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82" r:id="rId3"/>
    <p:sldId id="287" r:id="rId4"/>
    <p:sldId id="283" r:id="rId5"/>
    <p:sldId id="304" r:id="rId6"/>
    <p:sldId id="286" r:id="rId7"/>
    <p:sldId id="274" r:id="rId8"/>
    <p:sldId id="272" r:id="rId9"/>
    <p:sldId id="259" r:id="rId10"/>
    <p:sldId id="277" r:id="rId11"/>
    <p:sldId id="278" r:id="rId12"/>
    <p:sldId id="279" r:id="rId13"/>
    <p:sldId id="308" r:id="rId14"/>
    <p:sldId id="295" r:id="rId15"/>
    <p:sldId id="296" r:id="rId16"/>
    <p:sldId id="297" r:id="rId17"/>
    <p:sldId id="298" r:id="rId18"/>
    <p:sldId id="275" r:id="rId19"/>
    <p:sldId id="307" r:id="rId20"/>
    <p:sldId id="289" r:id="rId21"/>
    <p:sldId id="290" r:id="rId22"/>
    <p:sldId id="292" r:id="rId23"/>
    <p:sldId id="303" r:id="rId24"/>
    <p:sldId id="257" r:id="rId25"/>
    <p:sldId id="306" r:id="rId26"/>
    <p:sldId id="288" r:id="rId27"/>
    <p:sldId id="291" r:id="rId28"/>
    <p:sldId id="269" r:id="rId29"/>
    <p:sldId id="273" r:id="rId30"/>
  </p:sldIdLst>
  <p:sldSz cx="18288000" cy="10287000"/>
  <p:notesSz cx="6858000" cy="9144000"/>
  <p:embeddedFontLst>
    <p:embeddedFont>
      <p:font typeface="Trebuchet MS" panose="020B060302020202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11" autoAdjust="0"/>
    <p:restoredTop sz="94574" autoAdjust="0"/>
  </p:normalViewPr>
  <p:slideViewPr>
    <p:cSldViewPr>
      <p:cViewPr varScale="1">
        <p:scale>
          <a:sx n="72" d="100"/>
          <a:sy n="72" d="100"/>
        </p:scale>
        <p:origin x="-74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1FAFD2-4E19-429D-B337-F037BE8E8022}"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5134D1FD-149F-46F7-9B23-3CC0D39673F1}">
      <dgm:prSet/>
      <dgm:spPr/>
      <dgm:t>
        <a:bodyPr/>
        <a:lstStyle/>
        <a:p>
          <a:r>
            <a:rPr lang="en-US"/>
            <a:t>Un subiect esențial și actual în administrația publică modernă: dezvoltarea competențelor digitale</a:t>
          </a:r>
        </a:p>
      </dgm:t>
    </dgm:pt>
    <dgm:pt modelId="{3489FF1C-16A5-409A-BBD0-B446F1F0CCF9}" type="parTrans" cxnId="{E4F517C3-59CA-4179-987C-B439E4F5CD94}">
      <dgm:prSet/>
      <dgm:spPr/>
      <dgm:t>
        <a:bodyPr/>
        <a:lstStyle/>
        <a:p>
          <a:endParaRPr lang="en-US"/>
        </a:p>
      </dgm:t>
    </dgm:pt>
    <dgm:pt modelId="{49DFF1F4-97D4-47D8-B62D-A952C3C447F9}" type="sibTrans" cxnId="{E4F517C3-59CA-4179-987C-B439E4F5CD94}">
      <dgm:prSet/>
      <dgm:spPr/>
      <dgm:t>
        <a:bodyPr/>
        <a:lstStyle/>
        <a:p>
          <a:endParaRPr lang="en-US"/>
        </a:p>
      </dgm:t>
    </dgm:pt>
    <dgm:pt modelId="{9D0A46E3-9BD4-4AD6-B96D-DE0ACFBFA31A}">
      <dgm:prSet/>
      <dgm:spPr/>
      <dgm:t>
        <a:bodyPr/>
        <a:lstStyle/>
        <a:p>
          <a:r>
            <a:rPr lang="en-US"/>
            <a:t>Cum acest proiect transformă modul în care funcționarii publici își desfășoară activitatea.</a:t>
          </a:r>
        </a:p>
      </dgm:t>
    </dgm:pt>
    <dgm:pt modelId="{0D08888B-91F3-4F35-88FC-F895BA552783}" type="parTrans" cxnId="{2286986F-32BB-4957-ADEC-BC56F3044D6C}">
      <dgm:prSet/>
      <dgm:spPr/>
      <dgm:t>
        <a:bodyPr/>
        <a:lstStyle/>
        <a:p>
          <a:endParaRPr lang="en-US"/>
        </a:p>
      </dgm:t>
    </dgm:pt>
    <dgm:pt modelId="{BECC4DBA-3B06-4046-8EB3-D016231BF586}" type="sibTrans" cxnId="{2286986F-32BB-4957-ADEC-BC56F3044D6C}">
      <dgm:prSet/>
      <dgm:spPr/>
      <dgm:t>
        <a:bodyPr/>
        <a:lstStyle/>
        <a:p>
          <a:endParaRPr lang="en-US"/>
        </a:p>
      </dgm:t>
    </dgm:pt>
    <dgm:pt modelId="{18DAB321-3D7F-4203-83A2-B60F943FC421}">
      <dgm:prSet/>
      <dgm:spPr/>
      <dgm:t>
        <a:bodyPr/>
        <a:lstStyle/>
        <a:p>
          <a:r>
            <a:rPr lang="en-US" dirty="0" err="1"/>
            <a:t>Suntem</a:t>
          </a:r>
          <a:r>
            <a:rPr lang="en-US" dirty="0"/>
            <a:t> </a:t>
          </a:r>
          <a:r>
            <a:rPr lang="en-US" dirty="0" err="1"/>
            <a:t>într</a:t>
          </a:r>
          <a:r>
            <a:rPr lang="en-US" dirty="0"/>
            <a:t>-o </a:t>
          </a:r>
          <a:r>
            <a:rPr lang="en-US" dirty="0" err="1"/>
            <a:t>eră</a:t>
          </a:r>
          <a:r>
            <a:rPr lang="en-US" dirty="0"/>
            <a:t> </a:t>
          </a:r>
          <a:r>
            <a:rPr lang="en-US" dirty="0" err="1"/>
            <a:t>în</a:t>
          </a:r>
          <a:r>
            <a:rPr lang="en-US" dirty="0"/>
            <a:t> care </a:t>
          </a:r>
          <a:r>
            <a:rPr lang="en-US" dirty="0" err="1"/>
            <a:t>digitalizarea</a:t>
          </a:r>
          <a:r>
            <a:rPr lang="en-US" dirty="0"/>
            <a:t> nu </a:t>
          </a:r>
          <a:r>
            <a:rPr lang="en-US" dirty="0" err="1"/>
            <a:t>mai</a:t>
          </a:r>
          <a:r>
            <a:rPr lang="en-US" dirty="0"/>
            <a:t> </a:t>
          </a:r>
          <a:r>
            <a:rPr lang="en-US" dirty="0" err="1"/>
            <a:t>este</a:t>
          </a:r>
          <a:r>
            <a:rPr lang="en-US" dirty="0"/>
            <a:t> </a:t>
          </a:r>
          <a:r>
            <a:rPr lang="en-US" dirty="0" err="1"/>
            <a:t>doar</a:t>
          </a:r>
          <a:r>
            <a:rPr lang="en-US" dirty="0"/>
            <a:t> un </a:t>
          </a:r>
          <a:r>
            <a:rPr lang="en-US" dirty="0" err="1"/>
            <a:t>obiectiv</a:t>
          </a:r>
          <a:r>
            <a:rPr lang="en-US" dirty="0"/>
            <a:t>, ci o </a:t>
          </a:r>
          <a:r>
            <a:rPr lang="en-US" dirty="0" err="1"/>
            <a:t>necesitate</a:t>
          </a:r>
          <a:r>
            <a:rPr lang="en-US" dirty="0"/>
            <a:t>. </a:t>
          </a:r>
        </a:p>
      </dgm:t>
    </dgm:pt>
    <dgm:pt modelId="{BA73C8A3-4D4F-4E67-9509-F40881E5D5BF}" type="parTrans" cxnId="{4A9A0244-CFAF-4B3E-8446-8D6CFBD10FD4}">
      <dgm:prSet/>
      <dgm:spPr/>
      <dgm:t>
        <a:bodyPr/>
        <a:lstStyle/>
        <a:p>
          <a:endParaRPr lang="en-US"/>
        </a:p>
      </dgm:t>
    </dgm:pt>
    <dgm:pt modelId="{10789508-085C-4E46-AE82-665743FBAD84}" type="sibTrans" cxnId="{4A9A0244-CFAF-4B3E-8446-8D6CFBD10FD4}">
      <dgm:prSet/>
      <dgm:spPr/>
      <dgm:t>
        <a:bodyPr/>
        <a:lstStyle/>
        <a:p>
          <a:endParaRPr lang="en-US"/>
        </a:p>
      </dgm:t>
    </dgm:pt>
    <dgm:pt modelId="{213E52DE-68FC-49B0-A8CA-91C67FF3D367}">
      <dgm:prSet/>
      <dgm:spPr/>
      <dgm:t>
        <a:bodyPr/>
        <a:lstStyle/>
        <a:p>
          <a:r>
            <a:rPr lang="en-US"/>
            <a:t>Într-un sistem administrativ eficient, tehnologia joacă un rol esențial, iar pregătirea noastră în acest domeniu devine un factor determinant pentru success</a:t>
          </a:r>
        </a:p>
      </dgm:t>
    </dgm:pt>
    <dgm:pt modelId="{BA51754C-EC7D-41F4-A722-85D7C14ED754}" type="parTrans" cxnId="{30D48859-4340-4802-877E-83CC749657F8}">
      <dgm:prSet/>
      <dgm:spPr/>
      <dgm:t>
        <a:bodyPr/>
        <a:lstStyle/>
        <a:p>
          <a:endParaRPr lang="en-US"/>
        </a:p>
      </dgm:t>
    </dgm:pt>
    <dgm:pt modelId="{350A2EFC-B6BA-4F47-943E-786A2F347B18}" type="sibTrans" cxnId="{30D48859-4340-4802-877E-83CC749657F8}">
      <dgm:prSet/>
      <dgm:spPr/>
      <dgm:t>
        <a:bodyPr/>
        <a:lstStyle/>
        <a:p>
          <a:endParaRPr lang="en-US"/>
        </a:p>
      </dgm:t>
    </dgm:pt>
    <dgm:pt modelId="{C9B70A03-E6E6-4E44-B557-B4641CD14A44}">
      <dgm:prSet custT="1"/>
      <dgm:spPr>
        <a:solidFill>
          <a:schemeClr val="accent1">
            <a:lumMod val="50000"/>
          </a:schemeClr>
        </a:solidFill>
      </dgm:spPr>
      <dgm:t>
        <a:bodyPr/>
        <a:lstStyle/>
        <a:p>
          <a:r>
            <a:rPr lang="en-US" sz="2200" dirty="0" err="1"/>
            <a:t>Acest</a:t>
          </a:r>
          <a:r>
            <a:rPr lang="en-US" sz="2200" dirty="0"/>
            <a:t> </a:t>
          </a:r>
          <a:r>
            <a:rPr lang="en-US" sz="2200" dirty="0" err="1"/>
            <a:t>proiect</a:t>
          </a:r>
          <a:r>
            <a:rPr lang="en-US" sz="2200" dirty="0"/>
            <a:t> nu </a:t>
          </a:r>
          <a:r>
            <a:rPr lang="en-US" sz="2200" dirty="0" err="1"/>
            <a:t>este</a:t>
          </a:r>
          <a:r>
            <a:rPr lang="en-US" sz="2200" dirty="0"/>
            <a:t> </a:t>
          </a:r>
          <a:r>
            <a:rPr lang="en-US" sz="2200" dirty="0" err="1"/>
            <a:t>doar</a:t>
          </a:r>
          <a:r>
            <a:rPr lang="en-US" sz="2200" dirty="0"/>
            <a:t> </a:t>
          </a:r>
          <a:r>
            <a:rPr lang="en-US" sz="2200" dirty="0" err="1"/>
            <a:t>despre</a:t>
          </a:r>
          <a:r>
            <a:rPr lang="en-US" sz="2200" dirty="0"/>
            <a:t> </a:t>
          </a:r>
          <a:r>
            <a:rPr lang="en-US" sz="2200" dirty="0" err="1"/>
            <a:t>tehnologie</a:t>
          </a:r>
          <a:r>
            <a:rPr lang="en-US" sz="2200" dirty="0"/>
            <a:t>/</a:t>
          </a:r>
          <a:r>
            <a:rPr lang="en-US" sz="2200" dirty="0" err="1"/>
            <a:t>aplicații</a:t>
          </a:r>
          <a:r>
            <a:rPr lang="en-US" sz="2200" dirty="0"/>
            <a:t> </a:t>
          </a:r>
          <a:r>
            <a:rPr lang="en-US" sz="2200" dirty="0" err="1"/>
            <a:t>informatice</a:t>
          </a:r>
          <a:r>
            <a:rPr lang="en-US" sz="2200" dirty="0"/>
            <a:t>, ci </a:t>
          </a:r>
          <a:r>
            <a:rPr lang="en-US" sz="2200" dirty="0" err="1"/>
            <a:t>despre</a:t>
          </a:r>
          <a:r>
            <a:rPr lang="en-US" sz="2200" dirty="0"/>
            <a:t> </a:t>
          </a:r>
          <a:r>
            <a:rPr lang="en-US" sz="2400" b="1" dirty="0" err="1">
              <a:solidFill>
                <a:srgbClr val="FFFF00"/>
              </a:solidFill>
            </a:rPr>
            <a:t>oameni</a:t>
          </a:r>
          <a:r>
            <a:rPr lang="en-US" sz="2200" dirty="0"/>
            <a:t>. Este </a:t>
          </a:r>
          <a:r>
            <a:rPr lang="en-US" sz="2200" dirty="0" err="1"/>
            <a:t>despre</a:t>
          </a:r>
          <a:r>
            <a:rPr lang="en-US" sz="2200" dirty="0"/>
            <a:t> </a:t>
          </a:r>
          <a:r>
            <a:rPr lang="en-US" sz="2200" dirty="0" err="1"/>
            <a:t>dumneavoastră</a:t>
          </a:r>
          <a:r>
            <a:rPr lang="en-US" sz="2200" dirty="0"/>
            <a:t> – </a:t>
          </a:r>
          <a:r>
            <a:rPr lang="en-US" sz="2200" dirty="0" err="1"/>
            <a:t>despre</a:t>
          </a:r>
          <a:r>
            <a:rPr lang="en-US" sz="2200" dirty="0"/>
            <a:t> cum </a:t>
          </a:r>
          <a:r>
            <a:rPr lang="en-US" sz="2200" dirty="0" err="1"/>
            <a:t>să</a:t>
          </a:r>
          <a:r>
            <a:rPr lang="en-US" sz="2200" dirty="0"/>
            <a:t> </a:t>
          </a:r>
          <a:r>
            <a:rPr lang="en-US" sz="2200" dirty="0" err="1"/>
            <a:t>vă</a:t>
          </a:r>
          <a:r>
            <a:rPr lang="en-US" sz="2200" dirty="0"/>
            <a:t> </a:t>
          </a:r>
          <a:r>
            <a:rPr lang="en-US" sz="2200" dirty="0" err="1"/>
            <a:t>faceți</a:t>
          </a:r>
          <a:r>
            <a:rPr lang="en-US" sz="2200" dirty="0"/>
            <a:t> </a:t>
          </a:r>
          <a:r>
            <a:rPr lang="en-US" sz="2200" dirty="0" err="1"/>
            <a:t>munca</a:t>
          </a:r>
          <a:r>
            <a:rPr lang="en-US" sz="2200" dirty="0"/>
            <a:t> </a:t>
          </a:r>
          <a:r>
            <a:rPr lang="en-US" sz="2200" dirty="0" err="1"/>
            <a:t>mai</a:t>
          </a:r>
          <a:r>
            <a:rPr lang="en-US" sz="2200" dirty="0"/>
            <a:t> </a:t>
          </a:r>
          <a:r>
            <a:rPr lang="en-US" sz="2200" dirty="0" err="1"/>
            <a:t>ușoară</a:t>
          </a:r>
          <a:r>
            <a:rPr lang="en-US" sz="2200" dirty="0"/>
            <a:t>, </a:t>
          </a:r>
          <a:r>
            <a:rPr lang="en-US" sz="2200" dirty="0" err="1"/>
            <a:t>mai</a:t>
          </a:r>
          <a:r>
            <a:rPr lang="en-US" sz="2200" dirty="0"/>
            <a:t> </a:t>
          </a:r>
          <a:r>
            <a:rPr lang="en-US" sz="2200" dirty="0" err="1"/>
            <a:t>eficientă</a:t>
          </a:r>
          <a:r>
            <a:rPr lang="en-US" sz="2200" dirty="0"/>
            <a:t> </a:t>
          </a:r>
          <a:r>
            <a:rPr lang="en-US" sz="2200" dirty="0" err="1"/>
            <a:t>și</a:t>
          </a:r>
          <a:r>
            <a:rPr lang="en-US" sz="2200" dirty="0"/>
            <a:t> </a:t>
          </a:r>
          <a:r>
            <a:rPr lang="en-US" sz="2200" dirty="0" err="1"/>
            <a:t>mai</a:t>
          </a:r>
          <a:r>
            <a:rPr lang="en-US" sz="2200" dirty="0"/>
            <a:t> </a:t>
          </a:r>
          <a:r>
            <a:rPr lang="en-US" sz="2200" dirty="0" err="1"/>
            <a:t>modernă</a:t>
          </a:r>
          <a:r>
            <a:rPr lang="en-US" sz="2200" dirty="0"/>
            <a:t>.</a:t>
          </a:r>
        </a:p>
      </dgm:t>
    </dgm:pt>
    <dgm:pt modelId="{FA812855-6103-451D-A81C-A00EC4395830}" type="parTrans" cxnId="{FDC4EE15-727E-47AE-A6BB-9242C0DD3FBE}">
      <dgm:prSet/>
      <dgm:spPr/>
      <dgm:t>
        <a:bodyPr/>
        <a:lstStyle/>
        <a:p>
          <a:endParaRPr lang="en-US"/>
        </a:p>
      </dgm:t>
    </dgm:pt>
    <dgm:pt modelId="{D1FCB385-EABC-4C0D-A7A4-229E2AF60A0C}" type="sibTrans" cxnId="{FDC4EE15-727E-47AE-A6BB-9242C0DD3FBE}">
      <dgm:prSet/>
      <dgm:spPr/>
      <dgm:t>
        <a:bodyPr/>
        <a:lstStyle/>
        <a:p>
          <a:endParaRPr lang="en-US"/>
        </a:p>
      </dgm:t>
    </dgm:pt>
    <dgm:pt modelId="{E0EFA49D-C54C-4B4A-BBF6-91555B011B99}">
      <dgm:prSet/>
      <dgm:spPr/>
      <dgm:t>
        <a:bodyPr/>
        <a:lstStyle/>
        <a:p>
          <a:pPr>
            <a:buNone/>
          </a:pPr>
          <a:r>
            <a:rPr lang="en-US" dirty="0"/>
            <a:t> </a:t>
          </a:r>
          <a:r>
            <a:rPr lang="en-US" dirty="0" err="1"/>
            <a:t>Instituțiile</a:t>
          </a:r>
          <a:r>
            <a:rPr lang="en-US" dirty="0"/>
            <a:t> </a:t>
          </a:r>
          <a:r>
            <a:rPr lang="en-US" dirty="0" err="1"/>
            <a:t>publice</a:t>
          </a:r>
          <a:r>
            <a:rPr lang="en-US" dirty="0"/>
            <a:t> care </a:t>
          </a:r>
          <a:r>
            <a:rPr lang="en-US" dirty="0" err="1"/>
            <a:t>investesc</a:t>
          </a:r>
          <a:r>
            <a:rPr lang="en-US" dirty="0"/>
            <a:t> </a:t>
          </a:r>
          <a:r>
            <a:rPr lang="en-US" dirty="0" err="1"/>
            <a:t>în</a:t>
          </a:r>
          <a:r>
            <a:rPr lang="en-US" dirty="0"/>
            <a:t> </a:t>
          </a:r>
          <a:r>
            <a:rPr lang="en-US" dirty="0" err="1"/>
            <a:t>competențele</a:t>
          </a:r>
          <a:r>
            <a:rPr lang="en-US" dirty="0"/>
            <a:t> </a:t>
          </a:r>
          <a:r>
            <a:rPr lang="en-US" dirty="0" err="1"/>
            <a:t>angajaților</a:t>
          </a:r>
          <a:r>
            <a:rPr lang="en-US" dirty="0"/>
            <a:t> lor </a:t>
          </a:r>
          <a:r>
            <a:rPr lang="en-US" dirty="0" err="1"/>
            <a:t>vor</a:t>
          </a:r>
          <a:r>
            <a:rPr lang="en-US" dirty="0"/>
            <a:t> fi </a:t>
          </a:r>
          <a:r>
            <a:rPr lang="en-US" dirty="0" err="1"/>
            <a:t>cele</a:t>
          </a:r>
          <a:r>
            <a:rPr lang="en-US" dirty="0"/>
            <a:t> care </a:t>
          </a:r>
          <a:r>
            <a:rPr lang="en-US" dirty="0" err="1"/>
            <a:t>vor</a:t>
          </a:r>
          <a:r>
            <a:rPr lang="en-US" dirty="0"/>
            <a:t> face </a:t>
          </a:r>
          <a:r>
            <a:rPr lang="en-US" dirty="0" err="1"/>
            <a:t>diferența</a:t>
          </a:r>
          <a:r>
            <a:rPr lang="en-US" dirty="0"/>
            <a:t> </a:t>
          </a:r>
          <a:r>
            <a:rPr lang="en-US" dirty="0" err="1"/>
            <a:t>în</a:t>
          </a:r>
          <a:r>
            <a:rPr lang="en-US" dirty="0"/>
            <a:t> </a:t>
          </a:r>
          <a:r>
            <a:rPr lang="en-US" dirty="0" err="1"/>
            <a:t>viitor</a:t>
          </a:r>
          <a:endParaRPr lang="en-US" dirty="0"/>
        </a:p>
      </dgm:t>
    </dgm:pt>
    <dgm:pt modelId="{2EBC0287-E7E2-4B57-A757-6771E7257FDC}" type="parTrans" cxnId="{16AED08A-C92A-4E00-86C0-0ED86B739354}">
      <dgm:prSet/>
      <dgm:spPr/>
      <dgm:t>
        <a:bodyPr/>
        <a:lstStyle/>
        <a:p>
          <a:endParaRPr lang="en-US"/>
        </a:p>
      </dgm:t>
    </dgm:pt>
    <dgm:pt modelId="{45396A95-BA8B-4F5B-9F9E-CCAB52786368}" type="sibTrans" cxnId="{16AED08A-C92A-4E00-86C0-0ED86B739354}">
      <dgm:prSet/>
      <dgm:spPr/>
      <dgm:t>
        <a:bodyPr/>
        <a:lstStyle/>
        <a:p>
          <a:endParaRPr lang="en-US"/>
        </a:p>
      </dgm:t>
    </dgm:pt>
    <dgm:pt modelId="{0775ECB0-9AE9-4DC1-AC72-88CB07B8237D}" type="pres">
      <dgm:prSet presAssocID="{7D1FAFD2-4E19-429D-B337-F037BE8E8022}" presName="Name0" presStyleCnt="0">
        <dgm:presLayoutVars>
          <dgm:dir/>
          <dgm:resizeHandles val="exact"/>
        </dgm:presLayoutVars>
      </dgm:prSet>
      <dgm:spPr/>
      <dgm:t>
        <a:bodyPr/>
        <a:lstStyle/>
        <a:p>
          <a:endParaRPr lang="en-US"/>
        </a:p>
      </dgm:t>
    </dgm:pt>
    <dgm:pt modelId="{CA204B4C-622D-4F6B-AA43-441B83726287}" type="pres">
      <dgm:prSet presAssocID="{5134D1FD-149F-46F7-9B23-3CC0D39673F1}" presName="node" presStyleLbl="node1" presStyleIdx="0" presStyleCnt="6">
        <dgm:presLayoutVars>
          <dgm:bulletEnabled val="1"/>
        </dgm:presLayoutVars>
      </dgm:prSet>
      <dgm:spPr/>
      <dgm:t>
        <a:bodyPr/>
        <a:lstStyle/>
        <a:p>
          <a:endParaRPr lang="en-US"/>
        </a:p>
      </dgm:t>
    </dgm:pt>
    <dgm:pt modelId="{108B2AF0-22DB-47B6-A413-095FE0ACB62C}" type="pres">
      <dgm:prSet presAssocID="{49DFF1F4-97D4-47D8-B62D-A952C3C447F9}" presName="sibTrans" presStyleLbl="sibTrans1D1" presStyleIdx="0" presStyleCnt="5"/>
      <dgm:spPr/>
      <dgm:t>
        <a:bodyPr/>
        <a:lstStyle/>
        <a:p>
          <a:endParaRPr lang="en-US"/>
        </a:p>
      </dgm:t>
    </dgm:pt>
    <dgm:pt modelId="{9F0357F5-19DF-4560-B578-6E7BD93DB470}" type="pres">
      <dgm:prSet presAssocID="{49DFF1F4-97D4-47D8-B62D-A952C3C447F9}" presName="connectorText" presStyleLbl="sibTrans1D1" presStyleIdx="0" presStyleCnt="5"/>
      <dgm:spPr/>
      <dgm:t>
        <a:bodyPr/>
        <a:lstStyle/>
        <a:p>
          <a:endParaRPr lang="en-US"/>
        </a:p>
      </dgm:t>
    </dgm:pt>
    <dgm:pt modelId="{4604640B-A9C0-4AF2-BFDD-FA88DA6DD28E}" type="pres">
      <dgm:prSet presAssocID="{9D0A46E3-9BD4-4AD6-B96D-DE0ACFBFA31A}" presName="node" presStyleLbl="node1" presStyleIdx="1" presStyleCnt="6">
        <dgm:presLayoutVars>
          <dgm:bulletEnabled val="1"/>
        </dgm:presLayoutVars>
      </dgm:prSet>
      <dgm:spPr/>
      <dgm:t>
        <a:bodyPr/>
        <a:lstStyle/>
        <a:p>
          <a:endParaRPr lang="en-US"/>
        </a:p>
      </dgm:t>
    </dgm:pt>
    <dgm:pt modelId="{85AEA5B9-9989-41A3-AAC6-D88A486B7830}" type="pres">
      <dgm:prSet presAssocID="{BECC4DBA-3B06-4046-8EB3-D016231BF586}" presName="sibTrans" presStyleLbl="sibTrans1D1" presStyleIdx="1" presStyleCnt="5"/>
      <dgm:spPr/>
      <dgm:t>
        <a:bodyPr/>
        <a:lstStyle/>
        <a:p>
          <a:endParaRPr lang="en-US"/>
        </a:p>
      </dgm:t>
    </dgm:pt>
    <dgm:pt modelId="{54BE3C2C-227A-41C6-A4DD-880DCA947F7E}" type="pres">
      <dgm:prSet presAssocID="{BECC4DBA-3B06-4046-8EB3-D016231BF586}" presName="connectorText" presStyleLbl="sibTrans1D1" presStyleIdx="1" presStyleCnt="5"/>
      <dgm:spPr/>
      <dgm:t>
        <a:bodyPr/>
        <a:lstStyle/>
        <a:p>
          <a:endParaRPr lang="en-US"/>
        </a:p>
      </dgm:t>
    </dgm:pt>
    <dgm:pt modelId="{370AD493-733C-4EB3-8FBA-AC774EFF85CB}" type="pres">
      <dgm:prSet presAssocID="{18DAB321-3D7F-4203-83A2-B60F943FC421}" presName="node" presStyleLbl="node1" presStyleIdx="2" presStyleCnt="6">
        <dgm:presLayoutVars>
          <dgm:bulletEnabled val="1"/>
        </dgm:presLayoutVars>
      </dgm:prSet>
      <dgm:spPr/>
      <dgm:t>
        <a:bodyPr/>
        <a:lstStyle/>
        <a:p>
          <a:endParaRPr lang="en-US"/>
        </a:p>
      </dgm:t>
    </dgm:pt>
    <dgm:pt modelId="{F5C85277-2BFB-4485-A62C-D80BE4985D16}" type="pres">
      <dgm:prSet presAssocID="{10789508-085C-4E46-AE82-665743FBAD84}" presName="sibTrans" presStyleLbl="sibTrans1D1" presStyleIdx="2" presStyleCnt="5"/>
      <dgm:spPr/>
      <dgm:t>
        <a:bodyPr/>
        <a:lstStyle/>
        <a:p>
          <a:endParaRPr lang="en-US"/>
        </a:p>
      </dgm:t>
    </dgm:pt>
    <dgm:pt modelId="{802D9590-4261-4C0D-B5D7-C7D76CF9F292}" type="pres">
      <dgm:prSet presAssocID="{10789508-085C-4E46-AE82-665743FBAD84}" presName="connectorText" presStyleLbl="sibTrans1D1" presStyleIdx="2" presStyleCnt="5"/>
      <dgm:spPr/>
      <dgm:t>
        <a:bodyPr/>
        <a:lstStyle/>
        <a:p>
          <a:endParaRPr lang="en-US"/>
        </a:p>
      </dgm:t>
    </dgm:pt>
    <dgm:pt modelId="{B8161ABA-D86A-4A1C-90A9-BC0A57A58B50}" type="pres">
      <dgm:prSet presAssocID="{213E52DE-68FC-49B0-A8CA-91C67FF3D367}" presName="node" presStyleLbl="node1" presStyleIdx="3" presStyleCnt="6">
        <dgm:presLayoutVars>
          <dgm:bulletEnabled val="1"/>
        </dgm:presLayoutVars>
      </dgm:prSet>
      <dgm:spPr/>
      <dgm:t>
        <a:bodyPr/>
        <a:lstStyle/>
        <a:p>
          <a:endParaRPr lang="en-US"/>
        </a:p>
      </dgm:t>
    </dgm:pt>
    <dgm:pt modelId="{AF3543E0-784F-4E19-8F79-E8C997451205}" type="pres">
      <dgm:prSet presAssocID="{350A2EFC-B6BA-4F47-943E-786A2F347B18}" presName="sibTrans" presStyleLbl="sibTrans1D1" presStyleIdx="3" presStyleCnt="5"/>
      <dgm:spPr/>
      <dgm:t>
        <a:bodyPr/>
        <a:lstStyle/>
        <a:p>
          <a:endParaRPr lang="en-US"/>
        </a:p>
      </dgm:t>
    </dgm:pt>
    <dgm:pt modelId="{3D23B577-9EA9-4764-BE4D-A087366D7D88}" type="pres">
      <dgm:prSet presAssocID="{350A2EFC-B6BA-4F47-943E-786A2F347B18}" presName="connectorText" presStyleLbl="sibTrans1D1" presStyleIdx="3" presStyleCnt="5"/>
      <dgm:spPr/>
      <dgm:t>
        <a:bodyPr/>
        <a:lstStyle/>
        <a:p>
          <a:endParaRPr lang="en-US"/>
        </a:p>
      </dgm:t>
    </dgm:pt>
    <dgm:pt modelId="{F561A8E9-5971-48ED-86B1-665EAA805F7F}" type="pres">
      <dgm:prSet presAssocID="{C9B70A03-E6E6-4E44-B557-B4641CD14A44}" presName="node" presStyleLbl="node1" presStyleIdx="4" presStyleCnt="6" custLinFactNeighborX="1798" custLinFactNeighborY="-1954">
        <dgm:presLayoutVars>
          <dgm:bulletEnabled val="1"/>
        </dgm:presLayoutVars>
      </dgm:prSet>
      <dgm:spPr/>
      <dgm:t>
        <a:bodyPr/>
        <a:lstStyle/>
        <a:p>
          <a:endParaRPr lang="en-US"/>
        </a:p>
      </dgm:t>
    </dgm:pt>
    <dgm:pt modelId="{8D1204B2-84EA-42B4-A635-71A26D214C1A}" type="pres">
      <dgm:prSet presAssocID="{D1FCB385-EABC-4C0D-A7A4-229E2AF60A0C}" presName="sibTrans" presStyleLbl="sibTrans1D1" presStyleIdx="4" presStyleCnt="5"/>
      <dgm:spPr/>
      <dgm:t>
        <a:bodyPr/>
        <a:lstStyle/>
        <a:p>
          <a:endParaRPr lang="en-US"/>
        </a:p>
      </dgm:t>
    </dgm:pt>
    <dgm:pt modelId="{63EE537A-E58A-4342-978E-3D31D5ACB034}" type="pres">
      <dgm:prSet presAssocID="{D1FCB385-EABC-4C0D-A7A4-229E2AF60A0C}" presName="connectorText" presStyleLbl="sibTrans1D1" presStyleIdx="4" presStyleCnt="5"/>
      <dgm:spPr/>
      <dgm:t>
        <a:bodyPr/>
        <a:lstStyle/>
        <a:p>
          <a:endParaRPr lang="en-US"/>
        </a:p>
      </dgm:t>
    </dgm:pt>
    <dgm:pt modelId="{B265E4BC-C527-41EC-919B-9BB574F5797C}" type="pres">
      <dgm:prSet presAssocID="{E0EFA49D-C54C-4B4A-BBF6-91555B011B99}" presName="node" presStyleLbl="node1" presStyleIdx="5" presStyleCnt="6">
        <dgm:presLayoutVars>
          <dgm:bulletEnabled val="1"/>
        </dgm:presLayoutVars>
      </dgm:prSet>
      <dgm:spPr/>
      <dgm:t>
        <a:bodyPr/>
        <a:lstStyle/>
        <a:p>
          <a:endParaRPr lang="en-US"/>
        </a:p>
      </dgm:t>
    </dgm:pt>
  </dgm:ptLst>
  <dgm:cxnLst>
    <dgm:cxn modelId="{D6E769B5-8951-4C4F-9EA6-C32D96C6E71B}" type="presOf" srcId="{5134D1FD-149F-46F7-9B23-3CC0D39673F1}" destId="{CA204B4C-622D-4F6B-AA43-441B83726287}" srcOrd="0" destOrd="0" presId="urn:microsoft.com/office/officeart/2005/8/layout/bProcess3"/>
    <dgm:cxn modelId="{4A9A0244-CFAF-4B3E-8446-8D6CFBD10FD4}" srcId="{7D1FAFD2-4E19-429D-B337-F037BE8E8022}" destId="{18DAB321-3D7F-4203-83A2-B60F943FC421}" srcOrd="2" destOrd="0" parTransId="{BA73C8A3-4D4F-4E67-9509-F40881E5D5BF}" sibTransId="{10789508-085C-4E46-AE82-665743FBAD84}"/>
    <dgm:cxn modelId="{8320E88C-ACC2-4F56-9379-73FAB265E705}" type="presOf" srcId="{BECC4DBA-3B06-4046-8EB3-D016231BF586}" destId="{54BE3C2C-227A-41C6-A4DD-880DCA947F7E}" srcOrd="1" destOrd="0" presId="urn:microsoft.com/office/officeart/2005/8/layout/bProcess3"/>
    <dgm:cxn modelId="{DF5530FE-0F04-47B8-B5B6-1C4E08C378F1}" type="presOf" srcId="{D1FCB385-EABC-4C0D-A7A4-229E2AF60A0C}" destId="{8D1204B2-84EA-42B4-A635-71A26D214C1A}" srcOrd="0" destOrd="0" presId="urn:microsoft.com/office/officeart/2005/8/layout/bProcess3"/>
    <dgm:cxn modelId="{1344A603-C842-4F36-92DF-5A3130F8E6AB}" type="presOf" srcId="{C9B70A03-E6E6-4E44-B557-B4641CD14A44}" destId="{F561A8E9-5971-48ED-86B1-665EAA805F7F}" srcOrd="0" destOrd="0" presId="urn:microsoft.com/office/officeart/2005/8/layout/bProcess3"/>
    <dgm:cxn modelId="{033AAFBF-5B5E-48F9-A08B-B113C0123EF1}" type="presOf" srcId="{49DFF1F4-97D4-47D8-B62D-A952C3C447F9}" destId="{9F0357F5-19DF-4560-B578-6E7BD93DB470}" srcOrd="1" destOrd="0" presId="urn:microsoft.com/office/officeart/2005/8/layout/bProcess3"/>
    <dgm:cxn modelId="{C2E02DF3-5FEE-4D6C-9312-8762C1B0ADED}" type="presOf" srcId="{10789508-085C-4E46-AE82-665743FBAD84}" destId="{802D9590-4261-4C0D-B5D7-C7D76CF9F292}" srcOrd="1" destOrd="0" presId="urn:microsoft.com/office/officeart/2005/8/layout/bProcess3"/>
    <dgm:cxn modelId="{93142671-6D59-41EB-A736-EE8F0E816539}" type="presOf" srcId="{E0EFA49D-C54C-4B4A-BBF6-91555B011B99}" destId="{B265E4BC-C527-41EC-919B-9BB574F5797C}" srcOrd="0" destOrd="0" presId="urn:microsoft.com/office/officeart/2005/8/layout/bProcess3"/>
    <dgm:cxn modelId="{30D48859-4340-4802-877E-83CC749657F8}" srcId="{7D1FAFD2-4E19-429D-B337-F037BE8E8022}" destId="{213E52DE-68FC-49B0-A8CA-91C67FF3D367}" srcOrd="3" destOrd="0" parTransId="{BA51754C-EC7D-41F4-A722-85D7C14ED754}" sibTransId="{350A2EFC-B6BA-4F47-943E-786A2F347B18}"/>
    <dgm:cxn modelId="{51522AFF-5115-452F-9549-F7F5554ED0E2}" type="presOf" srcId="{49DFF1F4-97D4-47D8-B62D-A952C3C447F9}" destId="{108B2AF0-22DB-47B6-A413-095FE0ACB62C}" srcOrd="0" destOrd="0" presId="urn:microsoft.com/office/officeart/2005/8/layout/bProcess3"/>
    <dgm:cxn modelId="{D19F15C6-A515-4C84-A00B-4E6557FB085F}" type="presOf" srcId="{9D0A46E3-9BD4-4AD6-B96D-DE0ACFBFA31A}" destId="{4604640B-A9C0-4AF2-BFDD-FA88DA6DD28E}" srcOrd="0" destOrd="0" presId="urn:microsoft.com/office/officeart/2005/8/layout/bProcess3"/>
    <dgm:cxn modelId="{FDC4EE15-727E-47AE-A6BB-9242C0DD3FBE}" srcId="{7D1FAFD2-4E19-429D-B337-F037BE8E8022}" destId="{C9B70A03-E6E6-4E44-B557-B4641CD14A44}" srcOrd="4" destOrd="0" parTransId="{FA812855-6103-451D-A81C-A00EC4395830}" sibTransId="{D1FCB385-EABC-4C0D-A7A4-229E2AF60A0C}"/>
    <dgm:cxn modelId="{24AC22FC-14A1-4F15-8A65-5ABE7B47A78B}" type="presOf" srcId="{18DAB321-3D7F-4203-83A2-B60F943FC421}" destId="{370AD493-733C-4EB3-8FBA-AC774EFF85CB}" srcOrd="0" destOrd="0" presId="urn:microsoft.com/office/officeart/2005/8/layout/bProcess3"/>
    <dgm:cxn modelId="{16AED08A-C92A-4E00-86C0-0ED86B739354}" srcId="{7D1FAFD2-4E19-429D-B337-F037BE8E8022}" destId="{E0EFA49D-C54C-4B4A-BBF6-91555B011B99}" srcOrd="5" destOrd="0" parTransId="{2EBC0287-E7E2-4B57-A757-6771E7257FDC}" sibTransId="{45396A95-BA8B-4F5B-9F9E-CCAB52786368}"/>
    <dgm:cxn modelId="{6B6F8DA2-28E0-4A86-9DAD-4C052AF857B8}" type="presOf" srcId="{350A2EFC-B6BA-4F47-943E-786A2F347B18}" destId="{AF3543E0-784F-4E19-8F79-E8C997451205}" srcOrd="0" destOrd="0" presId="urn:microsoft.com/office/officeart/2005/8/layout/bProcess3"/>
    <dgm:cxn modelId="{2286986F-32BB-4957-ADEC-BC56F3044D6C}" srcId="{7D1FAFD2-4E19-429D-B337-F037BE8E8022}" destId="{9D0A46E3-9BD4-4AD6-B96D-DE0ACFBFA31A}" srcOrd="1" destOrd="0" parTransId="{0D08888B-91F3-4F35-88FC-F895BA552783}" sibTransId="{BECC4DBA-3B06-4046-8EB3-D016231BF586}"/>
    <dgm:cxn modelId="{43C34F4A-1EA9-4CD2-9B5B-CC26D20DECE4}" type="presOf" srcId="{10789508-085C-4E46-AE82-665743FBAD84}" destId="{F5C85277-2BFB-4485-A62C-D80BE4985D16}" srcOrd="0" destOrd="0" presId="urn:microsoft.com/office/officeart/2005/8/layout/bProcess3"/>
    <dgm:cxn modelId="{A998850A-FD8F-4B5A-AB47-85A64A5C15B0}" type="presOf" srcId="{BECC4DBA-3B06-4046-8EB3-D016231BF586}" destId="{85AEA5B9-9989-41A3-AAC6-D88A486B7830}" srcOrd="0" destOrd="0" presId="urn:microsoft.com/office/officeart/2005/8/layout/bProcess3"/>
    <dgm:cxn modelId="{4AB08D9F-65A0-4EBE-9607-6D8CD5153D6F}" type="presOf" srcId="{350A2EFC-B6BA-4F47-943E-786A2F347B18}" destId="{3D23B577-9EA9-4764-BE4D-A087366D7D88}" srcOrd="1" destOrd="0" presId="urn:microsoft.com/office/officeart/2005/8/layout/bProcess3"/>
    <dgm:cxn modelId="{E4F517C3-59CA-4179-987C-B439E4F5CD94}" srcId="{7D1FAFD2-4E19-429D-B337-F037BE8E8022}" destId="{5134D1FD-149F-46F7-9B23-3CC0D39673F1}" srcOrd="0" destOrd="0" parTransId="{3489FF1C-16A5-409A-BBD0-B446F1F0CCF9}" sibTransId="{49DFF1F4-97D4-47D8-B62D-A952C3C447F9}"/>
    <dgm:cxn modelId="{377142F5-D08F-430A-8534-A0786793513F}" type="presOf" srcId="{D1FCB385-EABC-4C0D-A7A4-229E2AF60A0C}" destId="{63EE537A-E58A-4342-978E-3D31D5ACB034}" srcOrd="1" destOrd="0" presId="urn:microsoft.com/office/officeart/2005/8/layout/bProcess3"/>
    <dgm:cxn modelId="{951204DE-32D2-4961-BDFD-90FB9EB0FF07}" type="presOf" srcId="{7D1FAFD2-4E19-429D-B337-F037BE8E8022}" destId="{0775ECB0-9AE9-4DC1-AC72-88CB07B8237D}" srcOrd="0" destOrd="0" presId="urn:microsoft.com/office/officeart/2005/8/layout/bProcess3"/>
    <dgm:cxn modelId="{A4673E4D-7708-45F9-AC40-3FD533E0EF87}" type="presOf" srcId="{213E52DE-68FC-49B0-A8CA-91C67FF3D367}" destId="{B8161ABA-D86A-4A1C-90A9-BC0A57A58B50}" srcOrd="0" destOrd="0" presId="urn:microsoft.com/office/officeart/2005/8/layout/bProcess3"/>
    <dgm:cxn modelId="{E6644005-6DCE-4130-981D-E014E4AC2DE0}" type="presParOf" srcId="{0775ECB0-9AE9-4DC1-AC72-88CB07B8237D}" destId="{CA204B4C-622D-4F6B-AA43-441B83726287}" srcOrd="0" destOrd="0" presId="urn:microsoft.com/office/officeart/2005/8/layout/bProcess3"/>
    <dgm:cxn modelId="{A3B2FA71-F02F-4A88-BDAF-B1E7D2170A3C}" type="presParOf" srcId="{0775ECB0-9AE9-4DC1-AC72-88CB07B8237D}" destId="{108B2AF0-22DB-47B6-A413-095FE0ACB62C}" srcOrd="1" destOrd="0" presId="urn:microsoft.com/office/officeart/2005/8/layout/bProcess3"/>
    <dgm:cxn modelId="{9F3EAF28-687C-40FF-9884-6EC5C8E84F83}" type="presParOf" srcId="{108B2AF0-22DB-47B6-A413-095FE0ACB62C}" destId="{9F0357F5-19DF-4560-B578-6E7BD93DB470}" srcOrd="0" destOrd="0" presId="urn:microsoft.com/office/officeart/2005/8/layout/bProcess3"/>
    <dgm:cxn modelId="{854ECC12-BED0-4D71-85B2-D0EF250E4FD5}" type="presParOf" srcId="{0775ECB0-9AE9-4DC1-AC72-88CB07B8237D}" destId="{4604640B-A9C0-4AF2-BFDD-FA88DA6DD28E}" srcOrd="2" destOrd="0" presId="urn:microsoft.com/office/officeart/2005/8/layout/bProcess3"/>
    <dgm:cxn modelId="{EC79D3FD-FBDC-4F9C-92D9-733CDC08C148}" type="presParOf" srcId="{0775ECB0-9AE9-4DC1-AC72-88CB07B8237D}" destId="{85AEA5B9-9989-41A3-AAC6-D88A486B7830}" srcOrd="3" destOrd="0" presId="urn:microsoft.com/office/officeart/2005/8/layout/bProcess3"/>
    <dgm:cxn modelId="{06DC7F27-37D0-45A5-87C2-B69B18DE3F6C}" type="presParOf" srcId="{85AEA5B9-9989-41A3-AAC6-D88A486B7830}" destId="{54BE3C2C-227A-41C6-A4DD-880DCA947F7E}" srcOrd="0" destOrd="0" presId="urn:microsoft.com/office/officeart/2005/8/layout/bProcess3"/>
    <dgm:cxn modelId="{095602DB-16ED-498A-B911-1D45BDC9BE9F}" type="presParOf" srcId="{0775ECB0-9AE9-4DC1-AC72-88CB07B8237D}" destId="{370AD493-733C-4EB3-8FBA-AC774EFF85CB}" srcOrd="4" destOrd="0" presId="urn:microsoft.com/office/officeart/2005/8/layout/bProcess3"/>
    <dgm:cxn modelId="{0951E98F-1863-4369-B038-9B608E7EC659}" type="presParOf" srcId="{0775ECB0-9AE9-4DC1-AC72-88CB07B8237D}" destId="{F5C85277-2BFB-4485-A62C-D80BE4985D16}" srcOrd="5" destOrd="0" presId="urn:microsoft.com/office/officeart/2005/8/layout/bProcess3"/>
    <dgm:cxn modelId="{E6920259-FF8B-45F5-9F7B-1DAED6FB7563}" type="presParOf" srcId="{F5C85277-2BFB-4485-A62C-D80BE4985D16}" destId="{802D9590-4261-4C0D-B5D7-C7D76CF9F292}" srcOrd="0" destOrd="0" presId="urn:microsoft.com/office/officeart/2005/8/layout/bProcess3"/>
    <dgm:cxn modelId="{BECD1438-2A03-4D30-B83D-8023FF5256BF}" type="presParOf" srcId="{0775ECB0-9AE9-4DC1-AC72-88CB07B8237D}" destId="{B8161ABA-D86A-4A1C-90A9-BC0A57A58B50}" srcOrd="6" destOrd="0" presId="urn:microsoft.com/office/officeart/2005/8/layout/bProcess3"/>
    <dgm:cxn modelId="{7BEE13E3-CB33-4B38-A553-1307009AA50A}" type="presParOf" srcId="{0775ECB0-9AE9-4DC1-AC72-88CB07B8237D}" destId="{AF3543E0-784F-4E19-8F79-E8C997451205}" srcOrd="7" destOrd="0" presId="urn:microsoft.com/office/officeart/2005/8/layout/bProcess3"/>
    <dgm:cxn modelId="{D026936A-60F2-4A6B-84B0-6D045E0E4518}" type="presParOf" srcId="{AF3543E0-784F-4E19-8F79-E8C997451205}" destId="{3D23B577-9EA9-4764-BE4D-A087366D7D88}" srcOrd="0" destOrd="0" presId="urn:microsoft.com/office/officeart/2005/8/layout/bProcess3"/>
    <dgm:cxn modelId="{7B3E22BD-FCAD-4159-880D-A8EF568D992E}" type="presParOf" srcId="{0775ECB0-9AE9-4DC1-AC72-88CB07B8237D}" destId="{F561A8E9-5971-48ED-86B1-665EAA805F7F}" srcOrd="8" destOrd="0" presId="urn:microsoft.com/office/officeart/2005/8/layout/bProcess3"/>
    <dgm:cxn modelId="{0925DF05-8D70-49B9-9AED-5EBC81FBB5CC}" type="presParOf" srcId="{0775ECB0-9AE9-4DC1-AC72-88CB07B8237D}" destId="{8D1204B2-84EA-42B4-A635-71A26D214C1A}" srcOrd="9" destOrd="0" presId="urn:microsoft.com/office/officeart/2005/8/layout/bProcess3"/>
    <dgm:cxn modelId="{5EA409B8-E652-4013-9F98-ADDD02B1A356}" type="presParOf" srcId="{8D1204B2-84EA-42B4-A635-71A26D214C1A}" destId="{63EE537A-E58A-4342-978E-3D31D5ACB034}" srcOrd="0" destOrd="0" presId="urn:microsoft.com/office/officeart/2005/8/layout/bProcess3"/>
    <dgm:cxn modelId="{16BD7F82-CB17-4C66-AE29-2EC1B78FA64A}" type="presParOf" srcId="{0775ECB0-9AE9-4DC1-AC72-88CB07B8237D}" destId="{B265E4BC-C527-41EC-919B-9BB574F5797C}"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B2AF0-22DB-47B6-A413-095FE0ACB62C}">
      <dsp:nvSpPr>
        <dsp:cNvPr id="0" name=""/>
        <dsp:cNvSpPr/>
      </dsp:nvSpPr>
      <dsp:spPr>
        <a:xfrm>
          <a:off x="5588773" y="1212112"/>
          <a:ext cx="932919" cy="91440"/>
        </a:xfrm>
        <a:custGeom>
          <a:avLst/>
          <a:gdLst/>
          <a:ahLst/>
          <a:cxnLst/>
          <a:rect l="0" t="0" r="0" b="0"/>
          <a:pathLst>
            <a:path>
              <a:moveTo>
                <a:pt x="0" y="45720"/>
              </a:moveTo>
              <a:lnTo>
                <a:pt x="93291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31145" y="1253015"/>
        <a:ext cx="48175" cy="9635"/>
      </dsp:txXfrm>
    </dsp:sp>
    <dsp:sp modelId="{CA204B4C-622D-4F6B-AA43-441B83726287}">
      <dsp:nvSpPr>
        <dsp:cNvPr id="0" name=""/>
        <dsp:cNvSpPr/>
      </dsp:nvSpPr>
      <dsp:spPr>
        <a:xfrm>
          <a:off x="1401359" y="1068"/>
          <a:ext cx="4189214" cy="2513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a:t>Un subiect esențial și actual în administrația publică modernă: dezvoltarea competențelor digitale</a:t>
          </a:r>
        </a:p>
      </dsp:txBody>
      <dsp:txXfrm>
        <a:off x="1401359" y="1068"/>
        <a:ext cx="4189214" cy="2513528"/>
      </dsp:txXfrm>
    </dsp:sp>
    <dsp:sp modelId="{85AEA5B9-9989-41A3-AAC6-D88A486B7830}">
      <dsp:nvSpPr>
        <dsp:cNvPr id="0" name=""/>
        <dsp:cNvSpPr/>
      </dsp:nvSpPr>
      <dsp:spPr>
        <a:xfrm>
          <a:off x="10741507" y="1212112"/>
          <a:ext cx="932919" cy="91440"/>
        </a:xfrm>
        <a:custGeom>
          <a:avLst/>
          <a:gdLst/>
          <a:ahLst/>
          <a:cxnLst/>
          <a:rect l="0" t="0" r="0" b="0"/>
          <a:pathLst>
            <a:path>
              <a:moveTo>
                <a:pt x="0" y="45720"/>
              </a:moveTo>
              <a:lnTo>
                <a:pt x="93291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183878" y="1253015"/>
        <a:ext cx="48175" cy="9635"/>
      </dsp:txXfrm>
    </dsp:sp>
    <dsp:sp modelId="{4604640B-A9C0-4AF2-BFDD-FA88DA6DD28E}">
      <dsp:nvSpPr>
        <dsp:cNvPr id="0" name=""/>
        <dsp:cNvSpPr/>
      </dsp:nvSpPr>
      <dsp:spPr>
        <a:xfrm>
          <a:off x="6554092" y="1068"/>
          <a:ext cx="4189214" cy="2513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a:t>Cum acest proiect transformă modul în care funcționarii publici își desfășoară activitatea.</a:t>
          </a:r>
        </a:p>
      </dsp:txBody>
      <dsp:txXfrm>
        <a:off x="6554092" y="1068"/>
        <a:ext cx="4189214" cy="2513528"/>
      </dsp:txXfrm>
    </dsp:sp>
    <dsp:sp modelId="{F5C85277-2BFB-4485-A62C-D80BE4985D16}">
      <dsp:nvSpPr>
        <dsp:cNvPr id="0" name=""/>
        <dsp:cNvSpPr/>
      </dsp:nvSpPr>
      <dsp:spPr>
        <a:xfrm>
          <a:off x="3495966" y="2512796"/>
          <a:ext cx="10305466" cy="932919"/>
        </a:xfrm>
        <a:custGeom>
          <a:avLst/>
          <a:gdLst/>
          <a:ahLst/>
          <a:cxnLst/>
          <a:rect l="0" t="0" r="0" b="0"/>
          <a:pathLst>
            <a:path>
              <a:moveTo>
                <a:pt x="10305466" y="0"/>
              </a:moveTo>
              <a:lnTo>
                <a:pt x="10305466" y="483559"/>
              </a:lnTo>
              <a:lnTo>
                <a:pt x="0" y="483559"/>
              </a:lnTo>
              <a:lnTo>
                <a:pt x="0" y="932919"/>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389939" y="2974438"/>
        <a:ext cx="517520" cy="9635"/>
      </dsp:txXfrm>
    </dsp:sp>
    <dsp:sp modelId="{370AD493-733C-4EB3-8FBA-AC774EFF85CB}">
      <dsp:nvSpPr>
        <dsp:cNvPr id="0" name=""/>
        <dsp:cNvSpPr/>
      </dsp:nvSpPr>
      <dsp:spPr>
        <a:xfrm>
          <a:off x="11706826" y="1068"/>
          <a:ext cx="4189214" cy="2513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err="1"/>
            <a:t>Suntem</a:t>
          </a:r>
          <a:r>
            <a:rPr lang="en-US" sz="2500" kern="1200" dirty="0"/>
            <a:t> </a:t>
          </a:r>
          <a:r>
            <a:rPr lang="en-US" sz="2500" kern="1200" dirty="0" err="1"/>
            <a:t>într</a:t>
          </a:r>
          <a:r>
            <a:rPr lang="en-US" sz="2500" kern="1200" dirty="0"/>
            <a:t>-o </a:t>
          </a:r>
          <a:r>
            <a:rPr lang="en-US" sz="2500" kern="1200" dirty="0" err="1"/>
            <a:t>eră</a:t>
          </a:r>
          <a:r>
            <a:rPr lang="en-US" sz="2500" kern="1200" dirty="0"/>
            <a:t> </a:t>
          </a:r>
          <a:r>
            <a:rPr lang="en-US" sz="2500" kern="1200" dirty="0" err="1"/>
            <a:t>în</a:t>
          </a:r>
          <a:r>
            <a:rPr lang="en-US" sz="2500" kern="1200" dirty="0"/>
            <a:t> care </a:t>
          </a:r>
          <a:r>
            <a:rPr lang="en-US" sz="2500" kern="1200" dirty="0" err="1"/>
            <a:t>digitalizarea</a:t>
          </a:r>
          <a:r>
            <a:rPr lang="en-US" sz="2500" kern="1200" dirty="0"/>
            <a:t> nu </a:t>
          </a:r>
          <a:r>
            <a:rPr lang="en-US" sz="2500" kern="1200" dirty="0" err="1"/>
            <a:t>mai</a:t>
          </a:r>
          <a:r>
            <a:rPr lang="en-US" sz="2500" kern="1200" dirty="0"/>
            <a:t> </a:t>
          </a:r>
          <a:r>
            <a:rPr lang="en-US" sz="2500" kern="1200" dirty="0" err="1"/>
            <a:t>este</a:t>
          </a:r>
          <a:r>
            <a:rPr lang="en-US" sz="2500" kern="1200" dirty="0"/>
            <a:t> </a:t>
          </a:r>
          <a:r>
            <a:rPr lang="en-US" sz="2500" kern="1200" dirty="0" err="1"/>
            <a:t>doar</a:t>
          </a:r>
          <a:r>
            <a:rPr lang="en-US" sz="2500" kern="1200" dirty="0"/>
            <a:t> un </a:t>
          </a:r>
          <a:r>
            <a:rPr lang="en-US" sz="2500" kern="1200" dirty="0" err="1"/>
            <a:t>obiectiv</a:t>
          </a:r>
          <a:r>
            <a:rPr lang="en-US" sz="2500" kern="1200" dirty="0"/>
            <a:t>, ci o </a:t>
          </a:r>
          <a:r>
            <a:rPr lang="en-US" sz="2500" kern="1200" dirty="0" err="1"/>
            <a:t>necesitate</a:t>
          </a:r>
          <a:r>
            <a:rPr lang="en-US" sz="2500" kern="1200" dirty="0"/>
            <a:t>. </a:t>
          </a:r>
        </a:p>
      </dsp:txBody>
      <dsp:txXfrm>
        <a:off x="11706826" y="1068"/>
        <a:ext cx="4189214" cy="2513528"/>
      </dsp:txXfrm>
    </dsp:sp>
    <dsp:sp modelId="{AF3543E0-784F-4E19-8F79-E8C997451205}">
      <dsp:nvSpPr>
        <dsp:cNvPr id="0" name=""/>
        <dsp:cNvSpPr/>
      </dsp:nvSpPr>
      <dsp:spPr>
        <a:xfrm>
          <a:off x="5588773" y="4640045"/>
          <a:ext cx="1008241" cy="91440"/>
        </a:xfrm>
        <a:custGeom>
          <a:avLst/>
          <a:gdLst/>
          <a:ahLst/>
          <a:cxnLst/>
          <a:rect l="0" t="0" r="0" b="0"/>
          <a:pathLst>
            <a:path>
              <a:moveTo>
                <a:pt x="0" y="94834"/>
              </a:moveTo>
              <a:lnTo>
                <a:pt x="521220" y="94834"/>
              </a:lnTo>
              <a:lnTo>
                <a:pt x="521220" y="45720"/>
              </a:lnTo>
              <a:lnTo>
                <a:pt x="10082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66894" y="4680948"/>
        <a:ext cx="52000" cy="9635"/>
      </dsp:txXfrm>
    </dsp:sp>
    <dsp:sp modelId="{B8161ABA-D86A-4A1C-90A9-BC0A57A58B50}">
      <dsp:nvSpPr>
        <dsp:cNvPr id="0" name=""/>
        <dsp:cNvSpPr/>
      </dsp:nvSpPr>
      <dsp:spPr>
        <a:xfrm>
          <a:off x="1401359" y="3478116"/>
          <a:ext cx="4189214" cy="2513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a:t>Într-un sistem administrativ eficient, tehnologia joacă un rol esențial, iar pregătirea noastră în acest domeniu devine un factor determinant pentru success</a:t>
          </a:r>
        </a:p>
      </dsp:txBody>
      <dsp:txXfrm>
        <a:off x="1401359" y="3478116"/>
        <a:ext cx="4189214" cy="2513528"/>
      </dsp:txXfrm>
    </dsp:sp>
    <dsp:sp modelId="{8D1204B2-84EA-42B4-A635-71A26D214C1A}">
      <dsp:nvSpPr>
        <dsp:cNvPr id="0" name=""/>
        <dsp:cNvSpPr/>
      </dsp:nvSpPr>
      <dsp:spPr>
        <a:xfrm>
          <a:off x="10816829" y="4640045"/>
          <a:ext cx="857597" cy="91440"/>
        </a:xfrm>
        <a:custGeom>
          <a:avLst/>
          <a:gdLst/>
          <a:ahLst/>
          <a:cxnLst/>
          <a:rect l="0" t="0" r="0" b="0"/>
          <a:pathLst>
            <a:path>
              <a:moveTo>
                <a:pt x="0" y="45720"/>
              </a:moveTo>
              <a:lnTo>
                <a:pt x="445898" y="45720"/>
              </a:lnTo>
              <a:lnTo>
                <a:pt x="445898" y="94834"/>
              </a:lnTo>
              <a:lnTo>
                <a:pt x="857597" y="94834"/>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223388" y="4680948"/>
        <a:ext cx="44477" cy="9635"/>
      </dsp:txXfrm>
    </dsp:sp>
    <dsp:sp modelId="{F561A8E9-5971-48ED-86B1-665EAA805F7F}">
      <dsp:nvSpPr>
        <dsp:cNvPr id="0" name=""/>
        <dsp:cNvSpPr/>
      </dsp:nvSpPr>
      <dsp:spPr>
        <a:xfrm>
          <a:off x="6629415" y="3429001"/>
          <a:ext cx="4189214" cy="2513528"/>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err="1"/>
            <a:t>Acest</a:t>
          </a:r>
          <a:r>
            <a:rPr lang="en-US" sz="2200" kern="1200" dirty="0"/>
            <a:t> </a:t>
          </a:r>
          <a:r>
            <a:rPr lang="en-US" sz="2200" kern="1200" dirty="0" err="1"/>
            <a:t>proiect</a:t>
          </a:r>
          <a:r>
            <a:rPr lang="en-US" sz="2200" kern="1200" dirty="0"/>
            <a:t> nu </a:t>
          </a:r>
          <a:r>
            <a:rPr lang="en-US" sz="2200" kern="1200" dirty="0" err="1"/>
            <a:t>este</a:t>
          </a:r>
          <a:r>
            <a:rPr lang="en-US" sz="2200" kern="1200" dirty="0"/>
            <a:t> </a:t>
          </a:r>
          <a:r>
            <a:rPr lang="en-US" sz="2200" kern="1200" dirty="0" err="1"/>
            <a:t>doar</a:t>
          </a:r>
          <a:r>
            <a:rPr lang="en-US" sz="2200" kern="1200" dirty="0"/>
            <a:t> </a:t>
          </a:r>
          <a:r>
            <a:rPr lang="en-US" sz="2200" kern="1200" dirty="0" err="1"/>
            <a:t>despre</a:t>
          </a:r>
          <a:r>
            <a:rPr lang="en-US" sz="2200" kern="1200" dirty="0"/>
            <a:t> </a:t>
          </a:r>
          <a:r>
            <a:rPr lang="en-US" sz="2200" kern="1200" dirty="0" err="1"/>
            <a:t>tehnologie</a:t>
          </a:r>
          <a:r>
            <a:rPr lang="en-US" sz="2200" kern="1200" dirty="0"/>
            <a:t>/</a:t>
          </a:r>
          <a:r>
            <a:rPr lang="en-US" sz="2200" kern="1200" dirty="0" err="1"/>
            <a:t>aplicații</a:t>
          </a:r>
          <a:r>
            <a:rPr lang="en-US" sz="2200" kern="1200" dirty="0"/>
            <a:t> </a:t>
          </a:r>
          <a:r>
            <a:rPr lang="en-US" sz="2200" kern="1200" dirty="0" err="1"/>
            <a:t>informatice</a:t>
          </a:r>
          <a:r>
            <a:rPr lang="en-US" sz="2200" kern="1200" dirty="0"/>
            <a:t>, ci </a:t>
          </a:r>
          <a:r>
            <a:rPr lang="en-US" sz="2200" kern="1200" dirty="0" err="1"/>
            <a:t>despre</a:t>
          </a:r>
          <a:r>
            <a:rPr lang="en-US" sz="2200" kern="1200" dirty="0"/>
            <a:t> </a:t>
          </a:r>
          <a:r>
            <a:rPr lang="en-US" sz="2400" b="1" kern="1200" dirty="0" err="1">
              <a:solidFill>
                <a:srgbClr val="FFFF00"/>
              </a:solidFill>
            </a:rPr>
            <a:t>oameni</a:t>
          </a:r>
          <a:r>
            <a:rPr lang="en-US" sz="2200" kern="1200" dirty="0"/>
            <a:t>. Este </a:t>
          </a:r>
          <a:r>
            <a:rPr lang="en-US" sz="2200" kern="1200" dirty="0" err="1"/>
            <a:t>despre</a:t>
          </a:r>
          <a:r>
            <a:rPr lang="en-US" sz="2200" kern="1200" dirty="0"/>
            <a:t> </a:t>
          </a:r>
          <a:r>
            <a:rPr lang="en-US" sz="2200" kern="1200" dirty="0" err="1"/>
            <a:t>dumneavoastră</a:t>
          </a:r>
          <a:r>
            <a:rPr lang="en-US" sz="2200" kern="1200" dirty="0"/>
            <a:t> – </a:t>
          </a:r>
          <a:r>
            <a:rPr lang="en-US" sz="2200" kern="1200" dirty="0" err="1"/>
            <a:t>despre</a:t>
          </a:r>
          <a:r>
            <a:rPr lang="en-US" sz="2200" kern="1200" dirty="0"/>
            <a:t> cum </a:t>
          </a:r>
          <a:r>
            <a:rPr lang="en-US" sz="2200" kern="1200" dirty="0" err="1"/>
            <a:t>să</a:t>
          </a:r>
          <a:r>
            <a:rPr lang="en-US" sz="2200" kern="1200" dirty="0"/>
            <a:t> </a:t>
          </a:r>
          <a:r>
            <a:rPr lang="en-US" sz="2200" kern="1200" dirty="0" err="1"/>
            <a:t>vă</a:t>
          </a:r>
          <a:r>
            <a:rPr lang="en-US" sz="2200" kern="1200" dirty="0"/>
            <a:t> </a:t>
          </a:r>
          <a:r>
            <a:rPr lang="en-US" sz="2200" kern="1200" dirty="0" err="1"/>
            <a:t>faceți</a:t>
          </a:r>
          <a:r>
            <a:rPr lang="en-US" sz="2200" kern="1200" dirty="0"/>
            <a:t> </a:t>
          </a:r>
          <a:r>
            <a:rPr lang="en-US" sz="2200" kern="1200" dirty="0" err="1"/>
            <a:t>munca</a:t>
          </a:r>
          <a:r>
            <a:rPr lang="en-US" sz="2200" kern="1200" dirty="0"/>
            <a:t> </a:t>
          </a:r>
          <a:r>
            <a:rPr lang="en-US" sz="2200" kern="1200" dirty="0" err="1"/>
            <a:t>mai</a:t>
          </a:r>
          <a:r>
            <a:rPr lang="en-US" sz="2200" kern="1200" dirty="0"/>
            <a:t> </a:t>
          </a:r>
          <a:r>
            <a:rPr lang="en-US" sz="2200" kern="1200" dirty="0" err="1"/>
            <a:t>ușoară</a:t>
          </a:r>
          <a:r>
            <a:rPr lang="en-US" sz="2200" kern="1200" dirty="0"/>
            <a:t>, </a:t>
          </a:r>
          <a:r>
            <a:rPr lang="en-US" sz="2200" kern="1200" dirty="0" err="1"/>
            <a:t>mai</a:t>
          </a:r>
          <a:r>
            <a:rPr lang="en-US" sz="2200" kern="1200" dirty="0"/>
            <a:t> </a:t>
          </a:r>
          <a:r>
            <a:rPr lang="en-US" sz="2200" kern="1200" dirty="0" err="1"/>
            <a:t>eficientă</a:t>
          </a:r>
          <a:r>
            <a:rPr lang="en-US" sz="2200" kern="1200" dirty="0"/>
            <a:t> </a:t>
          </a:r>
          <a:r>
            <a:rPr lang="en-US" sz="2200" kern="1200" dirty="0" err="1"/>
            <a:t>și</a:t>
          </a:r>
          <a:r>
            <a:rPr lang="en-US" sz="2200" kern="1200" dirty="0"/>
            <a:t> </a:t>
          </a:r>
          <a:r>
            <a:rPr lang="en-US" sz="2200" kern="1200" dirty="0" err="1"/>
            <a:t>mai</a:t>
          </a:r>
          <a:r>
            <a:rPr lang="en-US" sz="2200" kern="1200" dirty="0"/>
            <a:t> </a:t>
          </a:r>
          <a:r>
            <a:rPr lang="en-US" sz="2200" kern="1200" dirty="0" err="1"/>
            <a:t>modernă</a:t>
          </a:r>
          <a:r>
            <a:rPr lang="en-US" sz="2200" kern="1200" dirty="0"/>
            <a:t>.</a:t>
          </a:r>
        </a:p>
      </dsp:txBody>
      <dsp:txXfrm>
        <a:off x="6629415" y="3429001"/>
        <a:ext cx="4189214" cy="2513528"/>
      </dsp:txXfrm>
    </dsp:sp>
    <dsp:sp modelId="{B265E4BC-C527-41EC-919B-9BB574F5797C}">
      <dsp:nvSpPr>
        <dsp:cNvPr id="0" name=""/>
        <dsp:cNvSpPr/>
      </dsp:nvSpPr>
      <dsp:spPr>
        <a:xfrm>
          <a:off x="11706826" y="3478116"/>
          <a:ext cx="4189214" cy="2513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buNone/>
          </a:pPr>
          <a:r>
            <a:rPr lang="en-US" sz="2500" kern="1200" dirty="0"/>
            <a:t> </a:t>
          </a:r>
          <a:r>
            <a:rPr lang="en-US" sz="2500" kern="1200" dirty="0" err="1"/>
            <a:t>Instituțiile</a:t>
          </a:r>
          <a:r>
            <a:rPr lang="en-US" sz="2500" kern="1200" dirty="0"/>
            <a:t> </a:t>
          </a:r>
          <a:r>
            <a:rPr lang="en-US" sz="2500" kern="1200" dirty="0" err="1"/>
            <a:t>publice</a:t>
          </a:r>
          <a:r>
            <a:rPr lang="en-US" sz="2500" kern="1200" dirty="0"/>
            <a:t> care </a:t>
          </a:r>
          <a:r>
            <a:rPr lang="en-US" sz="2500" kern="1200" dirty="0" err="1"/>
            <a:t>investesc</a:t>
          </a:r>
          <a:r>
            <a:rPr lang="en-US" sz="2500" kern="1200" dirty="0"/>
            <a:t> </a:t>
          </a:r>
          <a:r>
            <a:rPr lang="en-US" sz="2500" kern="1200" dirty="0" err="1"/>
            <a:t>în</a:t>
          </a:r>
          <a:r>
            <a:rPr lang="en-US" sz="2500" kern="1200" dirty="0"/>
            <a:t> </a:t>
          </a:r>
          <a:r>
            <a:rPr lang="en-US" sz="2500" kern="1200" dirty="0" err="1"/>
            <a:t>competențele</a:t>
          </a:r>
          <a:r>
            <a:rPr lang="en-US" sz="2500" kern="1200" dirty="0"/>
            <a:t> </a:t>
          </a:r>
          <a:r>
            <a:rPr lang="en-US" sz="2500" kern="1200" dirty="0" err="1"/>
            <a:t>angajaților</a:t>
          </a:r>
          <a:r>
            <a:rPr lang="en-US" sz="2500" kern="1200" dirty="0"/>
            <a:t> lor </a:t>
          </a:r>
          <a:r>
            <a:rPr lang="en-US" sz="2500" kern="1200" dirty="0" err="1"/>
            <a:t>vor</a:t>
          </a:r>
          <a:r>
            <a:rPr lang="en-US" sz="2500" kern="1200" dirty="0"/>
            <a:t> fi </a:t>
          </a:r>
          <a:r>
            <a:rPr lang="en-US" sz="2500" kern="1200" dirty="0" err="1"/>
            <a:t>cele</a:t>
          </a:r>
          <a:r>
            <a:rPr lang="en-US" sz="2500" kern="1200" dirty="0"/>
            <a:t> care </a:t>
          </a:r>
          <a:r>
            <a:rPr lang="en-US" sz="2500" kern="1200" dirty="0" err="1"/>
            <a:t>vor</a:t>
          </a:r>
          <a:r>
            <a:rPr lang="en-US" sz="2500" kern="1200" dirty="0"/>
            <a:t> face </a:t>
          </a:r>
          <a:r>
            <a:rPr lang="en-US" sz="2500" kern="1200" dirty="0" err="1"/>
            <a:t>diferența</a:t>
          </a:r>
          <a:r>
            <a:rPr lang="en-US" sz="2500" kern="1200" dirty="0"/>
            <a:t> </a:t>
          </a:r>
          <a:r>
            <a:rPr lang="en-US" sz="2500" kern="1200" dirty="0" err="1"/>
            <a:t>în</a:t>
          </a:r>
          <a:r>
            <a:rPr lang="en-US" sz="2500" kern="1200" dirty="0"/>
            <a:t> </a:t>
          </a:r>
          <a:r>
            <a:rPr lang="en-US" sz="2500" kern="1200" dirty="0" err="1"/>
            <a:t>viitor</a:t>
          </a:r>
          <a:endParaRPr lang="en-US" sz="2500" kern="1200" dirty="0"/>
        </a:p>
      </dsp:txBody>
      <dsp:txXfrm>
        <a:off x="11706826" y="3478116"/>
        <a:ext cx="4189214" cy="251352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D5A84-5D36-6443-B03F-6EAF3BECD7F8}" type="datetimeFigureOut">
              <a:rPr lang="en-US" smtClean="0"/>
              <a:t>7/14/2025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ACD8-5BF3-5D47-99B6-37BC49C4BD6F}" type="slidenum">
              <a:rPr lang="en-US" smtClean="0"/>
              <a:t>‹#›</a:t>
            </a:fld>
            <a:endParaRPr lang="en-US"/>
          </a:p>
        </p:txBody>
      </p:sp>
    </p:spTree>
    <p:extLst>
      <p:ext uri="{BB962C8B-B14F-4D97-AF65-F5344CB8AC3E}">
        <p14:creationId xmlns:p14="http://schemas.microsoft.com/office/powerpoint/2010/main" val="221775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a:t>
            </a:fld>
            <a:endParaRPr lang="en-US"/>
          </a:p>
        </p:txBody>
      </p:sp>
    </p:spTree>
    <p:extLst>
      <p:ext uri="{BB962C8B-B14F-4D97-AF65-F5344CB8AC3E}">
        <p14:creationId xmlns:p14="http://schemas.microsoft.com/office/powerpoint/2010/main" val="2859617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861CEB-405D-D1CB-10CD-9661E7525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7A9A881-9274-5E7C-6056-74B8BA526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5D402B4-AF42-D969-D20E-FD94F5E18E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81DE1ABA-F273-5E93-D26E-359ED9EE8C68}"/>
              </a:ext>
            </a:extLst>
          </p:cNvPr>
          <p:cNvSpPr>
            <a:spLocks noGrp="1"/>
          </p:cNvSpPr>
          <p:nvPr>
            <p:ph type="sldNum" sz="quarter" idx="5"/>
          </p:nvPr>
        </p:nvSpPr>
        <p:spPr/>
        <p:txBody>
          <a:bodyPr/>
          <a:lstStyle/>
          <a:p>
            <a:fld id="{C211ACD8-5BF3-5D47-99B6-37BC49C4BD6F}" type="slidenum">
              <a:rPr lang="en-US" smtClean="0"/>
              <a:t>14</a:t>
            </a:fld>
            <a:endParaRPr lang="en-US"/>
          </a:p>
        </p:txBody>
      </p:sp>
    </p:spTree>
    <p:extLst>
      <p:ext uri="{BB962C8B-B14F-4D97-AF65-F5344CB8AC3E}">
        <p14:creationId xmlns:p14="http://schemas.microsoft.com/office/powerpoint/2010/main" val="71151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D2FDA30-BD43-4D7F-DB07-890DEE7BA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F12023C-9C4B-3607-FBB7-2453EC5E0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E84AC48-BCD4-E33F-6FD3-CD06182F17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F6281908-CB78-A021-30DE-12ABBAAC446C}"/>
              </a:ext>
            </a:extLst>
          </p:cNvPr>
          <p:cNvSpPr>
            <a:spLocks noGrp="1"/>
          </p:cNvSpPr>
          <p:nvPr>
            <p:ph type="sldNum" sz="quarter" idx="5"/>
          </p:nvPr>
        </p:nvSpPr>
        <p:spPr/>
        <p:txBody>
          <a:bodyPr/>
          <a:lstStyle/>
          <a:p>
            <a:fld id="{C211ACD8-5BF3-5D47-99B6-37BC49C4BD6F}" type="slidenum">
              <a:rPr lang="en-US" smtClean="0"/>
              <a:t>15</a:t>
            </a:fld>
            <a:endParaRPr lang="en-US"/>
          </a:p>
        </p:txBody>
      </p:sp>
    </p:spTree>
    <p:extLst>
      <p:ext uri="{BB962C8B-B14F-4D97-AF65-F5344CB8AC3E}">
        <p14:creationId xmlns:p14="http://schemas.microsoft.com/office/powerpoint/2010/main" val="1405024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4367C50-5DE0-4587-B9ED-93BC7F2C7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444408C-8366-9196-B94B-CD92FCD52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F458A9D-BADA-AE72-E277-6396150C35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231F8E96-8B98-17EB-45D1-107CF62403D9}"/>
              </a:ext>
            </a:extLst>
          </p:cNvPr>
          <p:cNvSpPr>
            <a:spLocks noGrp="1"/>
          </p:cNvSpPr>
          <p:nvPr>
            <p:ph type="sldNum" sz="quarter" idx="5"/>
          </p:nvPr>
        </p:nvSpPr>
        <p:spPr/>
        <p:txBody>
          <a:bodyPr/>
          <a:lstStyle/>
          <a:p>
            <a:fld id="{C211ACD8-5BF3-5D47-99B6-37BC49C4BD6F}" type="slidenum">
              <a:rPr lang="en-US" smtClean="0"/>
              <a:t>16</a:t>
            </a:fld>
            <a:endParaRPr lang="en-US"/>
          </a:p>
        </p:txBody>
      </p:sp>
    </p:spTree>
    <p:extLst>
      <p:ext uri="{BB962C8B-B14F-4D97-AF65-F5344CB8AC3E}">
        <p14:creationId xmlns:p14="http://schemas.microsoft.com/office/powerpoint/2010/main" val="3113283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35DFDB3-D521-1CB4-6DB4-1A896CC6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BA28385-5A9F-F599-7FC0-F6CB7AB97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61CA254-752A-3B6C-AECB-D81A2CF327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570A36B6-F2C8-BAF0-C4F9-450B2BF77C23}"/>
              </a:ext>
            </a:extLst>
          </p:cNvPr>
          <p:cNvSpPr>
            <a:spLocks noGrp="1"/>
          </p:cNvSpPr>
          <p:nvPr>
            <p:ph type="sldNum" sz="quarter" idx="5"/>
          </p:nvPr>
        </p:nvSpPr>
        <p:spPr/>
        <p:txBody>
          <a:bodyPr/>
          <a:lstStyle/>
          <a:p>
            <a:fld id="{C211ACD8-5BF3-5D47-99B6-37BC49C4BD6F}" type="slidenum">
              <a:rPr lang="en-US" smtClean="0"/>
              <a:t>17</a:t>
            </a:fld>
            <a:endParaRPr lang="en-US"/>
          </a:p>
        </p:txBody>
      </p:sp>
    </p:spTree>
    <p:extLst>
      <p:ext uri="{BB962C8B-B14F-4D97-AF65-F5344CB8AC3E}">
        <p14:creationId xmlns:p14="http://schemas.microsoft.com/office/powerpoint/2010/main" val="3176297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18</a:t>
            </a:fld>
            <a:endParaRPr lang="en-US"/>
          </a:p>
        </p:txBody>
      </p:sp>
    </p:spTree>
    <p:extLst>
      <p:ext uri="{BB962C8B-B14F-4D97-AF65-F5344CB8AC3E}">
        <p14:creationId xmlns:p14="http://schemas.microsoft.com/office/powerpoint/2010/main" val="1590627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D0801D8-6D95-62F9-2516-56164C3198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4DC731F-9FA8-6511-6D1A-176631E55D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8FED0ACE-C3E5-A654-BF20-32F2510ADC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9AAD2F72-02E6-A531-8C5F-445F73425E02}"/>
              </a:ext>
            </a:extLst>
          </p:cNvPr>
          <p:cNvSpPr>
            <a:spLocks noGrp="1"/>
          </p:cNvSpPr>
          <p:nvPr>
            <p:ph type="sldNum" sz="quarter" idx="5"/>
          </p:nvPr>
        </p:nvSpPr>
        <p:spPr/>
        <p:txBody>
          <a:bodyPr/>
          <a:lstStyle/>
          <a:p>
            <a:fld id="{C211ACD8-5BF3-5D47-99B6-37BC49C4BD6F}" type="slidenum">
              <a:rPr lang="en-US" smtClean="0"/>
              <a:t>19</a:t>
            </a:fld>
            <a:endParaRPr lang="en-US"/>
          </a:p>
        </p:txBody>
      </p:sp>
    </p:spTree>
    <p:extLst>
      <p:ext uri="{BB962C8B-B14F-4D97-AF65-F5344CB8AC3E}">
        <p14:creationId xmlns:p14="http://schemas.microsoft.com/office/powerpoint/2010/main" val="1749602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29</a:t>
            </a:fld>
            <a:endParaRPr lang="en-US"/>
          </a:p>
        </p:txBody>
      </p:sp>
    </p:spTree>
    <p:extLst>
      <p:ext uri="{BB962C8B-B14F-4D97-AF65-F5344CB8AC3E}">
        <p14:creationId xmlns:p14="http://schemas.microsoft.com/office/powerpoint/2010/main" val="177747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1ACD8-5BF3-5D47-99B6-37BC49C4BD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4827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1ACD8-5BF3-5D47-99B6-37BC49C4BD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262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8</a:t>
            </a:fld>
            <a:endParaRPr lang="en-US"/>
          </a:p>
        </p:txBody>
      </p:sp>
    </p:spTree>
    <p:extLst>
      <p:ext uri="{BB962C8B-B14F-4D97-AF65-F5344CB8AC3E}">
        <p14:creationId xmlns:p14="http://schemas.microsoft.com/office/powerpoint/2010/main" val="15402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9</a:t>
            </a:fld>
            <a:endParaRPr lang="en-US"/>
          </a:p>
        </p:txBody>
      </p:sp>
    </p:spTree>
    <p:extLst>
      <p:ext uri="{BB962C8B-B14F-4D97-AF65-F5344CB8AC3E}">
        <p14:creationId xmlns:p14="http://schemas.microsoft.com/office/powerpoint/2010/main" val="2902613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10</a:t>
            </a:fld>
            <a:endParaRPr lang="en-US"/>
          </a:p>
        </p:txBody>
      </p:sp>
    </p:spTree>
    <p:extLst>
      <p:ext uri="{BB962C8B-B14F-4D97-AF65-F5344CB8AC3E}">
        <p14:creationId xmlns:p14="http://schemas.microsoft.com/office/powerpoint/2010/main" val="1875044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11</a:t>
            </a:fld>
            <a:endParaRPr lang="en-US"/>
          </a:p>
        </p:txBody>
      </p:sp>
    </p:spTree>
    <p:extLst>
      <p:ext uri="{BB962C8B-B14F-4D97-AF65-F5344CB8AC3E}">
        <p14:creationId xmlns:p14="http://schemas.microsoft.com/office/powerpoint/2010/main" val="3843820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12</a:t>
            </a:fld>
            <a:endParaRPr lang="en-US"/>
          </a:p>
        </p:txBody>
      </p:sp>
    </p:spTree>
    <p:extLst>
      <p:ext uri="{BB962C8B-B14F-4D97-AF65-F5344CB8AC3E}">
        <p14:creationId xmlns:p14="http://schemas.microsoft.com/office/powerpoint/2010/main" val="621580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41A5D2B-87C8-7DE2-7DA3-28AB579C2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9DE98CF-E6D0-545B-3613-519D7FC57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9CF3148-A13D-9241-1659-581E2B9D37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DBFD31E0-2C25-0D82-824F-EB94B8AE8BC3}"/>
              </a:ext>
            </a:extLst>
          </p:cNvPr>
          <p:cNvSpPr>
            <a:spLocks noGrp="1"/>
          </p:cNvSpPr>
          <p:nvPr>
            <p:ph type="sldNum" sz="quarter" idx="5"/>
          </p:nvPr>
        </p:nvSpPr>
        <p:spPr/>
        <p:txBody>
          <a:bodyPr/>
          <a:lstStyle/>
          <a:p>
            <a:fld id="{C211ACD8-5BF3-5D47-99B6-37BC49C4BD6F}" type="slidenum">
              <a:rPr lang="en-US" smtClean="0"/>
              <a:t>13</a:t>
            </a:fld>
            <a:endParaRPr lang="en-US"/>
          </a:p>
        </p:txBody>
      </p:sp>
    </p:spTree>
    <p:extLst>
      <p:ext uri="{BB962C8B-B14F-4D97-AF65-F5344CB8AC3E}">
        <p14:creationId xmlns:p14="http://schemas.microsoft.com/office/powerpoint/2010/main" val="35925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
            <a:lum/>
          </a:blip>
          <a:srcRect/>
          <a:stretch>
            <a:fillRect l="10000" t="10000" r="10000" b="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xmlns="" id="{7CAD634D-92F7-D4BB-2956-1AD0C41B89A7}"/>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8" name="Picture 7">
            <a:extLst>
              <a:ext uri="{FF2B5EF4-FFF2-40B4-BE49-F238E27FC236}">
                <a16:creationId xmlns:a16="http://schemas.microsoft.com/office/drawing/2014/main" xmlns="" id="{9DFCF9E7-78D5-5A30-BB34-1A4990B583AA}"/>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anfp.gov.ro/proiecte/tinta-nr-185/programe-de-formare-tinta-nr-185/"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www.anfp.gov.ro/R/Doc/2023/PNRR/Anexa%20nr.%201%20-%20Analiza%20competente%20digitale.pdf" TargetMode="Externa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39.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hyperlink" Target="https://oportunitati-ue.gov.ro/poveste-de-succes/povesti-de-succes-pnrr-tinta-185-investitia-16-componenta-c7/" TargetMode="External"/><Relationship Id="rId4" Type="http://schemas.openxmlformats.org/officeDocument/2006/relationships/image" Target="../media/image37.svg"/><Relationship Id="rId9"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mailto:formare185@anfp.gov.ro"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10.png"/><Relationship Id="rId12"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53.svg"/><Relationship Id="rId5" Type="http://schemas.openxmlformats.org/officeDocument/2006/relationships/image" Target="../media/image7.png"/><Relationship Id="rId15" Type="http://schemas.openxmlformats.org/officeDocument/2006/relationships/image" Target="../media/image44.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2.png"/><Relationship Id="rId14" Type="http://schemas.openxmlformats.org/officeDocument/2006/relationships/hyperlink" Target="mailto:formare185@anfp.gov.r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3.sv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s://elearn.euro-jobs.ro/" TargetMode="External"/><Relationship Id="rId3" Type="http://schemas.openxmlformats.org/officeDocument/2006/relationships/image" Target="../media/image18.png"/><Relationship Id="rId7" Type="http://schemas.openxmlformats.org/officeDocument/2006/relationships/hyperlink" Target="https://formaredigitalaanfp.ro/"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7175" y="-2286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0561" r="-27529" b="-6968"/>
            </a:stretch>
          </a:blipFill>
        </p:spPr>
        <p:txBody>
          <a:bodyPr/>
          <a:lstStyle/>
          <a:p>
            <a:endParaRPr lang="en-US" dirty="0"/>
          </a:p>
        </p:txBody>
      </p:sp>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p>
        </p:txBody>
      </p:sp>
      <p:grpSp>
        <p:nvGrpSpPr>
          <p:cNvPr id="49" name="Group 48">
            <a:extLst>
              <a:ext uri="{FF2B5EF4-FFF2-40B4-BE49-F238E27FC236}">
                <a16:creationId xmlns:a16="http://schemas.microsoft.com/office/drawing/2014/main" xmlns="" id="{BFAE9398-3F42-93E3-B815-23BC964AB580}"/>
              </a:ext>
            </a:extLst>
          </p:cNvPr>
          <p:cNvGrpSpPr/>
          <p:nvPr/>
        </p:nvGrpSpPr>
        <p:grpSpPr>
          <a:xfrm>
            <a:off x="11531213" y="-1360337"/>
            <a:ext cx="18900984" cy="13258553"/>
            <a:chOff x="12163484" y="-1140945"/>
            <a:chExt cx="18900984" cy="13258553"/>
          </a:xfrm>
        </p:grpSpPr>
        <p:sp>
          <p:nvSpPr>
            <p:cNvPr id="8" name="Freeform 8"/>
            <p:cNvSpPr/>
            <p:nvPr/>
          </p:nvSpPr>
          <p:spPr>
            <a:xfrm>
              <a:off x="14925508" y="2489728"/>
              <a:ext cx="1398750" cy="139875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dirty="0"/>
            </a:p>
          </p:txBody>
        </p:sp>
        <p:grpSp>
          <p:nvGrpSpPr>
            <p:cNvPr id="10" name="Group 10"/>
            <p:cNvGrpSpPr/>
            <p:nvPr/>
          </p:nvGrpSpPr>
          <p:grpSpPr>
            <a:xfrm>
              <a:off x="17805915" y="-1140945"/>
              <a:ext cx="13258553" cy="132585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571500" cap="sq">
                <a:solidFill>
                  <a:srgbClr val="3B599B"/>
                </a:solidFill>
                <a:prstDash val="solid"/>
                <a:miter/>
              </a:ln>
            </p:spPr>
            <p:txBody>
              <a:bodyPr/>
              <a:lstStyle/>
              <a:p>
                <a:endParaRPr lang="en-US" dirty="0"/>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16796265" y="1972266"/>
              <a:ext cx="812410" cy="81241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12163484" y="3834377"/>
              <a:ext cx="3601244" cy="3601244"/>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6" name="Group 26"/>
            <p:cNvGrpSpPr/>
            <p:nvPr/>
          </p:nvGrpSpPr>
          <p:grpSpPr>
            <a:xfrm>
              <a:off x="12499723" y="4145742"/>
              <a:ext cx="2952274" cy="2952262"/>
              <a:chOff x="-24018" y="-87750"/>
              <a:chExt cx="6350000" cy="6349975"/>
            </a:xfrm>
          </p:grpSpPr>
          <p:sp>
            <p:nvSpPr>
              <p:cNvPr id="27" name="Freeform 27"/>
              <p:cNvSpPr/>
              <p:nvPr/>
            </p:nvSpPr>
            <p:spPr>
              <a:xfrm>
                <a:off x="-24018" y="-8775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42371" r="-7722"/>
                </a:stretch>
              </a:blipFill>
            </p:spPr>
            <p:txBody>
              <a:bodyPr/>
              <a:lstStyle/>
              <a:p>
                <a:endParaRPr lang="en-US" dirty="0"/>
              </a:p>
            </p:txBody>
          </p:sp>
        </p:grpSp>
      </p:grpSp>
      <p:sp>
        <p:nvSpPr>
          <p:cNvPr id="28" name="AutoShape 28"/>
          <p:cNvSpPr/>
          <p:nvPr/>
        </p:nvSpPr>
        <p:spPr>
          <a:xfrm>
            <a:off x="3810000" y="4953957"/>
            <a:ext cx="3176777"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3" name="Group 2">
            <a:extLst>
              <a:ext uri="{FF2B5EF4-FFF2-40B4-BE49-F238E27FC236}">
                <a16:creationId xmlns:a16="http://schemas.microsoft.com/office/drawing/2014/main" xmlns="" id="{9983B589-9820-BCC4-F5AF-A43DF48A33FF}"/>
              </a:ext>
            </a:extLst>
          </p:cNvPr>
          <p:cNvGrpSpPr/>
          <p:nvPr/>
        </p:nvGrpSpPr>
        <p:grpSpPr>
          <a:xfrm>
            <a:off x="3929088" y="7842187"/>
            <a:ext cx="10429825" cy="903084"/>
            <a:chOff x="3929088" y="7842187"/>
            <a:chExt cx="10429825" cy="903084"/>
          </a:xfrm>
        </p:grpSpPr>
        <p:pic>
          <p:nvPicPr>
            <p:cNvPr id="40" name="Picture 39" descr="A black background with white text&#10;&#10;Description automatically generated">
              <a:extLst>
                <a:ext uri="{FF2B5EF4-FFF2-40B4-BE49-F238E27FC236}">
                  <a16:creationId xmlns:a16="http://schemas.microsoft.com/office/drawing/2014/main" xmlns="" id="{22ACABC0-6311-5B44-EE9A-69D22FAC5C3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29088" y="7842187"/>
              <a:ext cx="3323464" cy="900000"/>
            </a:xfrm>
            <a:prstGeom prst="rect">
              <a:avLst/>
            </a:prstGeom>
          </p:spPr>
        </p:pic>
        <p:pic>
          <p:nvPicPr>
            <p:cNvPr id="42" name="Picture 41" descr="A white dog with blue text&#10;&#10;Description automatically generated">
              <a:extLst>
                <a:ext uri="{FF2B5EF4-FFF2-40B4-BE49-F238E27FC236}">
                  <a16:creationId xmlns:a16="http://schemas.microsoft.com/office/drawing/2014/main" xmlns="" id="{0A267967-C5B2-83DD-0BCA-6EF211AE55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1640" y="7845271"/>
              <a:ext cx="3177273" cy="900000"/>
            </a:xfrm>
            <a:prstGeom prst="rect">
              <a:avLst/>
            </a:prstGeom>
          </p:spPr>
        </p:pic>
      </p:grpSp>
      <p:sp>
        <p:nvSpPr>
          <p:cNvPr id="44" name="TextBox 43">
            <a:extLst>
              <a:ext uri="{FF2B5EF4-FFF2-40B4-BE49-F238E27FC236}">
                <a16:creationId xmlns:a16="http://schemas.microsoft.com/office/drawing/2014/main" xmlns=""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p>
        </p:txBody>
      </p:sp>
      <p:sp>
        <p:nvSpPr>
          <p:cNvPr id="45" name="TextBox 44">
            <a:extLst>
              <a:ext uri="{FF2B5EF4-FFF2-40B4-BE49-F238E27FC236}">
                <a16:creationId xmlns:a16="http://schemas.microsoft.com/office/drawing/2014/main" xmlns=""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p>
        </p:txBody>
      </p:sp>
      <p:pic>
        <p:nvPicPr>
          <p:cNvPr id="16" name="Picture 15">
            <a:extLst>
              <a:ext uri="{FF2B5EF4-FFF2-40B4-BE49-F238E27FC236}">
                <a16:creationId xmlns:a16="http://schemas.microsoft.com/office/drawing/2014/main" xmlns="" id="{D73D46D1-19A4-8D81-7779-0D1340CDEBF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85374" y="9098406"/>
            <a:ext cx="16318861" cy="998188"/>
          </a:xfrm>
          <a:prstGeom prst="rect">
            <a:avLst/>
          </a:prstGeom>
        </p:spPr>
      </p:pic>
      <p:pic>
        <p:nvPicPr>
          <p:cNvPr id="18" name="Picture 17">
            <a:extLst>
              <a:ext uri="{FF2B5EF4-FFF2-40B4-BE49-F238E27FC236}">
                <a16:creationId xmlns:a16="http://schemas.microsoft.com/office/drawing/2014/main" xmlns="" id="{F5C3EC1E-7562-83B0-77D2-17A00655951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
        <p:nvSpPr>
          <p:cNvPr id="4" name="TextBox 19">
            <a:extLst>
              <a:ext uri="{FF2B5EF4-FFF2-40B4-BE49-F238E27FC236}">
                <a16:creationId xmlns:a16="http://schemas.microsoft.com/office/drawing/2014/main" xmlns="" id="{1009096E-A9BD-8F38-6011-A34B217D639C}"/>
              </a:ext>
            </a:extLst>
          </p:cNvPr>
          <p:cNvSpPr txBox="1"/>
          <p:nvPr/>
        </p:nvSpPr>
        <p:spPr>
          <a:xfrm>
            <a:off x="612554" y="2477795"/>
            <a:ext cx="10918659" cy="2215991"/>
          </a:xfrm>
          <a:prstGeom prst="rect">
            <a:avLst/>
          </a:prstGeom>
        </p:spPr>
        <p:txBody>
          <a:bodyPr wrap="square" lIns="0" tIns="0" rIns="0" bIns="0" rtlCol="0" anchor="t">
            <a:spAutoFit/>
          </a:bodyPr>
          <a:lstStyle/>
          <a:p>
            <a:r>
              <a:rPr lang="ro-RO" sz="4800" b="1" dirty="0"/>
              <a:t>Deziderate și rezultate: </a:t>
            </a:r>
            <a:r>
              <a:rPr lang="ro-RO" sz="4800" b="1" dirty="0" smtClean="0"/>
              <a:t>Ținta </a:t>
            </a:r>
            <a:r>
              <a:rPr lang="ro-RO" sz="4800" b="1" dirty="0"/>
              <a:t>185 PNRR - „Funcționari publici care au absolvit un </a:t>
            </a:r>
            <a:r>
              <a:rPr lang="ro-RO" sz="4800" b="1" dirty="0" smtClean="0"/>
              <a:t>curs </a:t>
            </a:r>
            <a:r>
              <a:rPr lang="ro-RO" sz="4800" b="1" dirty="0"/>
              <a:t>de </a:t>
            </a:r>
            <a:r>
              <a:rPr lang="ro-RO" sz="4800" b="1"/>
              <a:t>formare </a:t>
            </a:r>
            <a:r>
              <a:rPr lang="ro-RO" sz="4800" b="1" smtClean="0"/>
              <a:t>digitală</a:t>
            </a:r>
            <a:r>
              <a:rPr lang="ro-RO" sz="4800" b="1" dirty="0"/>
              <a:t>”</a:t>
            </a:r>
            <a:endParaRPr lang="ro-RO" sz="4800" b="1" dirty="0"/>
          </a:p>
        </p:txBody>
      </p:sp>
      <p:sp>
        <p:nvSpPr>
          <p:cNvPr id="6" name="TextBox 21">
            <a:extLst>
              <a:ext uri="{FF2B5EF4-FFF2-40B4-BE49-F238E27FC236}">
                <a16:creationId xmlns:a16="http://schemas.microsoft.com/office/drawing/2014/main" xmlns="" id="{D2F08C24-E745-53C1-D268-B483AE8AC93F}"/>
              </a:ext>
            </a:extLst>
          </p:cNvPr>
          <p:cNvSpPr txBox="1"/>
          <p:nvPr/>
        </p:nvSpPr>
        <p:spPr>
          <a:xfrm>
            <a:off x="985374" y="5442171"/>
            <a:ext cx="9142883" cy="1015663"/>
          </a:xfrm>
          <a:prstGeom prst="rect">
            <a:avLst/>
          </a:prstGeom>
        </p:spPr>
        <p:txBody>
          <a:bodyPr wrap="square" lIns="0" tIns="0" rIns="0" bIns="0" rtlCol="0" anchor="t">
            <a:spAutoFit/>
          </a:bodyPr>
          <a:lstStyle/>
          <a:p>
            <a:pPr algn="l"/>
            <a:endParaRPr lang="en-US" sz="1800" b="0" i="0" u="none" strike="noStrike" baseline="0" dirty="0">
              <a:solidFill>
                <a:srgbClr val="000000"/>
              </a:solidFill>
              <a:latin typeface="Trebuchet MS" panose="020B0603020202020204" pitchFamily="34" charset="0"/>
            </a:endParaRPr>
          </a:p>
          <a:p>
            <a:pPr algn="ctr"/>
            <a:r>
              <a:rPr lang="ro-RO" sz="4800" b="1" dirty="0"/>
              <a:t>15</a:t>
            </a:r>
            <a:r>
              <a:rPr lang="en-US" sz="4800" b="1" dirty="0"/>
              <a:t> </a:t>
            </a:r>
            <a:r>
              <a:rPr lang="ro-RO" sz="4800" b="1" dirty="0"/>
              <a:t>iulie 2025</a:t>
            </a:r>
            <a:endParaRPr lang="en-US" sz="4800" b="1" dirty="0">
              <a:sym typeface="Montserrat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SPECIALIZATE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xmlns="" id="{12CFB0E8-BAFE-603B-E45D-C432EDEF995D}"/>
              </a:ext>
            </a:extLst>
          </p:cNvPr>
          <p:cNvSpPr txBox="1"/>
          <p:nvPr/>
        </p:nvSpPr>
        <p:spPr>
          <a:xfrm>
            <a:off x="7507971" y="3101917"/>
            <a:ext cx="4431797"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sz="2800" dirty="0">
                <a:latin typeface="Trebuchet MS" panose="020B0603020202020204" pitchFamily="34" charset="0"/>
              </a:rPr>
              <a:t>1.000 funcționari publici</a:t>
            </a:r>
            <a:endParaRPr lang="en-US" sz="2800" dirty="0">
              <a:latin typeface="Trebuchet MS" panose="020B0603020202020204" pitchFamily="34" charset="0"/>
            </a:endParaRPr>
          </a:p>
        </p:txBody>
      </p:sp>
      <p:sp>
        <p:nvSpPr>
          <p:cNvPr id="3" name="TextBox 18">
            <a:extLst>
              <a:ext uri="{FF2B5EF4-FFF2-40B4-BE49-F238E27FC236}">
                <a16:creationId xmlns:a16="http://schemas.microsoft.com/office/drawing/2014/main" xmlns="" id="{D8785D6A-2AA9-69E0-F1EC-C2B4EAD33C57}"/>
              </a:ext>
            </a:extLst>
          </p:cNvPr>
          <p:cNvSpPr txBox="1"/>
          <p:nvPr/>
        </p:nvSpPr>
        <p:spPr>
          <a:xfrm>
            <a:off x="990600" y="4686300"/>
            <a:ext cx="9758981" cy="4431983"/>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Instrumente digitale pentru munca la distanță/telemuncă</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Statistică avansată: colectarea, prelucrarea și interpretarea datelor</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Instrumente de consultare online </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Instalarea, configurarea și administrarea sistemelor de operare</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Baze de date</a:t>
            </a:r>
          </a:p>
          <a:p>
            <a:pPr marL="92075" algn="just"/>
            <a:endParaRPr lang="ro-RO" sz="3200" dirty="0">
              <a:solidFill>
                <a:srgbClr val="000000"/>
              </a:solidFill>
              <a:latin typeface="Trebuchet MS" panose="020B0603020202020204" pitchFamily="34" charset="0"/>
            </a:endParaRPr>
          </a:p>
        </p:txBody>
      </p:sp>
      <p:pic>
        <p:nvPicPr>
          <p:cNvPr id="6" name="Picture 5">
            <a:extLst>
              <a:ext uri="{FF2B5EF4-FFF2-40B4-BE49-F238E27FC236}">
                <a16:creationId xmlns:a16="http://schemas.microsoft.com/office/drawing/2014/main" xmlns="" id="{A3D7112F-B2E0-8BEB-D7D0-50994350978F}"/>
              </a:ext>
            </a:extLst>
          </p:cNvPr>
          <p:cNvPicPr>
            <a:picLocks noChangeAspect="1"/>
          </p:cNvPicPr>
          <p:nvPr/>
        </p:nvPicPr>
        <p:blipFill>
          <a:blip r:embed="rId3" cstate="print">
            <a:extLst>
              <a:ext uri="{28A0092B-C50C-407E-A947-70E740481C1C}">
                <a14:useLocalDpi xmlns:a14="http://schemas.microsoft.com/office/drawing/2010/main" val="0"/>
              </a:ext>
            </a:extLst>
          </a:blip>
          <a:srcRect t="9259"/>
          <a:stretch>
            <a:fillRect/>
          </a:stretch>
        </p:blipFill>
        <p:spPr>
          <a:xfrm>
            <a:off x="10995663" y="3924300"/>
            <a:ext cx="7275131" cy="4953000"/>
          </a:xfrm>
          <a:prstGeom prst="rect">
            <a:avLst/>
          </a:prstGeom>
        </p:spPr>
      </p:pic>
    </p:spTree>
    <p:extLst>
      <p:ext uri="{BB962C8B-B14F-4D97-AF65-F5344CB8AC3E}">
        <p14:creationId xmlns:p14="http://schemas.microsoft.com/office/powerpoint/2010/main" val="813379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SPECIALIZATE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8">
            <a:extLst>
              <a:ext uri="{FF2B5EF4-FFF2-40B4-BE49-F238E27FC236}">
                <a16:creationId xmlns:a16="http://schemas.microsoft.com/office/drawing/2014/main" xmlns="" id="{CBEC0B49-4C9F-289D-B004-0D8C699E6329}"/>
              </a:ext>
            </a:extLst>
          </p:cNvPr>
          <p:cNvSpPr txBox="1"/>
          <p:nvPr/>
        </p:nvSpPr>
        <p:spPr>
          <a:xfrm>
            <a:off x="1066801" y="4870136"/>
            <a:ext cx="8077199" cy="2954655"/>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Dezvoltarea aplicațiilor desktop non-web</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Business Analytics</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Administrarea, dezvoltarea și securitatea rețelelor TIC</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Dezvoltarea aplicațiilor web design</a:t>
            </a:r>
          </a:p>
          <a:p>
            <a:pPr marL="92075" algn="just"/>
            <a:endParaRPr lang="ro-RO" sz="3200" dirty="0">
              <a:solidFill>
                <a:srgbClr val="000000"/>
              </a:solidFill>
              <a:latin typeface="Trebuchet MS" panose="020B0603020202020204" pitchFamily="34" charset="0"/>
            </a:endParaRPr>
          </a:p>
        </p:txBody>
      </p:sp>
      <p:pic>
        <p:nvPicPr>
          <p:cNvPr id="9" name="Picture 8">
            <a:extLst>
              <a:ext uri="{FF2B5EF4-FFF2-40B4-BE49-F238E27FC236}">
                <a16:creationId xmlns:a16="http://schemas.microsoft.com/office/drawing/2014/main" xmlns="" id="{A9025A48-4C09-5DBE-9A38-D177D13EBA6C}"/>
              </a:ext>
            </a:extLst>
          </p:cNvPr>
          <p:cNvPicPr>
            <a:picLocks noChangeAspect="1"/>
          </p:cNvPicPr>
          <p:nvPr/>
        </p:nvPicPr>
        <p:blipFill>
          <a:blip r:embed="rId3">
            <a:extLst>
              <a:ext uri="{28A0092B-C50C-407E-A947-70E740481C1C}">
                <a14:useLocalDpi xmlns:a14="http://schemas.microsoft.com/office/drawing/2010/main" val="0"/>
              </a:ext>
            </a:extLst>
          </a:blip>
          <a:srcRect t="5555" r="1049"/>
          <a:stretch>
            <a:fillRect/>
          </a:stretch>
        </p:blipFill>
        <p:spPr>
          <a:xfrm>
            <a:off x="9525000" y="2405796"/>
            <a:ext cx="7998257" cy="5724449"/>
          </a:xfrm>
          <a:prstGeom prst="rect">
            <a:avLst/>
          </a:prstGeom>
        </p:spPr>
      </p:pic>
    </p:spTree>
    <p:extLst>
      <p:ext uri="{BB962C8B-B14F-4D97-AF65-F5344CB8AC3E}">
        <p14:creationId xmlns:p14="http://schemas.microsoft.com/office/powerpoint/2010/main" val="2551252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18" name="TextBox 18"/>
          <p:cNvSpPr txBox="1"/>
          <p:nvPr/>
        </p:nvSpPr>
        <p:spPr>
          <a:xfrm>
            <a:off x="7539927" y="2960129"/>
            <a:ext cx="8766874" cy="553998"/>
          </a:xfrm>
          <a:prstGeom prst="rect">
            <a:avLst/>
          </a:prstGeom>
        </p:spPr>
        <p:txBody>
          <a:bodyPr wrap="square" lIns="0" tIns="0" rIns="0" bIns="0" rtlCol="0" anchor="t">
            <a:spAutoFit/>
          </a:bodyPr>
          <a:lstStyle/>
          <a:p>
            <a:pPr marL="1006475" lvl="1" indent="-457200" algn="just">
              <a:buFont typeface="Wingdings" panose="05000000000000000000" pitchFamily="2" charset="2"/>
              <a:buChar char="Ø"/>
            </a:pPr>
            <a:r>
              <a:rPr lang="ro-RO" sz="3600" dirty="0" err="1">
                <a:latin typeface="Trebuchet MS" panose="020B0603020202020204" pitchFamily="34" charset="0"/>
              </a:rPr>
              <a:t>Mastering</a:t>
            </a:r>
            <a:r>
              <a:rPr lang="ro-RO" sz="3600" dirty="0">
                <a:latin typeface="Trebuchet MS" panose="020B0603020202020204" pitchFamily="34" charset="0"/>
              </a:rPr>
              <a:t> </a:t>
            </a:r>
            <a:r>
              <a:rPr lang="ro-RO" sz="3600" dirty="0" err="1">
                <a:latin typeface="Trebuchet MS" panose="020B0603020202020204" pitchFamily="34" charset="0"/>
              </a:rPr>
              <a:t>DigComp</a:t>
            </a:r>
            <a:endParaRPr lang="ro-RO" sz="3600" dirty="0">
              <a:latin typeface="Trebuchet MS" panose="020B0603020202020204" pitchFamily="34" charset="0"/>
            </a:endParaRPr>
          </a:p>
        </p:txBody>
      </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 TRANSVERSAL</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xmlns="" id="{D2C6C56A-E71F-F35D-BDE0-A8E1B4AFD5E5}"/>
              </a:ext>
            </a:extLst>
          </p:cNvPr>
          <p:cNvSpPr txBox="1"/>
          <p:nvPr/>
        </p:nvSpPr>
        <p:spPr>
          <a:xfrm>
            <a:off x="12725400" y="5139813"/>
            <a:ext cx="4800600" cy="2062103"/>
          </a:xfrm>
          <a:prstGeom prst="rect">
            <a:avLst/>
          </a:prstGeom>
          <a:noFill/>
        </p:spPr>
        <p:txBody>
          <a:bodyPr wrap="square" rtlCol="0">
            <a:spAutoFit/>
          </a:bodyPr>
          <a:lstStyle/>
          <a:p>
            <a:r>
              <a:rPr lang="en-US" sz="3200" dirty="0">
                <a:latin typeface="Trebuchet MS" panose="020B0603020202020204" pitchFamily="34" charset="0"/>
                <a:hlinkClick r:id="rId3"/>
              </a:rPr>
              <a:t>https://www.anfp.gov.ro/proiecte/tinta-nr-185/programe-de-formare-tinta-nr-185/</a:t>
            </a:r>
            <a:r>
              <a:rPr lang="ro-RO" sz="3200" dirty="0">
                <a:latin typeface="Trebuchet MS" panose="020B0603020202020204" pitchFamily="34" charset="0"/>
              </a:rPr>
              <a:t> </a:t>
            </a:r>
            <a:endParaRPr lang="en-US" sz="3200" dirty="0">
              <a:latin typeface="Trebuchet MS" panose="020B0603020202020204" pitchFamily="34" charset="0"/>
            </a:endParaRPr>
          </a:p>
        </p:txBody>
      </p:sp>
      <p:pic>
        <p:nvPicPr>
          <p:cNvPr id="3" name="Picture 2">
            <a:extLst>
              <a:ext uri="{FF2B5EF4-FFF2-40B4-BE49-F238E27FC236}">
                <a16:creationId xmlns:a16="http://schemas.microsoft.com/office/drawing/2014/main" xmlns="" id="{C9DB293A-BE07-72E5-9828-DFFFFFBE8946}"/>
              </a:ext>
            </a:extLst>
          </p:cNvPr>
          <p:cNvPicPr>
            <a:picLocks noChangeAspect="1"/>
          </p:cNvPicPr>
          <p:nvPr/>
        </p:nvPicPr>
        <p:blipFill>
          <a:blip r:embed="rId4"/>
          <a:stretch>
            <a:fillRect/>
          </a:stretch>
        </p:blipFill>
        <p:spPr>
          <a:xfrm>
            <a:off x="304800" y="4484108"/>
            <a:ext cx="12049016" cy="5348044"/>
          </a:xfrm>
          <a:prstGeom prst="rect">
            <a:avLst/>
          </a:prstGeom>
        </p:spPr>
      </p:pic>
    </p:spTree>
    <p:extLst>
      <p:ext uri="{BB962C8B-B14F-4D97-AF65-F5344CB8AC3E}">
        <p14:creationId xmlns:p14="http://schemas.microsoft.com/office/powerpoint/2010/main" val="1759570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0D9448-732F-EC5A-9970-54B725AF05B9}"/>
            </a:ext>
          </a:extLst>
        </p:cNvPr>
        <p:cNvGrpSpPr/>
        <p:nvPr/>
      </p:nvGrpSpPr>
      <p:grpSpPr>
        <a:xfrm>
          <a:off x="0" y="0"/>
          <a:ext cx="0" cy="0"/>
          <a:chOff x="0" y="0"/>
          <a:chExt cx="0" cy="0"/>
        </a:xfrm>
      </p:grpSpPr>
      <p:grpSp>
        <p:nvGrpSpPr>
          <p:cNvPr id="11" name="Group 11">
            <a:extLst>
              <a:ext uri="{FF2B5EF4-FFF2-40B4-BE49-F238E27FC236}">
                <a16:creationId xmlns:a16="http://schemas.microsoft.com/office/drawing/2014/main" xmlns="" id="{7F2A40CB-0C4D-F0EE-5034-21D4FDE4C572}"/>
              </a:ext>
            </a:extLst>
          </p:cNvPr>
          <p:cNvGrpSpPr/>
          <p:nvPr/>
        </p:nvGrpSpPr>
        <p:grpSpPr>
          <a:xfrm>
            <a:off x="-990601" y="2384902"/>
            <a:ext cx="8101115" cy="1920398"/>
            <a:chOff x="0" y="0"/>
            <a:chExt cx="1612708" cy="406400"/>
          </a:xfrm>
        </p:grpSpPr>
        <p:sp>
          <p:nvSpPr>
            <p:cNvPr id="12" name="Freeform 12">
              <a:extLst>
                <a:ext uri="{FF2B5EF4-FFF2-40B4-BE49-F238E27FC236}">
                  <a16:creationId xmlns:a16="http://schemas.microsoft.com/office/drawing/2014/main" xmlns="" id="{0A48C6E2-5433-377D-8791-4AA4B0E6D38F}"/>
                </a:ext>
              </a:extLst>
            </p:cNvPr>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a:extLst>
                <a:ext uri="{FF2B5EF4-FFF2-40B4-BE49-F238E27FC236}">
                  <a16:creationId xmlns:a16="http://schemas.microsoft.com/office/drawing/2014/main" xmlns="" id="{BBCC08A4-9F6B-0926-4016-E9F7D13E2019}"/>
                </a:ext>
              </a:extLst>
            </p:cNvPr>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a:extLst>
              <a:ext uri="{FF2B5EF4-FFF2-40B4-BE49-F238E27FC236}">
                <a16:creationId xmlns:a16="http://schemas.microsoft.com/office/drawing/2014/main" xmlns="" id="{96002939-EACB-4C6E-780B-3C10A0696D7F}"/>
              </a:ext>
            </a:extLst>
          </p:cNvPr>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a:t>
            </a:r>
            <a:r>
              <a:rPr lang="en-US" sz="3999" b="1" dirty="0">
                <a:solidFill>
                  <a:srgbClr val="FFFFFF"/>
                </a:solidFill>
                <a:latin typeface="Trebuchet MS" panose="020B0703020202090204" pitchFamily="34" charset="0"/>
                <a:ea typeface="Montserrat Bold"/>
                <a:cs typeface="Montserrat Bold"/>
                <a:sym typeface="Montserrat Bold"/>
              </a:rPr>
              <a:t>UL</a:t>
            </a:r>
            <a:r>
              <a:rPr lang="ro-RO" sz="3999" b="1" dirty="0">
                <a:solidFill>
                  <a:srgbClr val="FFFFFF"/>
                </a:solidFill>
                <a:latin typeface="Trebuchet MS" panose="020B0703020202090204" pitchFamily="34" charset="0"/>
                <a:ea typeface="Montserrat Bold"/>
                <a:cs typeface="Montserrat Bold"/>
                <a:sym typeface="Montserrat Bold"/>
              </a:rPr>
              <a:t> </a:t>
            </a:r>
            <a:r>
              <a:rPr lang="ro-RO" sz="3999" b="1">
                <a:solidFill>
                  <a:srgbClr val="FFFFFF"/>
                </a:solidFill>
                <a:latin typeface="Trebuchet MS" panose="020B0703020202090204" pitchFamily="34" charset="0"/>
                <a:ea typeface="Montserrat Bold"/>
                <a:cs typeface="Montserrat Bold"/>
                <a:sym typeface="Montserrat Bold"/>
              </a:rPr>
              <a:t>DE FORMARE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5" name="TextBox 4">
            <a:extLst>
              <a:ext uri="{FF2B5EF4-FFF2-40B4-BE49-F238E27FC236}">
                <a16:creationId xmlns:a16="http://schemas.microsoft.com/office/drawing/2014/main" xmlns="" id="{5CDFD252-36B6-4F04-157E-78B39457A4D4}"/>
              </a:ext>
            </a:extLst>
          </p:cNvPr>
          <p:cNvSpPr txBox="1"/>
          <p:nvPr/>
        </p:nvSpPr>
        <p:spPr>
          <a:xfrm>
            <a:off x="464574" y="5358722"/>
            <a:ext cx="9660192" cy="954107"/>
          </a:xfrm>
          <a:prstGeom prst="rect">
            <a:avLst/>
          </a:prstGeom>
          <a:noFill/>
        </p:spPr>
        <p:txBody>
          <a:bodyPr wrap="square">
            <a:spAutoFit/>
          </a:bodyPr>
          <a:lstStyle/>
          <a:p>
            <a:r>
              <a:rPr lang="en-US" sz="2800" b="1" dirty="0">
                <a:solidFill>
                  <a:schemeClr val="accent1">
                    <a:lumMod val="75000"/>
                  </a:schemeClr>
                </a:solidFill>
                <a:latin typeface="Trebuchet MS" panose="020B0603020202020204" pitchFamily="34" charset="0"/>
              </a:rPr>
              <a:t>L</a:t>
            </a:r>
            <a:r>
              <a:rPr lang="ro-RO" sz="2800" b="1" dirty="0">
                <a:solidFill>
                  <a:schemeClr val="accent1">
                    <a:lumMod val="75000"/>
                  </a:schemeClr>
                </a:solidFill>
                <a:latin typeface="Trebuchet MS" panose="020B0603020202020204" pitchFamily="34" charset="0"/>
              </a:rPr>
              <a:t>eadership și managementul talentelor în contextul noilor tehnologii și al transformării digitale</a:t>
            </a:r>
            <a:endParaRPr lang="en-US" sz="2800" dirty="0"/>
          </a:p>
        </p:txBody>
      </p:sp>
      <p:pic>
        <p:nvPicPr>
          <p:cNvPr id="7" name="Picture 6">
            <a:extLst>
              <a:ext uri="{FF2B5EF4-FFF2-40B4-BE49-F238E27FC236}">
                <a16:creationId xmlns:a16="http://schemas.microsoft.com/office/drawing/2014/main" xmlns="" id="{2393DC41-D421-676F-3C4B-4DA94573996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601200" y="3011826"/>
            <a:ext cx="7579284" cy="4263347"/>
          </a:xfrm>
          <a:prstGeom prst="rect">
            <a:avLst/>
          </a:prstGeom>
        </p:spPr>
      </p:pic>
    </p:spTree>
    <p:extLst>
      <p:ext uri="{BB962C8B-B14F-4D97-AF65-F5344CB8AC3E}">
        <p14:creationId xmlns:p14="http://schemas.microsoft.com/office/powerpoint/2010/main" val="2893575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F6C1EB6-47DD-FC36-4827-43CBFC02F0A0}"/>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xmlns="" id="{6B12368B-3671-0289-214B-8904263D036E}"/>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xmlns="" id="{5DCD54CA-6CE7-F97D-C179-6EE9A9D9A08C}"/>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xmlns="" id="{D4C498ED-4632-3383-F758-7692FD56FA01}"/>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xmlns="" id="{81D70CB3-B3A0-37A6-69B3-EC32058F9059}"/>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xmlns="" id="{3FF9C78B-A8FE-59D7-094F-E6183521968B}"/>
              </a:ext>
            </a:extLst>
          </p:cNvPr>
          <p:cNvGrpSpPr/>
          <p:nvPr/>
        </p:nvGrpSpPr>
        <p:grpSpPr>
          <a:xfrm>
            <a:off x="1028700" y="4098429"/>
            <a:ext cx="1006599" cy="1006599"/>
            <a:chOff x="0" y="0"/>
            <a:chExt cx="812800" cy="812800"/>
          </a:xfrm>
        </p:grpSpPr>
        <p:sp>
          <p:nvSpPr>
            <p:cNvPr id="52" name="Freeform 21">
              <a:extLst>
                <a:ext uri="{FF2B5EF4-FFF2-40B4-BE49-F238E27FC236}">
                  <a16:creationId xmlns:a16="http://schemas.microsoft.com/office/drawing/2014/main" xmlns="" id="{C3E72B1A-A060-3729-7E21-ED0C462600E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xmlns="" id="{D3B35EE8-7951-4751-C67D-A4B54094748D}"/>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4" name="Group 23">
            <a:extLst>
              <a:ext uri="{FF2B5EF4-FFF2-40B4-BE49-F238E27FC236}">
                <a16:creationId xmlns:a16="http://schemas.microsoft.com/office/drawing/2014/main" xmlns="" id="{1F20EF29-183D-2B2E-6209-0467DF348A9B}"/>
              </a:ext>
            </a:extLst>
          </p:cNvPr>
          <p:cNvGrpSpPr/>
          <p:nvPr/>
        </p:nvGrpSpPr>
        <p:grpSpPr>
          <a:xfrm>
            <a:off x="1045726" y="6488016"/>
            <a:ext cx="1006599" cy="1006599"/>
            <a:chOff x="0" y="0"/>
            <a:chExt cx="812800" cy="812800"/>
          </a:xfrm>
        </p:grpSpPr>
        <p:sp>
          <p:nvSpPr>
            <p:cNvPr id="55" name="Freeform 24">
              <a:extLst>
                <a:ext uri="{FF2B5EF4-FFF2-40B4-BE49-F238E27FC236}">
                  <a16:creationId xmlns:a16="http://schemas.microsoft.com/office/drawing/2014/main" xmlns="" id="{18A9C955-D28C-C368-9ED4-D1B1F1F006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6" name="TextBox 25">
              <a:extLst>
                <a:ext uri="{FF2B5EF4-FFF2-40B4-BE49-F238E27FC236}">
                  <a16:creationId xmlns:a16="http://schemas.microsoft.com/office/drawing/2014/main" xmlns="" id="{CA09CC4E-A292-3207-28F2-586008A4A50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xmlns="" id="{096B660E-7A99-19E7-D924-C793BDF4FDB5}"/>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xmlns="" id="{D8FE207C-1D0B-D27F-794C-F3C31A4A553C}"/>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3" name="Freeform 47">
            <a:extLst>
              <a:ext uri="{FF2B5EF4-FFF2-40B4-BE49-F238E27FC236}">
                <a16:creationId xmlns:a16="http://schemas.microsoft.com/office/drawing/2014/main" xmlns="" id="{7DFF65F0-A638-62C0-DDAD-E2BDE0DD987A}"/>
              </a:ext>
            </a:extLst>
          </p:cNvPr>
          <p:cNvSpPr/>
          <p:nvPr/>
        </p:nvSpPr>
        <p:spPr>
          <a:xfrm>
            <a:off x="1191680" y="6488016"/>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Trebuchet MS" panose="020B0703020202090204" pitchFamily="34" charset="0"/>
            </a:endParaRPr>
          </a:p>
        </p:txBody>
      </p:sp>
      <p:sp>
        <p:nvSpPr>
          <p:cNvPr id="5" name="TextBox 4">
            <a:extLst>
              <a:ext uri="{FF2B5EF4-FFF2-40B4-BE49-F238E27FC236}">
                <a16:creationId xmlns:a16="http://schemas.microsoft.com/office/drawing/2014/main" xmlns="" id="{204DB496-461E-57FC-03C4-5EE68D2912AA}"/>
              </a:ext>
            </a:extLst>
          </p:cNvPr>
          <p:cNvSpPr txBox="1"/>
          <p:nvPr/>
        </p:nvSpPr>
        <p:spPr>
          <a:xfrm>
            <a:off x="2402415" y="4236440"/>
            <a:ext cx="13218585" cy="1200329"/>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1.255 protocoale </a:t>
            </a:r>
            <a:r>
              <a:rPr kumimoji="0" lang="ro-RO"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rPr>
              <a:t>de colaborare interinstituțională (29% dintre cele 4.333 autorități și instituții publice gestionate prin sistemul informatic ANFP + instituții în coordonare/subordonare, după caz) la 30 iunie 2025.</a:t>
            </a:r>
            <a:endParaRPr kumimoji="0" lang="en-US" sz="2400" b="0" i="0" u="none" strike="noStrike" kern="0" cap="none" spc="0" normalizeH="0" baseline="0" noProof="0" dirty="0">
              <a:ln>
                <a:noFill/>
              </a:ln>
              <a:solidFill>
                <a:srgbClr val="FF0000"/>
              </a:solidFill>
              <a:effectLst/>
              <a:uLnTx/>
              <a:uFillTx/>
              <a:latin typeface="Trebuchet MS" panose="020B0603020202020204" pitchFamily="34" charset="0"/>
            </a:endParaRPr>
          </a:p>
        </p:txBody>
      </p:sp>
      <p:sp>
        <p:nvSpPr>
          <p:cNvPr id="6" name="TextBox 5">
            <a:extLst>
              <a:ext uri="{FF2B5EF4-FFF2-40B4-BE49-F238E27FC236}">
                <a16:creationId xmlns:a16="http://schemas.microsoft.com/office/drawing/2014/main" xmlns="" id="{85110D72-58A2-D7C5-DCD1-8AD43271A194}"/>
              </a:ext>
            </a:extLst>
          </p:cNvPr>
          <p:cNvSpPr txBox="1"/>
          <p:nvPr/>
        </p:nvSpPr>
        <p:spPr>
          <a:xfrm>
            <a:off x="2428659" y="6423729"/>
            <a:ext cx="13420941" cy="1138773"/>
          </a:xfrm>
          <a:prstGeom prst="rect">
            <a:avLst/>
          </a:prstGeom>
          <a:noFill/>
        </p:spPr>
        <p:txBody>
          <a:bodyPr wrap="square" rtlCol="0">
            <a:spAutoFit/>
          </a:bodyPr>
          <a:lstStyle/>
          <a:p>
            <a:pPr algn="just"/>
            <a:r>
              <a:rPr lang="en-US" sz="2400" b="1" dirty="0">
                <a:solidFill>
                  <a:schemeClr val="accent1">
                    <a:lumMod val="75000"/>
                  </a:schemeClr>
                </a:solidFill>
                <a:latin typeface="Trebuchet MS" panose="020B0603020202020204" pitchFamily="34" charset="0"/>
              </a:rPr>
              <a:t>A</a:t>
            </a:r>
            <a:r>
              <a:rPr lang="ro-RO" sz="2400" b="1" dirty="0">
                <a:solidFill>
                  <a:schemeClr val="accent1">
                    <a:lumMod val="75000"/>
                  </a:schemeClr>
                </a:solidFill>
                <a:latin typeface="Trebuchet MS" panose="020B0603020202020204" pitchFamily="34" charset="0"/>
              </a:rPr>
              <a:t>naliză privind nevoia de instruire a resurselor umane din administrația publică din România în domeniul competențelor digitale:</a:t>
            </a:r>
          </a:p>
          <a:p>
            <a:pPr algn="just"/>
            <a:r>
              <a:rPr lang="ro-RO" sz="2000" dirty="0">
                <a:solidFill>
                  <a:schemeClr val="accent1">
                    <a:lumMod val="75000"/>
                  </a:schemeClr>
                </a:solidFill>
                <a:latin typeface="Trebuchet MS" panose="020B0603020202020204" pitchFamily="34" charset="0"/>
                <a:hlinkClick r:id="rId5"/>
              </a:rPr>
              <a:t>https://www.anfp.gov.ro/R/Doc/2023/PNRR/Anexa%20nr.%201%20-%20Analiza%20competente%20digitale.pdf</a:t>
            </a:r>
            <a:endParaRPr lang="en-US" sz="2000" dirty="0">
              <a:solidFill>
                <a:srgbClr val="FF0000"/>
              </a:solidFill>
              <a:latin typeface="Trebuchet MS" panose="020B0603020202020204" pitchFamily="34" charset="0"/>
            </a:endParaRPr>
          </a:p>
        </p:txBody>
      </p:sp>
    </p:spTree>
    <p:extLst>
      <p:ext uri="{BB962C8B-B14F-4D97-AF65-F5344CB8AC3E}">
        <p14:creationId xmlns:p14="http://schemas.microsoft.com/office/powerpoint/2010/main" val="813700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1A13D7E-5FAC-478E-E94A-FEB49DE3702E}"/>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xmlns="" id="{C7D9517E-8A4C-FBDF-A411-FC47566BBF55}"/>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xmlns="" id="{D551B00F-4685-2718-403B-808B175B99FE}"/>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xmlns="" id="{CC8053E2-32E2-39D7-419E-449B31CD008D}"/>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xmlns="" id="{77A69A7C-625B-7B02-8ECC-7603C8761268}"/>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xmlns="" id="{430FE738-0088-6F54-8259-CBCF80C0F9EB}"/>
              </a:ext>
            </a:extLst>
          </p:cNvPr>
          <p:cNvGrpSpPr/>
          <p:nvPr/>
        </p:nvGrpSpPr>
        <p:grpSpPr>
          <a:xfrm>
            <a:off x="1041496" y="3991320"/>
            <a:ext cx="1006599" cy="1006599"/>
            <a:chOff x="0" y="0"/>
            <a:chExt cx="812800" cy="812800"/>
          </a:xfrm>
        </p:grpSpPr>
        <p:sp>
          <p:nvSpPr>
            <p:cNvPr id="52" name="Freeform 21">
              <a:extLst>
                <a:ext uri="{FF2B5EF4-FFF2-40B4-BE49-F238E27FC236}">
                  <a16:creationId xmlns:a16="http://schemas.microsoft.com/office/drawing/2014/main" xmlns="" id="{29709563-B042-8928-AD91-34F8DC51C2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xmlns="" id="{53F6E725-0CDA-BD2A-8439-9BDB2EA8CA47}"/>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xmlns="" id="{8DA68AC0-CFE1-E3A6-529E-CBACE2A9DCA0}"/>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xmlns="" id="{10CD386D-DCA5-C411-0935-E60DE78ED41B}"/>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5" name="Freeform 49">
            <a:extLst>
              <a:ext uri="{FF2B5EF4-FFF2-40B4-BE49-F238E27FC236}">
                <a16:creationId xmlns:a16="http://schemas.microsoft.com/office/drawing/2014/main" xmlns="" id="{A08E03FC-93F9-1B2E-E343-C9ADA92D18E4}"/>
              </a:ext>
            </a:extLst>
          </p:cNvPr>
          <p:cNvSpPr/>
          <p:nvPr/>
        </p:nvSpPr>
        <p:spPr>
          <a:xfrm>
            <a:off x="1174654" y="7946901"/>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Trebuchet MS" panose="020B0703020202090204" pitchFamily="34" charset="0"/>
            </a:endParaRPr>
          </a:p>
        </p:txBody>
      </p:sp>
      <p:sp>
        <p:nvSpPr>
          <p:cNvPr id="8" name="TextBox 7">
            <a:extLst>
              <a:ext uri="{FF2B5EF4-FFF2-40B4-BE49-F238E27FC236}">
                <a16:creationId xmlns:a16="http://schemas.microsoft.com/office/drawing/2014/main" xmlns="" id="{B27210C6-28EE-1FEE-6BD6-D07903CBCE4B}"/>
              </a:ext>
            </a:extLst>
          </p:cNvPr>
          <p:cNvSpPr txBox="1"/>
          <p:nvPr/>
        </p:nvSpPr>
        <p:spPr>
          <a:xfrm>
            <a:off x="1924174" y="4626734"/>
            <a:ext cx="8867747" cy="4154984"/>
          </a:xfrm>
          <a:prstGeom prst="rect">
            <a:avLst/>
          </a:prstGeom>
          <a:noFill/>
        </p:spPr>
        <p:txBody>
          <a:bodyPr wrap="square" rtlCol="0">
            <a:spAutoFit/>
          </a:bodyPr>
          <a:lstStyle/>
          <a:p>
            <a:r>
              <a:rPr lang="ro-RO" sz="2400" b="1" dirty="0">
                <a:solidFill>
                  <a:schemeClr val="accent1">
                    <a:lumMod val="75000"/>
                  </a:schemeClr>
                </a:solidFill>
              </a:rPr>
              <a:t>Analiza de impact a formării în domeniul tehnologiei informației asupra activităților specifice derulate </a:t>
            </a:r>
            <a:r>
              <a:rPr lang="ro-RO" sz="2400" dirty="0">
                <a:solidFill>
                  <a:schemeClr val="accent1">
                    <a:lumMod val="75000"/>
                  </a:schemeClr>
                </a:solidFill>
              </a:rPr>
              <a:t>– în derulare</a:t>
            </a:r>
            <a:endParaRPr lang="en-US" sz="2400" dirty="0">
              <a:solidFill>
                <a:schemeClr val="accent1">
                  <a:lumMod val="75000"/>
                </a:schemeClr>
              </a:solidFill>
            </a:endParaRPr>
          </a:p>
          <a:p>
            <a:pPr marL="342900" marR="0" lvl="0" indent="-342900">
              <a:buFont typeface="Wingdings" panose="05000000000000000000" pitchFamily="2" charset="2"/>
              <a:buChar char=""/>
            </a:pPr>
            <a:r>
              <a:rPr lang="en-US" sz="2400" dirty="0">
                <a:effectLst/>
                <a:ea typeface="Times New Roman" panose="02020603050405020304" pitchFamily="18" charset="0"/>
              </a:rPr>
              <a:t>Desk research;</a:t>
            </a:r>
            <a:endParaRPr lang="en-US" sz="2400" dirty="0">
              <a:effectLst/>
              <a:ea typeface="Calibri" panose="020F0502020204030204" pitchFamily="34" charset="0"/>
            </a:endParaRPr>
          </a:p>
          <a:p>
            <a:pPr marL="342900" marR="0" lvl="0" indent="-342900">
              <a:buFont typeface="Wingdings" panose="05000000000000000000" pitchFamily="2" charset="2"/>
              <a:buChar char=""/>
            </a:pPr>
            <a:r>
              <a:rPr lang="en-US" sz="2400" dirty="0" err="1">
                <a:effectLst/>
                <a:ea typeface="Times New Roman" panose="02020603050405020304" pitchFamily="18" charset="0"/>
              </a:rPr>
              <a:t>Chestionare</a:t>
            </a:r>
            <a:r>
              <a:rPr lang="en-US" sz="2400" dirty="0">
                <a:effectLst/>
                <a:ea typeface="Times New Roman" panose="02020603050405020304" pitchFamily="18" charset="0"/>
              </a:rPr>
              <a:t> de </a:t>
            </a:r>
            <a:r>
              <a:rPr lang="en-US" sz="2400" dirty="0" err="1">
                <a:effectLst/>
                <a:ea typeface="Times New Roman" panose="02020603050405020304" pitchFamily="18" charset="0"/>
              </a:rPr>
              <a:t>satisfacție</a:t>
            </a:r>
            <a:r>
              <a:rPr lang="en-US" sz="2400" dirty="0">
                <a:effectLst/>
                <a:ea typeface="Times New Roman" panose="02020603050405020304" pitchFamily="18" charset="0"/>
              </a:rPr>
              <a:t> </a:t>
            </a:r>
            <a:r>
              <a:rPr lang="en-US" sz="2400" dirty="0" err="1">
                <a:effectLst/>
                <a:ea typeface="Times New Roman" panose="02020603050405020304" pitchFamily="18" charset="0"/>
              </a:rPr>
              <a:t>participanți</a:t>
            </a:r>
            <a:r>
              <a:rPr lang="en-US" sz="2400" dirty="0">
                <a:effectLst/>
                <a:ea typeface="Times New Roman" panose="02020603050405020304" pitchFamily="18" charset="0"/>
              </a:rPr>
              <a:t> </a:t>
            </a:r>
            <a:r>
              <a:rPr lang="en-US" sz="2400" dirty="0" err="1">
                <a:effectLst/>
                <a:ea typeface="Times New Roman" panose="02020603050405020304" pitchFamily="18" charset="0"/>
              </a:rPr>
              <a:t>sesiuni</a:t>
            </a:r>
            <a:r>
              <a:rPr lang="en-US" sz="2400" dirty="0">
                <a:effectLst/>
                <a:ea typeface="Times New Roman" panose="02020603050405020304" pitchFamily="18" charset="0"/>
              </a:rPr>
              <a:t> de </a:t>
            </a:r>
            <a:r>
              <a:rPr lang="en-US" sz="2400" dirty="0" err="1">
                <a:effectLst/>
                <a:ea typeface="Times New Roman" panose="02020603050405020304" pitchFamily="18" charset="0"/>
              </a:rPr>
              <a:t>formare</a:t>
            </a:r>
            <a:r>
              <a:rPr lang="en-US" sz="2400" dirty="0">
                <a:effectLst/>
                <a:ea typeface="Times New Roman" panose="02020603050405020304" pitchFamily="18" charset="0"/>
              </a:rPr>
              <a:t>;</a:t>
            </a:r>
            <a:endParaRPr lang="en-US" sz="2400" dirty="0">
              <a:effectLst/>
              <a:ea typeface="Calibri" panose="020F0502020204030204" pitchFamily="34" charset="0"/>
            </a:endParaRPr>
          </a:p>
          <a:p>
            <a:pPr marL="342900" marR="0" lvl="0" indent="-342900">
              <a:buFont typeface="Wingdings" panose="05000000000000000000" pitchFamily="2" charset="2"/>
              <a:buChar char=""/>
            </a:pPr>
            <a:r>
              <a:rPr lang="en-US" sz="2400" dirty="0" err="1">
                <a:effectLst/>
                <a:ea typeface="Times New Roman" panose="02020603050405020304" pitchFamily="18" charset="0"/>
              </a:rPr>
              <a:t>Sondaje</a:t>
            </a:r>
            <a:r>
              <a:rPr lang="en-US" sz="2400" dirty="0">
                <a:effectLst/>
                <a:ea typeface="Times New Roman" panose="02020603050405020304" pitchFamily="18" charset="0"/>
              </a:rPr>
              <a:t> de </a:t>
            </a:r>
            <a:r>
              <a:rPr lang="en-US" sz="2400" dirty="0" err="1">
                <a:effectLst/>
                <a:ea typeface="Times New Roman" panose="02020603050405020304" pitchFamily="18" charset="0"/>
              </a:rPr>
              <a:t>opinie</a:t>
            </a:r>
            <a:r>
              <a:rPr lang="en-US" sz="2400" dirty="0">
                <a:effectLst/>
                <a:ea typeface="Times New Roman" panose="02020603050405020304" pitchFamily="18" charset="0"/>
              </a:rPr>
              <a:t>: </a:t>
            </a:r>
            <a:r>
              <a:rPr lang="en-US" sz="2400" dirty="0" err="1">
                <a:effectLst/>
                <a:ea typeface="Times New Roman" panose="02020603050405020304" pitchFamily="18" charset="0"/>
              </a:rPr>
              <a:t>populația</a:t>
            </a:r>
            <a:r>
              <a:rPr lang="en-US" sz="2400" dirty="0">
                <a:effectLst/>
                <a:ea typeface="Times New Roman" panose="02020603050405020304" pitchFamily="18" charset="0"/>
              </a:rPr>
              <a:t> </a:t>
            </a:r>
            <a:r>
              <a:rPr lang="en-US" sz="2400" dirty="0" err="1">
                <a:effectLst/>
                <a:ea typeface="Times New Roman" panose="02020603050405020304" pitchFamily="18" charset="0"/>
              </a:rPr>
              <a:t>generală</a:t>
            </a:r>
            <a:r>
              <a:rPr lang="en-US" sz="2400" dirty="0">
                <a:effectLst/>
                <a:ea typeface="Times New Roman" panose="02020603050405020304" pitchFamily="18" charset="0"/>
              </a:rPr>
              <a:t>, </a:t>
            </a:r>
            <a:r>
              <a:rPr lang="en-US" sz="2400" dirty="0" err="1">
                <a:effectLst/>
                <a:ea typeface="Times New Roman" panose="02020603050405020304" pitchFamily="18" charset="0"/>
              </a:rPr>
              <a:t>mediul</a:t>
            </a:r>
            <a:r>
              <a:rPr lang="en-US" sz="2400" dirty="0">
                <a:effectLst/>
                <a:ea typeface="Times New Roman" panose="02020603050405020304" pitchFamily="18" charset="0"/>
              </a:rPr>
              <a:t> </a:t>
            </a:r>
            <a:r>
              <a:rPr lang="en-US" sz="2400" dirty="0" err="1">
                <a:effectLst/>
                <a:ea typeface="Times New Roman" panose="02020603050405020304" pitchFamily="18" charset="0"/>
              </a:rPr>
              <a:t>privat</a:t>
            </a:r>
            <a:r>
              <a:rPr lang="en-US" sz="2400" dirty="0">
                <a:effectLst/>
                <a:ea typeface="Times New Roman" panose="02020603050405020304" pitchFamily="18" charset="0"/>
              </a:rPr>
              <a:t>, </a:t>
            </a:r>
            <a:r>
              <a:rPr lang="en-US" sz="2400" dirty="0" err="1">
                <a:effectLst/>
                <a:ea typeface="Times New Roman" panose="02020603050405020304" pitchFamily="18" charset="0"/>
              </a:rPr>
              <a:t>persoane</a:t>
            </a:r>
            <a:r>
              <a:rPr lang="en-US" sz="2400" dirty="0">
                <a:effectLst/>
                <a:ea typeface="Times New Roman" panose="02020603050405020304" pitchFamily="18" charset="0"/>
              </a:rPr>
              <a:t> </a:t>
            </a:r>
            <a:r>
              <a:rPr lang="en-US" sz="2400" dirty="0" err="1">
                <a:effectLst/>
                <a:ea typeface="Times New Roman" panose="02020603050405020304" pitchFamily="18" charset="0"/>
              </a:rPr>
              <a:t>vulnerabile</a:t>
            </a:r>
            <a:r>
              <a:rPr lang="en-US" sz="2400" dirty="0">
                <a:effectLst/>
                <a:ea typeface="Times New Roman" panose="02020603050405020304" pitchFamily="18" charset="0"/>
              </a:rPr>
              <a:t>;</a:t>
            </a:r>
            <a:endParaRPr lang="en-US" sz="2400" dirty="0">
              <a:effectLst/>
              <a:ea typeface="Calibri" panose="020F0502020204030204" pitchFamily="34" charset="0"/>
            </a:endParaRPr>
          </a:p>
          <a:p>
            <a:pPr marL="342900" marR="0" lvl="0" indent="-342900">
              <a:buFont typeface="Wingdings" panose="05000000000000000000" pitchFamily="2" charset="2"/>
              <a:buChar char=""/>
            </a:pPr>
            <a:r>
              <a:rPr lang="ro-RO" sz="2400" dirty="0">
                <a:effectLst/>
                <a:ea typeface="Times New Roman" panose="02020603050405020304" pitchFamily="18" charset="0"/>
              </a:rPr>
              <a:t>F</a:t>
            </a:r>
            <a:r>
              <a:rPr lang="en-US" sz="2400" dirty="0" err="1">
                <a:effectLst/>
                <a:ea typeface="Times New Roman" panose="02020603050405020304" pitchFamily="18" charset="0"/>
              </a:rPr>
              <a:t>ocus</a:t>
            </a:r>
            <a:r>
              <a:rPr lang="en-US" sz="2400" dirty="0">
                <a:effectLst/>
                <a:ea typeface="Times New Roman" panose="02020603050405020304" pitchFamily="18" charset="0"/>
              </a:rPr>
              <a:t> </a:t>
            </a:r>
            <a:r>
              <a:rPr lang="en-US" sz="2400" dirty="0" err="1">
                <a:effectLst/>
                <a:ea typeface="Times New Roman" panose="02020603050405020304" pitchFamily="18" charset="0"/>
              </a:rPr>
              <a:t>grupuri</a:t>
            </a:r>
            <a:r>
              <a:rPr lang="en-US" sz="2400" dirty="0">
                <a:effectLst/>
                <a:ea typeface="Times New Roman" panose="02020603050405020304" pitchFamily="18" charset="0"/>
              </a:rPr>
              <a:t> cu </a:t>
            </a:r>
            <a:r>
              <a:rPr lang="en-US" sz="2400" dirty="0" err="1">
                <a:effectLst/>
                <a:ea typeface="Times New Roman" panose="02020603050405020304" pitchFamily="18" charset="0"/>
              </a:rPr>
              <a:t>participanții</a:t>
            </a:r>
            <a:r>
              <a:rPr lang="en-US" sz="2400" dirty="0">
                <a:effectLst/>
                <a:ea typeface="Times New Roman" panose="02020603050405020304" pitchFamily="18" charset="0"/>
              </a:rPr>
              <a:t> la </a:t>
            </a:r>
            <a:r>
              <a:rPr lang="en-US" sz="2400" dirty="0" err="1">
                <a:effectLst/>
                <a:ea typeface="Times New Roman" panose="02020603050405020304" pitchFamily="18" charset="0"/>
              </a:rPr>
              <a:t>sesiunile</a:t>
            </a:r>
            <a:r>
              <a:rPr lang="en-US" sz="2400" dirty="0">
                <a:effectLst/>
                <a:ea typeface="Times New Roman" panose="02020603050405020304" pitchFamily="18" charset="0"/>
              </a:rPr>
              <a:t> de </a:t>
            </a:r>
            <a:r>
              <a:rPr lang="en-US" sz="2400" dirty="0" err="1">
                <a:effectLst/>
                <a:ea typeface="Times New Roman" panose="02020603050405020304" pitchFamily="18" charset="0"/>
              </a:rPr>
              <a:t>formare</a:t>
            </a:r>
            <a:r>
              <a:rPr lang="en-US" sz="2400" dirty="0">
                <a:effectLst/>
                <a:ea typeface="Times New Roman" panose="02020603050405020304" pitchFamily="18" charset="0"/>
              </a:rPr>
              <a:t>, </a:t>
            </a:r>
            <a:r>
              <a:rPr lang="en-US" sz="2400" dirty="0" err="1">
                <a:effectLst/>
                <a:ea typeface="Times New Roman" panose="02020603050405020304" pitchFamily="18" charset="0"/>
              </a:rPr>
              <a:t>formatori</a:t>
            </a:r>
            <a:r>
              <a:rPr lang="en-US" sz="2400" dirty="0">
                <a:effectLst/>
                <a:ea typeface="Times New Roman" panose="02020603050405020304" pitchFamily="18" charset="0"/>
              </a:rPr>
              <a:t>, </a:t>
            </a:r>
            <a:r>
              <a:rPr lang="en-US" sz="2400" dirty="0" err="1">
                <a:effectLst/>
                <a:ea typeface="Times New Roman" panose="02020603050405020304" pitchFamily="18" charset="0"/>
              </a:rPr>
              <a:t>funcționari</a:t>
            </a:r>
            <a:r>
              <a:rPr lang="en-US" sz="2400" dirty="0">
                <a:effectLst/>
                <a:ea typeface="Times New Roman" panose="02020603050405020304" pitchFamily="18" charset="0"/>
              </a:rPr>
              <a:t> </a:t>
            </a:r>
            <a:r>
              <a:rPr lang="en-US" sz="2400" dirty="0" err="1">
                <a:effectLst/>
                <a:ea typeface="Times New Roman" panose="02020603050405020304" pitchFamily="18" charset="0"/>
              </a:rPr>
              <a:t>publici</a:t>
            </a:r>
            <a:r>
              <a:rPr lang="en-US" sz="2400" dirty="0">
                <a:effectLst/>
                <a:ea typeface="Times New Roman" panose="02020603050405020304" pitchFamily="18" charset="0"/>
              </a:rPr>
              <a:t> care nu au </a:t>
            </a:r>
            <a:r>
              <a:rPr lang="en-US" sz="2400" dirty="0" err="1">
                <a:effectLst/>
                <a:ea typeface="Times New Roman" panose="02020603050405020304" pitchFamily="18" charset="0"/>
              </a:rPr>
              <a:t>participat</a:t>
            </a:r>
            <a:r>
              <a:rPr lang="en-US" sz="2400" dirty="0">
                <a:effectLst/>
                <a:ea typeface="Times New Roman" panose="02020603050405020304" pitchFamily="18" charset="0"/>
              </a:rPr>
              <a:t> la </a:t>
            </a:r>
            <a:r>
              <a:rPr lang="en-US" sz="2400" dirty="0" err="1">
                <a:effectLst/>
                <a:ea typeface="Times New Roman" panose="02020603050405020304" pitchFamily="18" charset="0"/>
              </a:rPr>
              <a:t>sesiunile</a:t>
            </a:r>
            <a:r>
              <a:rPr lang="en-US" sz="2400" dirty="0">
                <a:effectLst/>
                <a:ea typeface="Times New Roman" panose="02020603050405020304" pitchFamily="18" charset="0"/>
              </a:rPr>
              <a:t> de </a:t>
            </a:r>
            <a:r>
              <a:rPr lang="en-US" sz="2400" dirty="0" err="1">
                <a:effectLst/>
                <a:ea typeface="Times New Roman" panose="02020603050405020304" pitchFamily="18" charset="0"/>
              </a:rPr>
              <a:t>formare</a:t>
            </a:r>
            <a:r>
              <a:rPr lang="en-US" sz="2400" dirty="0">
                <a:effectLst/>
                <a:ea typeface="Times New Roman" panose="02020603050405020304" pitchFamily="18" charset="0"/>
              </a:rPr>
              <a:t>; </a:t>
            </a:r>
            <a:endParaRPr lang="en-US" sz="2400" dirty="0">
              <a:effectLst/>
              <a:ea typeface="Calibri" panose="020F0502020204030204" pitchFamily="34" charset="0"/>
            </a:endParaRPr>
          </a:p>
          <a:p>
            <a:pPr marL="342900" marR="0" lvl="0" indent="-342900">
              <a:buFont typeface="Wingdings" panose="05000000000000000000" pitchFamily="2" charset="2"/>
              <a:buChar char=""/>
            </a:pPr>
            <a:r>
              <a:rPr lang="en-US" sz="2400" dirty="0" err="1">
                <a:effectLst/>
                <a:ea typeface="Times New Roman" panose="02020603050405020304" pitchFamily="18" charset="0"/>
              </a:rPr>
              <a:t>Interviuri</a:t>
            </a:r>
            <a:r>
              <a:rPr lang="en-US" sz="2400" dirty="0">
                <a:effectLst/>
                <a:ea typeface="Times New Roman" panose="02020603050405020304" pitchFamily="18" charset="0"/>
              </a:rPr>
              <a:t>;</a:t>
            </a:r>
            <a:endParaRPr lang="en-US" sz="2400" dirty="0">
              <a:effectLst/>
              <a:ea typeface="Calibri" panose="020F0502020204030204" pitchFamily="34" charset="0"/>
            </a:endParaRPr>
          </a:p>
          <a:p>
            <a:pPr marL="342900" marR="0" lvl="0" indent="-342900">
              <a:buFont typeface="Wingdings" panose="05000000000000000000" pitchFamily="2" charset="2"/>
              <a:buChar char=""/>
            </a:pPr>
            <a:r>
              <a:rPr lang="en-US" sz="2400" dirty="0" err="1">
                <a:effectLst/>
                <a:ea typeface="Times New Roman" panose="02020603050405020304" pitchFamily="18" charset="0"/>
              </a:rPr>
              <a:t>Grup</a:t>
            </a:r>
            <a:r>
              <a:rPr lang="en-US" sz="2400" dirty="0">
                <a:effectLst/>
                <a:ea typeface="Times New Roman" panose="02020603050405020304" pitchFamily="18" charset="0"/>
              </a:rPr>
              <a:t> Delphi cu </a:t>
            </a:r>
            <a:r>
              <a:rPr lang="en-US" sz="2400" dirty="0" err="1">
                <a:effectLst/>
                <a:ea typeface="Times New Roman" panose="02020603050405020304" pitchFamily="18" charset="0"/>
              </a:rPr>
              <a:t>experții</a:t>
            </a:r>
            <a:r>
              <a:rPr lang="en-US" sz="2400" dirty="0">
                <a:effectLst/>
                <a:ea typeface="Times New Roman" panose="02020603050405020304" pitchFamily="18" charset="0"/>
              </a:rPr>
              <a:t> </a:t>
            </a:r>
            <a:r>
              <a:rPr lang="en-US" sz="2400" dirty="0" err="1">
                <a:effectLst/>
                <a:ea typeface="Times New Roman" panose="02020603050405020304" pitchFamily="18" charset="0"/>
              </a:rPr>
              <a:t>formatori</a:t>
            </a:r>
            <a:r>
              <a:rPr lang="ro-RO" sz="2400" dirty="0">
                <a:ea typeface="Times New Roman" panose="02020603050405020304" pitchFamily="18" charset="0"/>
              </a:rPr>
              <a:t>, panel de experți.</a:t>
            </a:r>
            <a:endParaRPr lang="en-US" sz="2400" dirty="0">
              <a:effectLst/>
              <a:ea typeface="Calibri" panose="020F0502020204030204" pitchFamily="34" charset="0"/>
            </a:endParaRPr>
          </a:p>
          <a:p>
            <a:endParaRPr lang="en-US" sz="2400" dirty="0">
              <a:solidFill>
                <a:schemeClr val="accent1">
                  <a:lumMod val="75000"/>
                </a:schemeClr>
              </a:solidFill>
            </a:endParaRPr>
          </a:p>
        </p:txBody>
      </p:sp>
      <p:pic>
        <p:nvPicPr>
          <p:cNvPr id="6" name="Picture 5">
            <a:extLst>
              <a:ext uri="{FF2B5EF4-FFF2-40B4-BE49-F238E27FC236}">
                <a16:creationId xmlns:a16="http://schemas.microsoft.com/office/drawing/2014/main" xmlns="" id="{1A119BF6-B4D8-3630-3D26-2B9BC0745AB6}"/>
              </a:ext>
            </a:extLst>
          </p:cNvPr>
          <p:cNvPicPr>
            <a:picLocks noChangeAspect="1"/>
          </p:cNvPicPr>
          <p:nvPr/>
        </p:nvPicPr>
        <p:blipFill>
          <a:blip r:embed="rId5" cstate="print">
            <a:extLst>
              <a:ext uri="{28A0092B-C50C-407E-A947-70E740481C1C}">
                <a14:useLocalDpi xmlns:a14="http://schemas.microsoft.com/office/drawing/2010/main" val="0"/>
              </a:ext>
            </a:extLst>
          </a:blip>
          <a:srcRect t="28978" r="3889"/>
          <a:stretch/>
        </p:blipFill>
        <p:spPr>
          <a:xfrm>
            <a:off x="10822401" y="2324100"/>
            <a:ext cx="6947333" cy="3850327"/>
          </a:xfrm>
          <a:prstGeom prst="rect">
            <a:avLst/>
          </a:prstGeom>
        </p:spPr>
      </p:pic>
    </p:spTree>
    <p:extLst>
      <p:ext uri="{BB962C8B-B14F-4D97-AF65-F5344CB8AC3E}">
        <p14:creationId xmlns:p14="http://schemas.microsoft.com/office/powerpoint/2010/main" val="1518558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C8ACE31-E9AA-E759-8252-2A83CE7E7010}"/>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xmlns="" id="{BCF43115-EC77-D1DA-2DF8-F2D1B7433993}"/>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xmlns="" id="{4E7FB6F9-2A24-F3C7-8626-4F2F07E82A98}"/>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xmlns="" id="{297F5A9A-D8EB-9348-2FFF-DB15AE7AAB70}"/>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xmlns="" id="{D80859CB-B78F-DAD4-69DB-2803EB5035B9}"/>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xmlns="" id="{0198E96D-F5DB-FC70-B7E1-3DBB09F4B063}"/>
              </a:ext>
            </a:extLst>
          </p:cNvPr>
          <p:cNvGrpSpPr/>
          <p:nvPr/>
        </p:nvGrpSpPr>
        <p:grpSpPr>
          <a:xfrm>
            <a:off x="1056578" y="4136901"/>
            <a:ext cx="1006599" cy="1006599"/>
            <a:chOff x="0" y="0"/>
            <a:chExt cx="812800" cy="812800"/>
          </a:xfrm>
        </p:grpSpPr>
        <p:sp>
          <p:nvSpPr>
            <p:cNvPr id="52" name="Freeform 21">
              <a:extLst>
                <a:ext uri="{FF2B5EF4-FFF2-40B4-BE49-F238E27FC236}">
                  <a16:creationId xmlns:a16="http://schemas.microsoft.com/office/drawing/2014/main" xmlns="" id="{CFD72C7A-FA6B-AA17-BAB0-4A06D32654E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xmlns="" id="{77113D18-4BD9-C4D9-853F-E3665BC402B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xmlns="" id="{59E98A2B-90CC-6ED2-0022-F6926BCA7F9E}"/>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xmlns="" id="{04EC6335-B706-A21D-2448-C863085A2A7D}"/>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8" name="TextBox 7">
            <a:extLst>
              <a:ext uri="{FF2B5EF4-FFF2-40B4-BE49-F238E27FC236}">
                <a16:creationId xmlns:a16="http://schemas.microsoft.com/office/drawing/2014/main" xmlns="" id="{63EEBA9C-F52C-E52B-003C-5E18D9C195A7}"/>
              </a:ext>
            </a:extLst>
          </p:cNvPr>
          <p:cNvSpPr txBox="1"/>
          <p:nvPr/>
        </p:nvSpPr>
        <p:spPr>
          <a:xfrm>
            <a:off x="2141760" y="4227269"/>
            <a:ext cx="9858347" cy="461665"/>
          </a:xfrm>
          <a:prstGeom prst="rect">
            <a:avLst/>
          </a:prstGeom>
          <a:noFill/>
        </p:spPr>
        <p:txBody>
          <a:bodyPr wrap="square" rtlCol="0">
            <a:spAutoFit/>
          </a:bodyPr>
          <a:lstStyle/>
          <a:p>
            <a:r>
              <a:rPr lang="ro-RO" sz="2400" b="1" dirty="0">
                <a:latin typeface="Trebuchet MS" panose="020B0603020202020204" pitchFamily="34" charset="0"/>
              </a:rPr>
              <a:t>Campanie de promovare online (noiembrie 2024 – februarie 2025)</a:t>
            </a:r>
            <a:endParaRPr lang="en-US" sz="2400" dirty="0">
              <a:latin typeface="Trebuchet MS" panose="020B0603020202020204" pitchFamily="34" charset="0"/>
            </a:endParaRPr>
          </a:p>
        </p:txBody>
      </p:sp>
      <p:pic>
        <p:nvPicPr>
          <p:cNvPr id="1026" name="Picture 2" descr="Image result for social media">
            <a:extLst>
              <a:ext uri="{FF2B5EF4-FFF2-40B4-BE49-F238E27FC236}">
                <a16:creationId xmlns:a16="http://schemas.microsoft.com/office/drawing/2014/main" xmlns="" id="{0DBF9332-6DEE-D5C6-CC39-20435B655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0107" y="2414184"/>
            <a:ext cx="5660654" cy="3214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0C37AE6-6523-5BA9-88EC-22AF481E72AE}"/>
              </a:ext>
            </a:extLst>
          </p:cNvPr>
          <p:cNvSpPr txBox="1"/>
          <p:nvPr/>
        </p:nvSpPr>
        <p:spPr>
          <a:xfrm>
            <a:off x="2358215" y="4719259"/>
            <a:ext cx="9495938" cy="1384995"/>
          </a:xfrm>
          <a:prstGeom prst="rect">
            <a:avLst/>
          </a:prstGeom>
          <a:noFill/>
        </p:spPr>
        <p:txBody>
          <a:bodyPr wrap="square">
            <a:spAutoFit/>
          </a:bodyPr>
          <a:lstStyle/>
          <a:p>
            <a:pPr marL="342900" lvl="0" indent="-342900" algn="just">
              <a:buFont typeface="Wingdings" panose="05000000000000000000" pitchFamily="2" charset="2"/>
              <a:buChar char="Ø"/>
            </a:pPr>
            <a:r>
              <a:rPr lang="ro-RO" sz="2400" kern="0" dirty="0">
                <a:solidFill>
                  <a:srgbClr val="4472C4">
                    <a:lumMod val="75000"/>
                  </a:srgbClr>
                </a:solidFill>
                <a:highlight>
                  <a:srgbClr val="00FFFF"/>
                </a:highlight>
                <a:latin typeface="Trebuchet MS" panose="020B0603020202020204" pitchFamily="34" charset="0"/>
              </a:rPr>
              <a:t>Meta </a:t>
            </a:r>
            <a:r>
              <a:rPr lang="ro-RO" sz="2400" kern="0" dirty="0" err="1">
                <a:solidFill>
                  <a:srgbClr val="4472C4">
                    <a:lumMod val="75000"/>
                  </a:srgbClr>
                </a:solidFill>
                <a:highlight>
                  <a:srgbClr val="00FFFF"/>
                </a:highlight>
                <a:latin typeface="Trebuchet MS" panose="020B0603020202020204" pitchFamily="34" charset="0"/>
              </a:rPr>
              <a:t>Ads</a:t>
            </a:r>
            <a:r>
              <a:rPr lang="ro-RO" sz="2400" kern="0" dirty="0">
                <a:solidFill>
                  <a:srgbClr val="4472C4">
                    <a:lumMod val="75000"/>
                  </a:srgbClr>
                </a:solidFill>
                <a:highlight>
                  <a:srgbClr val="00FFFF"/>
                </a:highlight>
                <a:latin typeface="Trebuchet MS" panose="020B0603020202020204" pitchFamily="34" charset="0"/>
              </a:rPr>
              <a:t> </a:t>
            </a:r>
            <a:r>
              <a:rPr lang="ro-RO" sz="2400" kern="0" dirty="0">
                <a:solidFill>
                  <a:srgbClr val="4472C4">
                    <a:lumMod val="75000"/>
                  </a:srgbClr>
                </a:solidFill>
                <a:latin typeface="Trebuchet MS" panose="020B0603020202020204" pitchFamily="34" charset="0"/>
              </a:rPr>
              <a:t>(Facebook și </a:t>
            </a:r>
            <a:r>
              <a:rPr lang="ro-RO" sz="2400" kern="0" dirty="0" err="1">
                <a:solidFill>
                  <a:srgbClr val="4472C4">
                    <a:lumMod val="75000"/>
                  </a:srgbClr>
                </a:solidFill>
                <a:latin typeface="Trebuchet MS" panose="020B0603020202020204" pitchFamily="34" charset="0"/>
              </a:rPr>
              <a:t>Instagram</a:t>
            </a:r>
            <a:r>
              <a:rPr lang="ro-RO" sz="2400" kern="0" dirty="0">
                <a:solidFill>
                  <a:srgbClr val="4472C4">
                    <a:lumMod val="75000"/>
                  </a:srgbClr>
                </a:solidFill>
                <a:latin typeface="Trebuchet MS" panose="020B0603020202020204" pitchFamily="34" charset="0"/>
              </a:rPr>
              <a:t>): </a:t>
            </a:r>
            <a:r>
              <a:rPr lang="ro-RO" sz="2000" kern="0" dirty="0">
                <a:solidFill>
                  <a:srgbClr val="4472C4">
                    <a:lumMod val="75000"/>
                  </a:srgbClr>
                </a:solidFill>
                <a:latin typeface="Trebuchet MS" panose="020B0603020202020204" pitchFamily="34" charset="0"/>
              </a:rPr>
              <a:t>104.881 de vizualizări cu acoperire în toată țara, </a:t>
            </a:r>
            <a:r>
              <a:rPr lang="en-US" sz="2000" kern="0" dirty="0">
                <a:solidFill>
                  <a:srgbClr val="4472C4">
                    <a:lumMod val="75000"/>
                  </a:srgbClr>
                </a:solidFill>
                <a:latin typeface="Trebuchet MS" panose="020B0603020202020204" pitchFamily="34" charset="0"/>
              </a:rPr>
              <a:t>reach (</a:t>
            </a:r>
            <a:r>
              <a:rPr lang="en-US" sz="2000" kern="0" dirty="0" err="1">
                <a:solidFill>
                  <a:srgbClr val="4472C4">
                    <a:lumMod val="75000"/>
                  </a:srgbClr>
                </a:solidFill>
                <a:latin typeface="Trebuchet MS" panose="020B0603020202020204" pitchFamily="34" charset="0"/>
              </a:rPr>
              <a:t>utilizatori</a:t>
            </a:r>
            <a:r>
              <a:rPr lang="en-US" sz="2000" kern="0" dirty="0">
                <a:solidFill>
                  <a:srgbClr val="4472C4">
                    <a:lumMod val="75000"/>
                  </a:srgbClr>
                </a:solidFill>
                <a:latin typeface="Trebuchet MS" panose="020B0603020202020204" pitchFamily="34" charset="0"/>
              </a:rPr>
              <a:t> care au </a:t>
            </a:r>
            <a:r>
              <a:rPr lang="en-US" sz="2000" kern="0" dirty="0" err="1">
                <a:solidFill>
                  <a:srgbClr val="4472C4">
                    <a:lumMod val="75000"/>
                  </a:srgbClr>
                </a:solidFill>
                <a:latin typeface="Trebuchet MS" panose="020B0603020202020204" pitchFamily="34" charset="0"/>
              </a:rPr>
              <a:t>fost</a:t>
            </a:r>
            <a:r>
              <a:rPr lang="en-US" sz="2000" kern="0" dirty="0">
                <a:solidFill>
                  <a:srgbClr val="4472C4">
                    <a:lumMod val="75000"/>
                  </a:srgbClr>
                </a:solidFill>
                <a:latin typeface="Trebuchet MS" panose="020B0603020202020204" pitchFamily="34" charset="0"/>
              </a:rPr>
              <a:t> </a:t>
            </a:r>
            <a:r>
              <a:rPr lang="en-US" sz="2000" kern="0" dirty="0" err="1">
                <a:solidFill>
                  <a:srgbClr val="4472C4">
                    <a:lumMod val="75000"/>
                  </a:srgbClr>
                </a:solidFill>
                <a:latin typeface="Trebuchet MS" panose="020B0603020202020204" pitchFamily="34" charset="0"/>
              </a:rPr>
              <a:t>expuși</a:t>
            </a:r>
            <a:r>
              <a:rPr lang="en-US" sz="2000" kern="0" dirty="0">
                <a:solidFill>
                  <a:srgbClr val="4472C4">
                    <a:lumMod val="75000"/>
                  </a:srgbClr>
                </a:solidFill>
                <a:latin typeface="Trebuchet MS" panose="020B0603020202020204" pitchFamily="34" charset="0"/>
              </a:rPr>
              <a:t> la </a:t>
            </a:r>
            <a:r>
              <a:rPr lang="en-US" sz="2000" kern="0" dirty="0" err="1">
                <a:solidFill>
                  <a:srgbClr val="4472C4">
                    <a:lumMod val="75000"/>
                  </a:srgbClr>
                </a:solidFill>
                <a:latin typeface="Trebuchet MS" panose="020B0603020202020204" pitchFamily="34" charset="0"/>
              </a:rPr>
              <a:t>reclame</a:t>
            </a:r>
            <a:r>
              <a:rPr lang="en-US" sz="2000" kern="0" dirty="0">
                <a:solidFill>
                  <a:srgbClr val="4472C4">
                    <a:lumMod val="75000"/>
                  </a:srgbClr>
                </a:solidFill>
                <a:latin typeface="Trebuchet MS" panose="020B0603020202020204" pitchFamily="34" charset="0"/>
              </a:rPr>
              <a:t>): 43.186; click-</a:t>
            </a:r>
            <a:r>
              <a:rPr lang="en-US" sz="2000" kern="0" dirty="0" err="1">
                <a:solidFill>
                  <a:srgbClr val="4472C4">
                    <a:lumMod val="75000"/>
                  </a:srgbClr>
                </a:solidFill>
                <a:latin typeface="Trebuchet MS" panose="020B0603020202020204" pitchFamily="34" charset="0"/>
              </a:rPr>
              <a:t>uri</a:t>
            </a:r>
            <a:r>
              <a:rPr lang="en-US" sz="2000" kern="0" dirty="0">
                <a:solidFill>
                  <a:srgbClr val="4472C4">
                    <a:lumMod val="75000"/>
                  </a:srgbClr>
                </a:solidFill>
                <a:latin typeface="Trebuchet MS" panose="020B0603020202020204" pitchFamily="34" charset="0"/>
              </a:rPr>
              <a:t> pe </a:t>
            </a:r>
            <a:r>
              <a:rPr lang="en-US" sz="2000" kern="0" dirty="0" err="1">
                <a:solidFill>
                  <a:srgbClr val="4472C4">
                    <a:lumMod val="75000"/>
                  </a:srgbClr>
                </a:solidFill>
                <a:latin typeface="Trebuchet MS" panose="020B0603020202020204" pitchFamily="34" charset="0"/>
              </a:rPr>
              <a:t>reclamă</a:t>
            </a:r>
            <a:r>
              <a:rPr lang="en-US" sz="2000" kern="0" dirty="0">
                <a:solidFill>
                  <a:srgbClr val="4472C4">
                    <a:lumMod val="75000"/>
                  </a:srgbClr>
                </a:solidFill>
                <a:latin typeface="Trebuchet MS" panose="020B0603020202020204" pitchFamily="34" charset="0"/>
              </a:rPr>
              <a:t>: 13.678; click-</a:t>
            </a:r>
            <a:r>
              <a:rPr lang="en-US" sz="2000" kern="0" dirty="0" err="1">
                <a:solidFill>
                  <a:srgbClr val="4472C4">
                    <a:lumMod val="75000"/>
                  </a:srgbClr>
                </a:solidFill>
                <a:latin typeface="Trebuchet MS" panose="020B0603020202020204" pitchFamily="34" charset="0"/>
              </a:rPr>
              <a:t>uri</a:t>
            </a:r>
            <a:r>
              <a:rPr lang="en-US" sz="2000" kern="0" dirty="0">
                <a:solidFill>
                  <a:srgbClr val="4472C4">
                    <a:lumMod val="75000"/>
                  </a:srgbClr>
                </a:solidFill>
                <a:latin typeface="Trebuchet MS" panose="020B0603020202020204" pitchFamily="34" charset="0"/>
              </a:rPr>
              <a:t> pe link website: 3.188; page engagement: 8.973;</a:t>
            </a:r>
            <a:endParaRPr lang="en-US" sz="2400" kern="0" dirty="0">
              <a:solidFill>
                <a:srgbClr val="4472C4">
                  <a:lumMod val="75000"/>
                </a:srgbClr>
              </a:solidFill>
              <a:latin typeface="Trebuchet MS" panose="020B0603020202020204" pitchFamily="34" charset="0"/>
            </a:endParaRPr>
          </a:p>
        </p:txBody>
      </p:sp>
      <p:sp>
        <p:nvSpPr>
          <p:cNvPr id="4" name="TextBox 3">
            <a:extLst>
              <a:ext uri="{FF2B5EF4-FFF2-40B4-BE49-F238E27FC236}">
                <a16:creationId xmlns:a16="http://schemas.microsoft.com/office/drawing/2014/main" xmlns="" id="{D35D1C34-08DB-8F5B-6DC3-EF71E63AF563}"/>
              </a:ext>
            </a:extLst>
          </p:cNvPr>
          <p:cNvSpPr txBox="1"/>
          <p:nvPr/>
        </p:nvSpPr>
        <p:spPr>
          <a:xfrm>
            <a:off x="2358215" y="6245860"/>
            <a:ext cx="15302546" cy="2862322"/>
          </a:xfrm>
          <a:prstGeom prst="rect">
            <a:avLst/>
          </a:prstGeom>
          <a:noFill/>
        </p:spPr>
        <p:txBody>
          <a:bodyPr wrap="square">
            <a:spAutoFit/>
          </a:bodyPr>
          <a:lstStyle/>
          <a:p>
            <a:pPr marL="342900" lvl="0" indent="-342900" algn="just">
              <a:buFont typeface="Wingdings" panose="05000000000000000000" pitchFamily="2" charset="2"/>
              <a:buChar char="Ø"/>
            </a:pPr>
            <a:r>
              <a:rPr lang="ro-RO" sz="2400" kern="0" dirty="0">
                <a:solidFill>
                  <a:srgbClr val="4472C4">
                    <a:lumMod val="75000"/>
                  </a:srgbClr>
                </a:solidFill>
                <a:highlight>
                  <a:srgbClr val="00FFFF"/>
                </a:highlight>
                <a:latin typeface="Trebuchet MS" panose="020B0603020202020204" pitchFamily="34" charset="0"/>
              </a:rPr>
              <a:t>Google </a:t>
            </a:r>
            <a:r>
              <a:rPr lang="ro-RO" sz="2400" kern="0" dirty="0" err="1">
                <a:solidFill>
                  <a:srgbClr val="4472C4">
                    <a:lumMod val="75000"/>
                  </a:srgbClr>
                </a:solidFill>
                <a:highlight>
                  <a:srgbClr val="00FFFF"/>
                </a:highlight>
                <a:latin typeface="Trebuchet MS" panose="020B0603020202020204" pitchFamily="34" charset="0"/>
              </a:rPr>
              <a:t>Ads</a:t>
            </a:r>
            <a:r>
              <a:rPr lang="ro-RO" sz="2400" kern="0" dirty="0">
                <a:solidFill>
                  <a:srgbClr val="4472C4">
                    <a:lumMod val="75000"/>
                  </a:srgbClr>
                </a:solidFill>
                <a:latin typeface="Trebuchet MS" panose="020B0603020202020204" pitchFamily="34" charset="0"/>
              </a:rPr>
              <a:t>: 280.824 de vizualizări cu acoperire în toată țara, 6.488 click-uri;</a:t>
            </a:r>
            <a:endParaRPr lang="en-US" sz="2400" kern="0" dirty="0">
              <a:solidFill>
                <a:srgbClr val="4472C4">
                  <a:lumMod val="75000"/>
                </a:srgbClr>
              </a:solidFill>
              <a:latin typeface="Trebuchet MS" panose="020B0603020202020204" pitchFamily="34" charset="0"/>
            </a:endParaRPr>
          </a:p>
          <a:p>
            <a:pPr marL="342900" lvl="0" indent="-342900" algn="just">
              <a:buFont typeface="Wingdings" panose="05000000000000000000" pitchFamily="2" charset="2"/>
              <a:buChar char="Ø"/>
            </a:pPr>
            <a:r>
              <a:rPr lang="ro-RO" sz="2400" kern="0" dirty="0">
                <a:solidFill>
                  <a:srgbClr val="4472C4">
                    <a:lumMod val="75000"/>
                  </a:srgbClr>
                </a:solidFill>
                <a:highlight>
                  <a:srgbClr val="00FFFF"/>
                </a:highlight>
                <a:latin typeface="Trebuchet MS" panose="020B0603020202020204" pitchFamily="34" charset="0"/>
              </a:rPr>
              <a:t>Postări Meta </a:t>
            </a:r>
            <a:r>
              <a:rPr lang="ro-RO" sz="2400" kern="0" dirty="0">
                <a:solidFill>
                  <a:srgbClr val="4472C4">
                    <a:lumMod val="75000"/>
                  </a:srgbClr>
                </a:solidFill>
                <a:latin typeface="Trebuchet MS" panose="020B0603020202020204" pitchFamily="34" charset="0"/>
              </a:rPr>
              <a:t>(Facebook și </a:t>
            </a:r>
            <a:r>
              <a:rPr lang="ro-RO" sz="2400" kern="0" dirty="0" err="1">
                <a:solidFill>
                  <a:srgbClr val="4472C4">
                    <a:lumMod val="75000"/>
                  </a:srgbClr>
                </a:solidFill>
                <a:latin typeface="Trebuchet MS" panose="020B0603020202020204" pitchFamily="34" charset="0"/>
              </a:rPr>
              <a:t>Instagram</a:t>
            </a:r>
            <a:r>
              <a:rPr lang="ro-RO" sz="2400" kern="0" dirty="0">
                <a:solidFill>
                  <a:srgbClr val="4472C4">
                    <a:lumMod val="75000"/>
                  </a:srgbClr>
                </a:solidFill>
                <a:latin typeface="Trebuchet MS" panose="020B0603020202020204" pitchFamily="34" charset="0"/>
              </a:rPr>
              <a:t>) și </a:t>
            </a:r>
            <a:r>
              <a:rPr lang="ro-RO" sz="2400" kern="0" dirty="0" err="1">
                <a:solidFill>
                  <a:srgbClr val="4472C4">
                    <a:lumMod val="75000"/>
                  </a:srgbClr>
                </a:solidFill>
                <a:latin typeface="Trebuchet MS" panose="020B0603020202020204" pitchFamily="34" charset="0"/>
              </a:rPr>
              <a:t>LinkedIn</a:t>
            </a:r>
            <a:r>
              <a:rPr lang="ro-RO" sz="2400" kern="0" dirty="0">
                <a:solidFill>
                  <a:srgbClr val="4472C4">
                    <a:lumMod val="75000"/>
                  </a:srgbClr>
                </a:solidFill>
                <a:latin typeface="Trebuchet MS" panose="020B0603020202020204" pitchFamily="34" charset="0"/>
              </a:rPr>
              <a:t>: 39.033 de vizualizări (Meta Facebook organic: 24.931 de vizualizări,  Meta </a:t>
            </a:r>
            <a:r>
              <a:rPr lang="ro-RO" sz="2400" kern="0" dirty="0" err="1">
                <a:solidFill>
                  <a:srgbClr val="4472C4">
                    <a:lumMod val="75000"/>
                  </a:srgbClr>
                </a:solidFill>
                <a:latin typeface="Trebuchet MS" panose="020B0603020202020204" pitchFamily="34" charset="0"/>
              </a:rPr>
              <a:t>Instagram</a:t>
            </a:r>
            <a:r>
              <a:rPr lang="ro-RO" sz="2400" kern="0" dirty="0">
                <a:solidFill>
                  <a:srgbClr val="4472C4">
                    <a:lumMod val="75000"/>
                  </a:srgbClr>
                </a:solidFill>
                <a:latin typeface="Trebuchet MS" panose="020B0603020202020204" pitchFamily="34" charset="0"/>
              </a:rPr>
              <a:t> organic: 4.506, </a:t>
            </a:r>
            <a:r>
              <a:rPr lang="ro-RO" sz="2400" kern="0" dirty="0" err="1">
                <a:solidFill>
                  <a:srgbClr val="4472C4">
                    <a:lumMod val="75000"/>
                  </a:srgbClr>
                </a:solidFill>
                <a:latin typeface="Trebuchet MS" panose="020B0603020202020204" pitchFamily="34" charset="0"/>
              </a:rPr>
              <a:t>LinkedIn</a:t>
            </a:r>
            <a:r>
              <a:rPr lang="ro-RO" sz="2400" kern="0" dirty="0">
                <a:solidFill>
                  <a:srgbClr val="4472C4">
                    <a:lumMod val="75000"/>
                  </a:srgbClr>
                </a:solidFill>
                <a:latin typeface="Trebuchet MS" panose="020B0603020202020204" pitchFamily="34" charset="0"/>
              </a:rPr>
              <a:t> organic: 9.596),</a:t>
            </a:r>
            <a:endParaRPr lang="en-US" sz="2400" kern="0" dirty="0">
              <a:solidFill>
                <a:srgbClr val="4472C4">
                  <a:lumMod val="75000"/>
                </a:srgbClr>
              </a:solidFill>
              <a:latin typeface="Trebuchet MS" panose="020B0603020202020204" pitchFamily="34" charset="0"/>
            </a:endParaRPr>
          </a:p>
          <a:p>
            <a:pPr marL="1257300" lvl="2" indent="-342900" algn="just">
              <a:buFont typeface="Wingdings" panose="05000000000000000000" pitchFamily="2" charset="2"/>
              <a:buChar char="§"/>
            </a:pPr>
            <a:r>
              <a:rPr lang="en-US" sz="2000" kern="0" dirty="0">
                <a:solidFill>
                  <a:srgbClr val="4472C4">
                    <a:lumMod val="75000"/>
                  </a:srgbClr>
                </a:solidFill>
                <a:latin typeface="Trebuchet MS" panose="020B0603020202020204" pitchFamily="34" charset="0"/>
              </a:rPr>
              <a:t>Facebook: impact 15.466, </a:t>
            </a:r>
            <a:r>
              <a:rPr lang="en-US" sz="2000" kern="0" dirty="0" err="1">
                <a:solidFill>
                  <a:srgbClr val="4472C4">
                    <a:lumMod val="75000"/>
                  </a:srgbClr>
                </a:solidFill>
                <a:latin typeface="Trebuchet MS" panose="020B0603020202020204" pitchFamily="34" charset="0"/>
              </a:rPr>
              <a:t>reacții</a:t>
            </a:r>
            <a:r>
              <a:rPr lang="en-US" sz="2000" kern="0" dirty="0">
                <a:solidFill>
                  <a:srgbClr val="4472C4">
                    <a:lumMod val="75000"/>
                  </a:srgbClr>
                </a:solidFill>
                <a:latin typeface="Trebuchet MS" panose="020B0603020202020204" pitchFamily="34" charset="0"/>
              </a:rPr>
              <a:t>, </a:t>
            </a:r>
            <a:r>
              <a:rPr lang="en-US" sz="2000" kern="0" dirty="0" err="1">
                <a:solidFill>
                  <a:srgbClr val="4472C4">
                    <a:lumMod val="75000"/>
                  </a:srgbClr>
                </a:solidFill>
                <a:latin typeface="Trebuchet MS" panose="020B0603020202020204" pitchFamily="34" charset="0"/>
              </a:rPr>
              <a:t>comentarii</a:t>
            </a:r>
            <a:r>
              <a:rPr lang="en-US" sz="2000" kern="0" dirty="0">
                <a:solidFill>
                  <a:srgbClr val="4472C4">
                    <a:lumMod val="75000"/>
                  </a:srgbClr>
                </a:solidFill>
                <a:latin typeface="Trebuchet MS" panose="020B0603020202020204" pitchFamily="34" charset="0"/>
              </a:rPr>
              <a:t> </a:t>
            </a:r>
            <a:r>
              <a:rPr lang="en-US" sz="2000" kern="0" dirty="0" err="1">
                <a:solidFill>
                  <a:srgbClr val="4472C4">
                    <a:lumMod val="75000"/>
                  </a:srgbClr>
                </a:solidFill>
                <a:latin typeface="Trebuchet MS" panose="020B0603020202020204" pitchFamily="34" charset="0"/>
              </a:rPr>
              <a:t>și</a:t>
            </a:r>
            <a:r>
              <a:rPr lang="en-US" sz="2000" kern="0" dirty="0">
                <a:solidFill>
                  <a:srgbClr val="4472C4">
                    <a:lumMod val="75000"/>
                  </a:srgbClr>
                </a:solidFill>
                <a:latin typeface="Trebuchet MS" panose="020B0603020202020204" pitchFamily="34" charset="0"/>
              </a:rPr>
              <a:t> </a:t>
            </a:r>
            <a:r>
              <a:rPr lang="en-US" sz="2000" kern="0" dirty="0" err="1">
                <a:solidFill>
                  <a:srgbClr val="4472C4">
                    <a:lumMod val="75000"/>
                  </a:srgbClr>
                </a:solidFill>
                <a:latin typeface="Trebuchet MS" panose="020B0603020202020204" pitchFamily="34" charset="0"/>
              </a:rPr>
              <a:t>distribuiri</a:t>
            </a:r>
            <a:r>
              <a:rPr lang="en-US" sz="2000" kern="0" dirty="0">
                <a:solidFill>
                  <a:srgbClr val="4472C4">
                    <a:lumMod val="75000"/>
                  </a:srgbClr>
                </a:solidFill>
                <a:latin typeface="Trebuchet MS" panose="020B0603020202020204" pitchFamily="34" charset="0"/>
              </a:rPr>
              <a:t>: 187;</a:t>
            </a:r>
          </a:p>
          <a:p>
            <a:pPr marL="1257300" lvl="2" indent="-342900" algn="just">
              <a:buFont typeface="Wingdings" panose="05000000000000000000" pitchFamily="2" charset="2"/>
              <a:buChar char="§"/>
            </a:pPr>
            <a:r>
              <a:rPr lang="en-US" sz="2000" kern="0" dirty="0">
                <a:solidFill>
                  <a:srgbClr val="4472C4">
                    <a:lumMod val="75000"/>
                  </a:srgbClr>
                </a:solidFill>
                <a:latin typeface="Trebuchet MS" panose="020B0603020202020204" pitchFamily="34" charset="0"/>
              </a:rPr>
              <a:t>Instagram: impact 3.670; </a:t>
            </a:r>
            <a:r>
              <a:rPr lang="en-US" sz="2000" kern="0" dirty="0" err="1">
                <a:solidFill>
                  <a:srgbClr val="4472C4">
                    <a:lumMod val="75000"/>
                  </a:srgbClr>
                </a:solidFill>
                <a:latin typeface="Trebuchet MS" panose="020B0603020202020204" pitchFamily="34" charset="0"/>
              </a:rPr>
              <a:t>aprecieri</a:t>
            </a:r>
            <a:r>
              <a:rPr lang="en-US" sz="2000" kern="0" dirty="0">
                <a:solidFill>
                  <a:srgbClr val="4472C4">
                    <a:lumMod val="75000"/>
                  </a:srgbClr>
                </a:solidFill>
                <a:latin typeface="Trebuchet MS" panose="020B0603020202020204" pitchFamily="34" charset="0"/>
              </a:rPr>
              <a:t> 73;</a:t>
            </a:r>
          </a:p>
          <a:p>
            <a:pPr marL="1257300" lvl="2" indent="-342900" algn="just">
              <a:buFont typeface="Wingdings" panose="05000000000000000000" pitchFamily="2" charset="2"/>
              <a:buChar char="§"/>
            </a:pPr>
            <a:r>
              <a:rPr lang="en-US" sz="2000" kern="0" dirty="0" err="1">
                <a:solidFill>
                  <a:srgbClr val="4472C4">
                    <a:lumMod val="75000"/>
                  </a:srgbClr>
                </a:solidFill>
                <a:latin typeface="Trebuchet MS" panose="020B0603020202020204" pitchFamily="34" charset="0"/>
              </a:rPr>
              <a:t>Linkedin</a:t>
            </a:r>
            <a:r>
              <a:rPr lang="en-US" sz="2000" kern="0" dirty="0">
                <a:solidFill>
                  <a:srgbClr val="4472C4">
                    <a:lumMod val="75000"/>
                  </a:srgbClr>
                </a:solidFill>
                <a:latin typeface="Trebuchet MS" panose="020B0603020202020204" pitchFamily="34" charset="0"/>
              </a:rPr>
              <a:t>: click-</a:t>
            </a:r>
            <a:r>
              <a:rPr lang="en-US" sz="2000" kern="0" dirty="0" err="1">
                <a:solidFill>
                  <a:srgbClr val="4472C4">
                    <a:lumMod val="75000"/>
                  </a:srgbClr>
                </a:solidFill>
                <a:latin typeface="Trebuchet MS" panose="020B0603020202020204" pitchFamily="34" charset="0"/>
              </a:rPr>
              <a:t>uri</a:t>
            </a:r>
            <a:r>
              <a:rPr lang="en-US" sz="2000" kern="0" dirty="0">
                <a:solidFill>
                  <a:srgbClr val="4472C4">
                    <a:lumMod val="75000"/>
                  </a:srgbClr>
                </a:solidFill>
                <a:latin typeface="Trebuchet MS" panose="020B0603020202020204" pitchFamily="34" charset="0"/>
              </a:rPr>
              <a:t> 363; </a:t>
            </a:r>
            <a:r>
              <a:rPr lang="en-US" sz="2000" kern="0" dirty="0" err="1">
                <a:solidFill>
                  <a:srgbClr val="4472C4">
                    <a:lumMod val="75000"/>
                  </a:srgbClr>
                </a:solidFill>
                <a:latin typeface="Trebuchet MS" panose="020B0603020202020204" pitchFamily="34" charset="0"/>
              </a:rPr>
              <a:t>aprecieri</a:t>
            </a:r>
            <a:r>
              <a:rPr lang="en-US" sz="2000" kern="0" dirty="0">
                <a:solidFill>
                  <a:srgbClr val="4472C4">
                    <a:lumMod val="75000"/>
                  </a:srgbClr>
                </a:solidFill>
                <a:latin typeface="Trebuchet MS" panose="020B0603020202020204" pitchFamily="34" charset="0"/>
              </a:rPr>
              <a:t>: 130. </a:t>
            </a:r>
          </a:p>
          <a:p>
            <a:pPr algn="just"/>
            <a:r>
              <a:rPr lang="en-US" sz="2400" b="1" kern="0" dirty="0">
                <a:latin typeface="Trebuchet MS" panose="020B0603020202020204" pitchFamily="34" charset="0"/>
              </a:rPr>
              <a:t>4 </a:t>
            </a:r>
            <a:r>
              <a:rPr lang="en-US" sz="2400" b="1" kern="0" dirty="0" err="1">
                <a:latin typeface="Trebuchet MS" panose="020B0603020202020204" pitchFamily="34" charset="0"/>
              </a:rPr>
              <a:t>evenimente</a:t>
            </a:r>
            <a:r>
              <a:rPr lang="en-US" sz="2400" b="1" kern="0" dirty="0">
                <a:latin typeface="Trebuchet MS" panose="020B0603020202020204" pitchFamily="34" charset="0"/>
              </a:rPr>
              <a:t> de </a:t>
            </a:r>
            <a:r>
              <a:rPr lang="en-US" sz="2400" b="1" kern="0" dirty="0" err="1">
                <a:latin typeface="Trebuchet MS" panose="020B0603020202020204" pitchFamily="34" charset="0"/>
              </a:rPr>
              <a:t>promovare</a:t>
            </a:r>
            <a:r>
              <a:rPr lang="ro-RO" sz="2400" b="1" kern="0" dirty="0">
                <a:latin typeface="Trebuchet MS" panose="020B0603020202020204" pitchFamily="34" charset="0"/>
              </a:rPr>
              <a:t>: </a:t>
            </a:r>
            <a:r>
              <a:rPr lang="ro-RO" sz="2400" kern="0" dirty="0">
                <a:latin typeface="Trebuchet MS" panose="020B0603020202020204" pitchFamily="34" charset="0"/>
              </a:rPr>
              <a:t>Iași (25 septembrie 2024), Cluj (18 martie 2025), Craiova (20 mai 2025), Timișoara (23 iunie 2025)</a:t>
            </a:r>
            <a:endParaRPr lang="en-US" sz="2400" kern="0" dirty="0">
              <a:latin typeface="Trebuchet MS" panose="020B0603020202020204" pitchFamily="34" charset="0"/>
            </a:endParaRPr>
          </a:p>
        </p:txBody>
      </p:sp>
      <p:grpSp>
        <p:nvGrpSpPr>
          <p:cNvPr id="2" name="Group 20">
            <a:extLst>
              <a:ext uri="{FF2B5EF4-FFF2-40B4-BE49-F238E27FC236}">
                <a16:creationId xmlns:a16="http://schemas.microsoft.com/office/drawing/2014/main" xmlns="" id="{8CF212BB-35E1-8162-2E3D-B8F0B1ABCBEB}"/>
              </a:ext>
            </a:extLst>
          </p:cNvPr>
          <p:cNvGrpSpPr/>
          <p:nvPr/>
        </p:nvGrpSpPr>
        <p:grpSpPr>
          <a:xfrm>
            <a:off x="1076324" y="7901271"/>
            <a:ext cx="1006599" cy="1006599"/>
            <a:chOff x="0" y="0"/>
            <a:chExt cx="812800" cy="812800"/>
          </a:xfrm>
        </p:grpSpPr>
        <p:sp>
          <p:nvSpPr>
            <p:cNvPr id="5" name="Freeform 21">
              <a:extLst>
                <a:ext uri="{FF2B5EF4-FFF2-40B4-BE49-F238E27FC236}">
                  <a16:creationId xmlns:a16="http://schemas.microsoft.com/office/drawing/2014/main" xmlns="" id="{30836786-C34F-9475-6DC7-52E15DBD415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6" name="TextBox 22">
              <a:extLst>
                <a:ext uri="{FF2B5EF4-FFF2-40B4-BE49-F238E27FC236}">
                  <a16:creationId xmlns:a16="http://schemas.microsoft.com/office/drawing/2014/main" xmlns="" id="{24708787-FFDC-584B-E78B-DA4A04785FB5}"/>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11" name="TextBox 22">
            <a:extLst>
              <a:ext uri="{FF2B5EF4-FFF2-40B4-BE49-F238E27FC236}">
                <a16:creationId xmlns:a16="http://schemas.microsoft.com/office/drawing/2014/main" xmlns="" id="{C6FED608-90B1-8559-0F21-872BBBA55A81}"/>
              </a:ext>
            </a:extLst>
          </p:cNvPr>
          <p:cNvSpPr txBox="1"/>
          <p:nvPr/>
        </p:nvSpPr>
        <p:spPr>
          <a:xfrm>
            <a:off x="1275469" y="4336485"/>
            <a:ext cx="817862" cy="865046"/>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sp>
        <p:nvSpPr>
          <p:cNvPr id="12" name="Freeform 35">
            <a:extLst>
              <a:ext uri="{FF2B5EF4-FFF2-40B4-BE49-F238E27FC236}">
                <a16:creationId xmlns:a16="http://schemas.microsoft.com/office/drawing/2014/main" xmlns="" id="{30E7668F-40B6-F6FA-E667-B2B44D8F2B87}"/>
              </a:ext>
            </a:extLst>
          </p:cNvPr>
          <p:cNvSpPr/>
          <p:nvPr/>
        </p:nvSpPr>
        <p:spPr>
          <a:xfrm>
            <a:off x="1225798" y="7901271"/>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Trebuchet MS" panose="020B0703020202090204" pitchFamily="34" charset="0"/>
            </a:endParaRPr>
          </a:p>
        </p:txBody>
      </p:sp>
    </p:spTree>
    <p:extLst>
      <p:ext uri="{BB962C8B-B14F-4D97-AF65-F5344CB8AC3E}">
        <p14:creationId xmlns:p14="http://schemas.microsoft.com/office/powerpoint/2010/main" val="2505270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C605AF1-FB43-41E9-DAD6-3B5A8FD00740}"/>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xmlns="" id="{5F639B0E-EA7D-B840-173D-27443CAE0583}"/>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xmlns="" id="{8582AE6F-3A5C-2CA5-89FD-3B4EB92452C2}"/>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xmlns="" id="{3C38596A-CF33-1ED0-6320-A95BD102F518}"/>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xmlns="" id="{C2430963-137A-817A-5188-3522E6D51C0F}"/>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xmlns="" id="{C2013D85-0D6D-1767-C172-1ACED9A9CE1D}"/>
              </a:ext>
            </a:extLst>
          </p:cNvPr>
          <p:cNvGrpSpPr/>
          <p:nvPr/>
        </p:nvGrpSpPr>
        <p:grpSpPr>
          <a:xfrm>
            <a:off x="1028700" y="4098429"/>
            <a:ext cx="1006599" cy="1006599"/>
            <a:chOff x="0" y="0"/>
            <a:chExt cx="812800" cy="812800"/>
          </a:xfrm>
        </p:grpSpPr>
        <p:sp>
          <p:nvSpPr>
            <p:cNvPr id="52" name="Freeform 21">
              <a:extLst>
                <a:ext uri="{FF2B5EF4-FFF2-40B4-BE49-F238E27FC236}">
                  <a16:creationId xmlns:a16="http://schemas.microsoft.com/office/drawing/2014/main" xmlns="" id="{23AA2CD8-6107-D601-49E9-EDBA89D58BF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xmlns="" id="{873A660E-2CF4-7FDC-60D3-8532E5202DF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4" name="Group 23">
            <a:extLst>
              <a:ext uri="{FF2B5EF4-FFF2-40B4-BE49-F238E27FC236}">
                <a16:creationId xmlns:a16="http://schemas.microsoft.com/office/drawing/2014/main" xmlns="" id="{E8FE1B18-95BA-99DC-1FE9-F9BCFC7D1F85}"/>
              </a:ext>
            </a:extLst>
          </p:cNvPr>
          <p:cNvGrpSpPr/>
          <p:nvPr/>
        </p:nvGrpSpPr>
        <p:grpSpPr>
          <a:xfrm>
            <a:off x="1028700" y="5381253"/>
            <a:ext cx="1006599" cy="1006599"/>
            <a:chOff x="0" y="0"/>
            <a:chExt cx="812800" cy="812800"/>
          </a:xfrm>
        </p:grpSpPr>
        <p:sp>
          <p:nvSpPr>
            <p:cNvPr id="55" name="Freeform 24">
              <a:extLst>
                <a:ext uri="{FF2B5EF4-FFF2-40B4-BE49-F238E27FC236}">
                  <a16:creationId xmlns:a16="http://schemas.microsoft.com/office/drawing/2014/main" xmlns="" id="{E822DEEE-B3E0-B038-A4F6-1451CF63BFD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6" name="TextBox 25">
              <a:extLst>
                <a:ext uri="{FF2B5EF4-FFF2-40B4-BE49-F238E27FC236}">
                  <a16:creationId xmlns:a16="http://schemas.microsoft.com/office/drawing/2014/main" xmlns="" id="{390DA4EE-3D7D-7E8F-8DC5-3F7BC8536F83}"/>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7" name="Group 26">
            <a:extLst>
              <a:ext uri="{FF2B5EF4-FFF2-40B4-BE49-F238E27FC236}">
                <a16:creationId xmlns:a16="http://schemas.microsoft.com/office/drawing/2014/main" xmlns="" id="{77EA52E0-C3B3-16E0-B889-32338A6D396E}"/>
              </a:ext>
            </a:extLst>
          </p:cNvPr>
          <p:cNvGrpSpPr/>
          <p:nvPr/>
        </p:nvGrpSpPr>
        <p:grpSpPr>
          <a:xfrm>
            <a:off x="1028700" y="6664077"/>
            <a:ext cx="1006599" cy="1006599"/>
            <a:chOff x="0" y="0"/>
            <a:chExt cx="812800" cy="812800"/>
          </a:xfrm>
        </p:grpSpPr>
        <p:sp>
          <p:nvSpPr>
            <p:cNvPr id="58" name="Freeform 27">
              <a:extLst>
                <a:ext uri="{FF2B5EF4-FFF2-40B4-BE49-F238E27FC236}">
                  <a16:creationId xmlns:a16="http://schemas.microsoft.com/office/drawing/2014/main" xmlns="" id="{31DB7E46-3383-D801-2F78-641EFD4E22A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9" name="TextBox 28">
              <a:extLst>
                <a:ext uri="{FF2B5EF4-FFF2-40B4-BE49-F238E27FC236}">
                  <a16:creationId xmlns:a16="http://schemas.microsoft.com/office/drawing/2014/main" xmlns="" id="{2B381BD6-C65C-391E-E736-97E10363F62E}"/>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60" name="Group 29">
            <a:extLst>
              <a:ext uri="{FF2B5EF4-FFF2-40B4-BE49-F238E27FC236}">
                <a16:creationId xmlns:a16="http://schemas.microsoft.com/office/drawing/2014/main" xmlns="" id="{6EA2A7E2-3B44-E9EE-1B38-7EFD549626AA}"/>
              </a:ext>
            </a:extLst>
          </p:cNvPr>
          <p:cNvGrpSpPr/>
          <p:nvPr/>
        </p:nvGrpSpPr>
        <p:grpSpPr>
          <a:xfrm>
            <a:off x="1028700" y="7946901"/>
            <a:ext cx="1006599" cy="1006599"/>
            <a:chOff x="0" y="0"/>
            <a:chExt cx="812800" cy="812800"/>
          </a:xfrm>
        </p:grpSpPr>
        <p:sp>
          <p:nvSpPr>
            <p:cNvPr id="61" name="Freeform 30">
              <a:extLst>
                <a:ext uri="{FF2B5EF4-FFF2-40B4-BE49-F238E27FC236}">
                  <a16:creationId xmlns:a16="http://schemas.microsoft.com/office/drawing/2014/main" xmlns="" id="{7F73E4C0-F716-15EA-0E28-CE3E54B68CD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62" name="TextBox 31">
              <a:extLst>
                <a:ext uri="{FF2B5EF4-FFF2-40B4-BE49-F238E27FC236}">
                  <a16:creationId xmlns:a16="http://schemas.microsoft.com/office/drawing/2014/main" xmlns="" id="{C5FB4043-3097-50D8-7D06-0285E2C27E2D}"/>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xmlns="" id="{2C090A75-944A-1A77-31CC-38D370FB8757}"/>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xmlns="" id="{8FA9F66E-18F5-E267-C87B-56ECF1FA98C7}"/>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3" name="Freeform 47">
            <a:extLst>
              <a:ext uri="{FF2B5EF4-FFF2-40B4-BE49-F238E27FC236}">
                <a16:creationId xmlns:a16="http://schemas.microsoft.com/office/drawing/2014/main" xmlns="" id="{11F2575F-6457-7D40-F7A1-A840E3F147E7}"/>
              </a:ext>
            </a:extLst>
          </p:cNvPr>
          <p:cNvSpPr/>
          <p:nvPr/>
        </p:nvSpPr>
        <p:spPr>
          <a:xfrm>
            <a:off x="1174654" y="5381253"/>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Trebuchet MS" panose="020B0703020202090204" pitchFamily="34" charset="0"/>
            </a:endParaRPr>
          </a:p>
        </p:txBody>
      </p:sp>
      <p:sp>
        <p:nvSpPr>
          <p:cNvPr id="74" name="Freeform 48">
            <a:extLst>
              <a:ext uri="{FF2B5EF4-FFF2-40B4-BE49-F238E27FC236}">
                <a16:creationId xmlns:a16="http://schemas.microsoft.com/office/drawing/2014/main" xmlns="" id="{65648AB7-C561-4CDE-69FB-0E8D4E028719}"/>
              </a:ext>
            </a:extLst>
          </p:cNvPr>
          <p:cNvSpPr/>
          <p:nvPr/>
        </p:nvSpPr>
        <p:spPr>
          <a:xfrm>
            <a:off x="1174654" y="6664077"/>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Trebuchet MS" panose="020B0703020202090204" pitchFamily="34" charset="0"/>
            </a:endParaRPr>
          </a:p>
        </p:txBody>
      </p:sp>
      <p:sp>
        <p:nvSpPr>
          <p:cNvPr id="75" name="Freeform 49">
            <a:extLst>
              <a:ext uri="{FF2B5EF4-FFF2-40B4-BE49-F238E27FC236}">
                <a16:creationId xmlns:a16="http://schemas.microsoft.com/office/drawing/2014/main" xmlns="" id="{22A61E3A-0479-82FD-D06A-6731EC6543A0}"/>
              </a:ext>
            </a:extLst>
          </p:cNvPr>
          <p:cNvSpPr/>
          <p:nvPr/>
        </p:nvSpPr>
        <p:spPr>
          <a:xfrm>
            <a:off x="1174654" y="7946901"/>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Trebuchet MS" panose="020B0703020202090204" pitchFamily="34" charset="0"/>
            </a:endParaRPr>
          </a:p>
        </p:txBody>
      </p:sp>
      <p:sp>
        <p:nvSpPr>
          <p:cNvPr id="3" name="TextBox 2">
            <a:extLst>
              <a:ext uri="{FF2B5EF4-FFF2-40B4-BE49-F238E27FC236}">
                <a16:creationId xmlns:a16="http://schemas.microsoft.com/office/drawing/2014/main" xmlns="" id="{3F42EAFA-9FAF-6C0B-B540-7B81DE0BA565}"/>
              </a:ext>
            </a:extLst>
          </p:cNvPr>
          <p:cNvSpPr txBox="1"/>
          <p:nvPr/>
        </p:nvSpPr>
        <p:spPr>
          <a:xfrm>
            <a:off x="2278130" y="4078539"/>
            <a:ext cx="15171669" cy="1200329"/>
          </a:xfrm>
          <a:prstGeom prst="rect">
            <a:avLst/>
          </a:prstGeom>
          <a:noFill/>
        </p:spPr>
        <p:txBody>
          <a:bodyPr wrap="square">
            <a:spAutoFit/>
          </a:bodyPr>
          <a:lstStyle/>
          <a:p>
            <a:pPr lvl="0" algn="just"/>
            <a:r>
              <a:rPr lang="ro-RO" sz="2400" kern="0" dirty="0">
                <a:solidFill>
                  <a:srgbClr val="4472C4">
                    <a:lumMod val="75000"/>
                  </a:srgbClr>
                </a:solidFill>
                <a:latin typeface="Trebuchet MS" panose="020B0603020202020204" pitchFamily="34" charset="0"/>
              </a:rPr>
              <a:t>Campanie de promovare prin intermediul spot-urilor </a:t>
            </a:r>
            <a:r>
              <a:rPr lang="ro-RO" sz="2400" kern="0" dirty="0">
                <a:solidFill>
                  <a:srgbClr val="4472C4">
                    <a:lumMod val="75000"/>
                  </a:srgbClr>
                </a:solidFill>
                <a:highlight>
                  <a:srgbClr val="00FFFF"/>
                </a:highlight>
                <a:latin typeface="Trebuchet MS" panose="020B0603020202020204" pitchFamily="34" charset="0"/>
              </a:rPr>
              <a:t>radio</a:t>
            </a:r>
            <a:r>
              <a:rPr lang="ro-RO" sz="2400" kern="0" dirty="0">
                <a:solidFill>
                  <a:srgbClr val="4472C4">
                    <a:lumMod val="75000"/>
                  </a:srgbClr>
                </a:solidFill>
                <a:latin typeface="Trebuchet MS" panose="020B0603020202020204" pitchFamily="34" charset="0"/>
              </a:rPr>
              <a:t> (Kiss FM, Magic FM și Rock FM) - în derulare. Dintre cele 40 de difuzări planificate au fost realizate 33, cele șapte rămase urmând a fi difuzate în perioada ianuarie-februarie 2026.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C534FC49-A7B2-EA10-4111-1B6EB5E5AEDE}"/>
              </a:ext>
            </a:extLst>
          </p:cNvPr>
          <p:cNvSpPr txBox="1"/>
          <p:nvPr/>
        </p:nvSpPr>
        <p:spPr>
          <a:xfrm>
            <a:off x="2181253" y="8155030"/>
            <a:ext cx="15171669" cy="461665"/>
          </a:xfrm>
          <a:prstGeom prst="rect">
            <a:avLst/>
          </a:prstGeom>
          <a:noFill/>
        </p:spPr>
        <p:txBody>
          <a:bodyPr wrap="square">
            <a:spAutoFit/>
          </a:bodyPr>
          <a:lstStyle/>
          <a:p>
            <a:pPr lvl="0" algn="just"/>
            <a:r>
              <a:rPr lang="ro-RO" sz="2400" kern="0" dirty="0">
                <a:solidFill>
                  <a:srgbClr val="4472C4">
                    <a:lumMod val="75000"/>
                  </a:srgbClr>
                </a:solidFill>
                <a:highlight>
                  <a:srgbClr val="00FFFF"/>
                </a:highlight>
                <a:latin typeface="Trebuchet MS" panose="020B0603020202020204" pitchFamily="34" charset="0"/>
              </a:rPr>
              <a:t>E-mail marketing</a:t>
            </a:r>
            <a:r>
              <a:rPr lang="ro-RO" sz="2400" kern="0" dirty="0">
                <a:solidFill>
                  <a:srgbClr val="4472C4">
                    <a:lumMod val="75000"/>
                  </a:srgbClr>
                </a:solidFill>
                <a:latin typeface="Trebuchet MS" panose="020B0603020202020204" pitchFamily="34" charset="0"/>
              </a:rPr>
              <a:t>: 4.411 de click-uri pe e-mail, procent de dezabonare 0,035%.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0DC6D42E-887B-CA51-7306-C510E98CF3CC}"/>
              </a:ext>
            </a:extLst>
          </p:cNvPr>
          <p:cNvSpPr txBox="1"/>
          <p:nvPr/>
        </p:nvSpPr>
        <p:spPr>
          <a:xfrm>
            <a:off x="2278129" y="5497103"/>
            <a:ext cx="15171669" cy="1138773"/>
          </a:xfrm>
          <a:prstGeom prst="rect">
            <a:avLst/>
          </a:prstGeom>
          <a:noFill/>
        </p:spPr>
        <p:txBody>
          <a:bodyPr wrap="square">
            <a:spAutoFit/>
          </a:bodyPr>
          <a:lstStyle/>
          <a:p>
            <a:pPr lvl="0" algn="just"/>
            <a:r>
              <a:rPr lang="ro-RO" sz="2400" kern="0" dirty="0">
                <a:solidFill>
                  <a:srgbClr val="4472C4">
                    <a:lumMod val="75000"/>
                  </a:srgbClr>
                </a:solidFill>
                <a:latin typeface="Trebuchet MS" panose="020B0603020202020204" pitchFamily="34" charset="0"/>
              </a:rPr>
              <a:t>Difuzare </a:t>
            </a:r>
            <a:r>
              <a:rPr lang="ro-RO" sz="2400" kern="0" dirty="0">
                <a:solidFill>
                  <a:srgbClr val="4472C4">
                    <a:lumMod val="75000"/>
                  </a:srgbClr>
                </a:solidFill>
                <a:highlight>
                  <a:srgbClr val="00FFFF"/>
                </a:highlight>
                <a:latin typeface="Trebuchet MS" panose="020B0603020202020204" pitchFamily="34" charset="0"/>
              </a:rPr>
              <a:t>videoclip scurtmetraj </a:t>
            </a:r>
            <a:r>
              <a:rPr lang="ro-RO" sz="2400" kern="0" dirty="0">
                <a:solidFill>
                  <a:srgbClr val="4472C4">
                    <a:lumMod val="75000"/>
                  </a:srgbClr>
                </a:solidFill>
                <a:latin typeface="Trebuchet MS" panose="020B0603020202020204" pitchFamily="34" charset="0"/>
              </a:rPr>
              <a:t>1: 289 de vizualizări complete și 2.300 de vizualizări parțiale;</a:t>
            </a:r>
            <a:endParaRPr lang="en-US" sz="2400" kern="0" dirty="0">
              <a:solidFill>
                <a:srgbClr val="4472C4">
                  <a:lumMod val="75000"/>
                </a:srgbClr>
              </a:solidFill>
              <a:latin typeface="Trebuchet MS" panose="020B0603020202020204" pitchFamily="34" charset="0"/>
            </a:endParaRPr>
          </a:p>
          <a:p>
            <a:pPr lvl="0" algn="just"/>
            <a:r>
              <a:rPr lang="ro-RO" sz="2400" kern="0" dirty="0">
                <a:solidFill>
                  <a:srgbClr val="4472C4">
                    <a:lumMod val="75000"/>
                  </a:srgbClr>
                </a:solidFill>
                <a:latin typeface="Trebuchet MS" panose="020B0603020202020204" pitchFamily="34" charset="0"/>
              </a:rPr>
              <a:t>Difuzare videoclip scurtmetraj 2: 171 de vizualizări complete și 2.500 de vizualizări parțiale.</a:t>
            </a:r>
            <a:endParaRPr lang="en-US" sz="2400" kern="0" dirty="0">
              <a:solidFill>
                <a:srgbClr val="4472C4">
                  <a:lumMod val="75000"/>
                </a:srgbClr>
              </a:solidFill>
              <a:latin typeface="Trebuchet MS" panose="020B0603020202020204" pitchFamily="34" charset="0"/>
            </a:endParaRPr>
          </a:p>
          <a:p>
            <a:pPr marL="342900" lvl="0" indent="-342900" algn="just">
              <a:buFont typeface="Trebuchet MS" panose="020B0603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F0DA95DF-5088-8CDD-8475-AC5D9872C862}"/>
              </a:ext>
            </a:extLst>
          </p:cNvPr>
          <p:cNvSpPr txBox="1"/>
          <p:nvPr/>
        </p:nvSpPr>
        <p:spPr>
          <a:xfrm>
            <a:off x="2181253" y="6772078"/>
            <a:ext cx="15171669" cy="830997"/>
          </a:xfrm>
          <a:prstGeom prst="rect">
            <a:avLst/>
          </a:prstGeom>
          <a:noFill/>
        </p:spPr>
        <p:txBody>
          <a:bodyPr wrap="square">
            <a:spAutoFit/>
          </a:bodyPr>
          <a:lstStyle/>
          <a:p>
            <a:pPr lvl="0" algn="just"/>
            <a:r>
              <a:rPr lang="ro-RO" sz="2400" kern="0" dirty="0">
                <a:solidFill>
                  <a:srgbClr val="4472C4">
                    <a:lumMod val="75000"/>
                  </a:srgbClr>
                </a:solidFill>
                <a:latin typeface="Trebuchet MS" panose="020B0603020202020204" pitchFamily="34" charset="0"/>
              </a:rPr>
              <a:t>Difuzare </a:t>
            </a:r>
            <a:r>
              <a:rPr lang="ro-RO" sz="2400" kern="0" dirty="0">
                <a:solidFill>
                  <a:srgbClr val="4472C4">
                    <a:lumMod val="75000"/>
                  </a:srgbClr>
                </a:solidFill>
                <a:highlight>
                  <a:srgbClr val="00FFFF"/>
                </a:highlight>
                <a:latin typeface="Trebuchet MS" panose="020B0603020202020204" pitchFamily="34" charset="0"/>
              </a:rPr>
              <a:t>banner web animat </a:t>
            </a:r>
            <a:r>
              <a:rPr lang="ro-RO" sz="2400" kern="0" dirty="0">
                <a:solidFill>
                  <a:srgbClr val="4472C4">
                    <a:lumMod val="75000"/>
                  </a:srgbClr>
                </a:solidFill>
                <a:latin typeface="Trebuchet MS" panose="020B0603020202020204" pitchFamily="34" charset="0"/>
              </a:rPr>
              <a:t>: 1.577.057 de vizualizări;</a:t>
            </a:r>
            <a:endParaRPr lang="en-US" sz="2400" kern="0" dirty="0">
              <a:solidFill>
                <a:srgbClr val="4472C4">
                  <a:lumMod val="75000"/>
                </a:srgbClr>
              </a:solidFill>
              <a:latin typeface="Trebuchet MS" panose="020B0603020202020204" pitchFamily="34" charset="0"/>
            </a:endParaRPr>
          </a:p>
          <a:p>
            <a:pPr lvl="0" algn="just"/>
            <a:r>
              <a:rPr lang="ro-RO" sz="2400" kern="0" dirty="0">
                <a:solidFill>
                  <a:srgbClr val="4472C4">
                    <a:lumMod val="75000"/>
                  </a:srgbClr>
                </a:solidFill>
                <a:latin typeface="Trebuchet MS" panose="020B0603020202020204" pitchFamily="34" charset="0"/>
              </a:rPr>
              <a:t>Difuzare </a:t>
            </a:r>
            <a:r>
              <a:rPr lang="ro-RO" sz="2400" kern="0" dirty="0">
                <a:solidFill>
                  <a:srgbClr val="4472C4">
                    <a:lumMod val="75000"/>
                  </a:srgbClr>
                </a:solidFill>
                <a:highlight>
                  <a:srgbClr val="00FFFF"/>
                </a:highlight>
                <a:latin typeface="Trebuchet MS" panose="020B0603020202020204" pitchFamily="34" charset="0"/>
              </a:rPr>
              <a:t>broșură tematică </a:t>
            </a:r>
            <a:r>
              <a:rPr lang="ro-RO" sz="2400" kern="0" dirty="0">
                <a:solidFill>
                  <a:srgbClr val="4472C4">
                    <a:lumMod val="75000"/>
                  </a:srgbClr>
                </a:solidFill>
                <a:latin typeface="Trebuchet MS" panose="020B0603020202020204" pitchFamily="34" charset="0"/>
              </a:rPr>
              <a:t>în format digital: 766 de vizualizări complete, 3.278 de vizualizări parțiale.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4824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0" y="2384902"/>
            <a:ext cx="7265597" cy="1830920"/>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grpSp>
        <p:nvGrpSpPr>
          <p:cNvPr id="21" name="Group 20">
            <a:extLst>
              <a:ext uri="{FF2B5EF4-FFF2-40B4-BE49-F238E27FC236}">
                <a16:creationId xmlns:a16="http://schemas.microsoft.com/office/drawing/2014/main" xmlns="" id="{82B53901-F65E-8F0B-E105-4B4F0287D039}"/>
              </a:ext>
            </a:extLst>
          </p:cNvPr>
          <p:cNvGrpSpPr/>
          <p:nvPr/>
        </p:nvGrpSpPr>
        <p:grpSpPr>
          <a:xfrm>
            <a:off x="6927060" y="2803437"/>
            <a:ext cx="1811453" cy="1811453"/>
            <a:chOff x="8238273" y="2419723"/>
            <a:chExt cx="1811453" cy="1811453"/>
          </a:xfrm>
        </p:grpSpPr>
        <p:grpSp>
          <p:nvGrpSpPr>
            <p:cNvPr id="14" name="Group 14"/>
            <p:cNvGrpSpPr/>
            <p:nvPr/>
          </p:nvGrpSpPr>
          <p:grpSpPr>
            <a:xfrm>
              <a:off x="8238273" y="2419723"/>
              <a:ext cx="1811453" cy="181145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209550" cap="sq">
                <a:solidFill>
                  <a:srgbClr val="3B599B"/>
                </a:solidFill>
                <a:prstDash val="solid"/>
                <a:miter/>
              </a:ln>
            </p:spPr>
            <p:txBody>
              <a:bodyPr/>
              <a:lstStyle/>
              <a:p>
                <a:endParaRPr lang="en-US" dirty="0"/>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8762856" y="2901706"/>
              <a:ext cx="898828" cy="911359"/>
            </a:xfrm>
            <a:custGeom>
              <a:avLst/>
              <a:gdLst/>
              <a:ahLst/>
              <a:cxnLst/>
              <a:rect l="l" t="t" r="r" b="b"/>
              <a:pathLst>
                <a:path w="1091382" h="1106598">
                  <a:moveTo>
                    <a:pt x="0" y="0"/>
                  </a:moveTo>
                  <a:lnTo>
                    <a:pt x="1091382" y="0"/>
                  </a:lnTo>
                  <a:lnTo>
                    <a:pt x="1091382" y="1106598"/>
                  </a:lnTo>
                  <a:lnTo>
                    <a:pt x="0" y="11065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25" name="TextBox 25"/>
          <p:cNvSpPr txBox="1"/>
          <p:nvPr/>
        </p:nvSpPr>
        <p:spPr>
          <a:xfrm>
            <a:off x="274148" y="3005409"/>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grpSp>
        <p:nvGrpSpPr>
          <p:cNvPr id="22" name="Group 21">
            <a:extLst>
              <a:ext uri="{FF2B5EF4-FFF2-40B4-BE49-F238E27FC236}">
                <a16:creationId xmlns:a16="http://schemas.microsoft.com/office/drawing/2014/main" xmlns="" id="{33F6D79C-9FE5-271E-BCF5-77A58510CD59}"/>
              </a:ext>
            </a:extLst>
          </p:cNvPr>
          <p:cNvGrpSpPr/>
          <p:nvPr/>
        </p:nvGrpSpPr>
        <p:grpSpPr>
          <a:xfrm>
            <a:off x="6858790" y="6577836"/>
            <a:ext cx="1811453" cy="1811453"/>
            <a:chOff x="8238273" y="5600700"/>
            <a:chExt cx="1811453" cy="1811453"/>
          </a:xfrm>
        </p:grpSpPr>
        <p:grpSp>
          <p:nvGrpSpPr>
            <p:cNvPr id="2" name="Group 14">
              <a:extLst>
                <a:ext uri="{FF2B5EF4-FFF2-40B4-BE49-F238E27FC236}">
                  <a16:creationId xmlns:a16="http://schemas.microsoft.com/office/drawing/2014/main" xmlns="" id="{6A7BA2C3-425A-16D0-ABC4-8C0DCEC87BFF}"/>
                </a:ext>
              </a:extLst>
            </p:cNvPr>
            <p:cNvGrpSpPr/>
            <p:nvPr/>
          </p:nvGrpSpPr>
          <p:grpSpPr>
            <a:xfrm>
              <a:off x="8238273" y="5600700"/>
              <a:ext cx="1811453" cy="1811453"/>
              <a:chOff x="0" y="0"/>
              <a:chExt cx="812800" cy="812800"/>
            </a:xfrm>
          </p:grpSpPr>
          <p:sp>
            <p:nvSpPr>
              <p:cNvPr id="3" name="Freeform 15">
                <a:extLst>
                  <a:ext uri="{FF2B5EF4-FFF2-40B4-BE49-F238E27FC236}">
                    <a16:creationId xmlns:a16="http://schemas.microsoft.com/office/drawing/2014/main" xmlns="" id="{F6625B89-6772-42ED-EE3E-DC625C1F8C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209550" cap="sq">
                <a:solidFill>
                  <a:srgbClr val="3B599B"/>
                </a:solidFill>
                <a:prstDash val="solid"/>
                <a:miter/>
              </a:ln>
            </p:spPr>
            <p:txBody>
              <a:bodyPr/>
              <a:lstStyle/>
              <a:p>
                <a:endParaRPr lang="en-US" dirty="0"/>
              </a:p>
            </p:txBody>
          </p:sp>
          <p:sp>
            <p:nvSpPr>
              <p:cNvPr id="4" name="TextBox 16">
                <a:extLst>
                  <a:ext uri="{FF2B5EF4-FFF2-40B4-BE49-F238E27FC236}">
                    <a16:creationId xmlns:a16="http://schemas.microsoft.com/office/drawing/2014/main" xmlns="" id="{E63C020B-A3AC-8416-704F-7579201DA0F8}"/>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9" name="Freeform 17">
              <a:extLst>
                <a:ext uri="{FF2B5EF4-FFF2-40B4-BE49-F238E27FC236}">
                  <a16:creationId xmlns:a16="http://schemas.microsoft.com/office/drawing/2014/main" xmlns="" id="{75CF1FBA-B23D-FB3D-55D6-E586C394ED8C}"/>
                </a:ext>
              </a:extLst>
            </p:cNvPr>
            <p:cNvSpPr/>
            <p:nvPr/>
          </p:nvSpPr>
          <p:spPr>
            <a:xfrm>
              <a:off x="8762856" y="6082683"/>
              <a:ext cx="898828" cy="911359"/>
            </a:xfrm>
            <a:custGeom>
              <a:avLst/>
              <a:gdLst/>
              <a:ahLst/>
              <a:cxnLst/>
              <a:rect l="l" t="t" r="r" b="b"/>
              <a:pathLst>
                <a:path w="1091382" h="1106598">
                  <a:moveTo>
                    <a:pt x="0" y="0"/>
                  </a:moveTo>
                  <a:lnTo>
                    <a:pt x="1091382" y="0"/>
                  </a:lnTo>
                  <a:lnTo>
                    <a:pt x="1091382" y="1106598"/>
                  </a:lnTo>
                  <a:lnTo>
                    <a:pt x="0" y="11065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aphicFrame>
        <p:nvGraphicFramePr>
          <p:cNvPr id="20" name="Table 19">
            <a:extLst>
              <a:ext uri="{FF2B5EF4-FFF2-40B4-BE49-F238E27FC236}">
                <a16:creationId xmlns:a16="http://schemas.microsoft.com/office/drawing/2014/main" xmlns="" id="{020C0BF1-1E7D-26BF-612D-F4787CF1C389}"/>
              </a:ext>
            </a:extLst>
          </p:cNvPr>
          <p:cNvGraphicFramePr>
            <a:graphicFrameLocks noGrp="1"/>
          </p:cNvGraphicFramePr>
          <p:nvPr>
            <p:extLst>
              <p:ext uri="{D42A27DB-BD31-4B8C-83A1-F6EECF244321}">
                <p14:modId xmlns:p14="http://schemas.microsoft.com/office/powerpoint/2010/main" val="4087454580"/>
              </p:ext>
            </p:extLst>
          </p:nvPr>
        </p:nvGraphicFramePr>
        <p:xfrm>
          <a:off x="9341571" y="3019775"/>
          <a:ext cx="8432640" cy="1701907"/>
        </p:xfrm>
        <a:graphic>
          <a:graphicData uri="http://schemas.openxmlformats.org/drawingml/2006/table">
            <a:tbl>
              <a:tblPr firstRow="1" bandRow="1">
                <a:tableStyleId>{5C22544A-7EE6-4342-B048-85BDC9FD1C3A}</a:tableStyleId>
              </a:tblPr>
              <a:tblGrid>
                <a:gridCol w="8432640">
                  <a:extLst>
                    <a:ext uri="{9D8B030D-6E8A-4147-A177-3AD203B41FA5}">
                      <a16:colId xmlns:a16="http://schemas.microsoft.com/office/drawing/2014/main" xmlns="" val="1063686656"/>
                    </a:ext>
                  </a:extLst>
                </a:gridCol>
              </a:tblGrid>
              <a:tr h="574147">
                <a:tc>
                  <a:txBody>
                    <a:bodyPr/>
                    <a:lstStyle/>
                    <a:p>
                      <a:pPr algn="ctr"/>
                      <a:r>
                        <a:rPr lang="ro-RO" dirty="0"/>
                        <a:t>COMPETENȚE DIGITALE AVANSATE</a:t>
                      </a:r>
                    </a:p>
                  </a:txBody>
                  <a:tcPr/>
                </a:tc>
                <a:extLst>
                  <a:ext uri="{0D108BD9-81ED-4DB2-BD59-A6C34878D82A}">
                    <a16:rowId xmlns:a16="http://schemas.microsoft.com/office/drawing/2014/main" xmlns="" val="269654460"/>
                  </a:ext>
                </a:extLst>
              </a:tr>
              <a:tr h="75211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ro-RO" sz="2000" b="1" dirty="0">
                        <a:solidFill>
                          <a:schemeClr val="accent2">
                            <a:lumMod val="75000"/>
                          </a:schemeClr>
                        </a:solidFill>
                        <a:latin typeface="Trebuchet MS" panose="020B0603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ro-RO" sz="2400" b="1" dirty="0">
                          <a:solidFill>
                            <a:schemeClr val="tx1"/>
                          </a:solidFill>
                          <a:latin typeface="Trebuchet MS" panose="020B0603020202020204" pitchFamily="34" charset="0"/>
                        </a:rPr>
                        <a:t>Total participanți certificați: </a:t>
                      </a:r>
                      <a:r>
                        <a:rPr lang="ro-RO" sz="2400" b="1" dirty="0">
                          <a:solidFill>
                            <a:schemeClr val="accent2">
                              <a:lumMod val="75000"/>
                            </a:schemeClr>
                          </a:solidFill>
                          <a:latin typeface="Trebuchet MS" panose="020B0603020202020204" pitchFamily="34" charset="0"/>
                        </a:rPr>
                        <a:t>22.584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400" dirty="0">
                        <a:solidFill>
                          <a:schemeClr val="accent2">
                            <a:lumMod val="75000"/>
                          </a:schemeClr>
                        </a:solidFill>
                      </a:endParaRPr>
                    </a:p>
                  </a:txBody>
                  <a:tcPr/>
                </a:tc>
                <a:extLst>
                  <a:ext uri="{0D108BD9-81ED-4DB2-BD59-A6C34878D82A}">
                    <a16:rowId xmlns:a16="http://schemas.microsoft.com/office/drawing/2014/main" xmlns="" val="311061590"/>
                  </a:ext>
                </a:extLst>
              </a:tr>
            </a:tbl>
          </a:graphicData>
        </a:graphic>
      </p:graphicFrame>
      <p:graphicFrame>
        <p:nvGraphicFramePr>
          <p:cNvPr id="23" name="Table 22">
            <a:extLst>
              <a:ext uri="{FF2B5EF4-FFF2-40B4-BE49-F238E27FC236}">
                <a16:creationId xmlns:a16="http://schemas.microsoft.com/office/drawing/2014/main" xmlns="" id="{B373A31A-3A1F-36A2-AC48-BCBA1CE0AABF}"/>
              </a:ext>
            </a:extLst>
          </p:cNvPr>
          <p:cNvGraphicFramePr>
            <a:graphicFrameLocks noGrp="1"/>
          </p:cNvGraphicFramePr>
          <p:nvPr>
            <p:extLst>
              <p:ext uri="{D42A27DB-BD31-4B8C-83A1-F6EECF244321}">
                <p14:modId xmlns:p14="http://schemas.microsoft.com/office/powerpoint/2010/main" val="2201315932"/>
              </p:ext>
            </p:extLst>
          </p:nvPr>
        </p:nvGraphicFramePr>
        <p:xfrm>
          <a:off x="9239339" y="6283233"/>
          <a:ext cx="8637104" cy="1964642"/>
        </p:xfrm>
        <a:graphic>
          <a:graphicData uri="http://schemas.openxmlformats.org/drawingml/2006/table">
            <a:tbl>
              <a:tblPr firstRow="1" bandRow="1">
                <a:tableStyleId>{5C22544A-7EE6-4342-B048-85BDC9FD1C3A}</a:tableStyleId>
              </a:tblPr>
              <a:tblGrid>
                <a:gridCol w="8637104">
                  <a:extLst>
                    <a:ext uri="{9D8B030D-6E8A-4147-A177-3AD203B41FA5}">
                      <a16:colId xmlns:a16="http://schemas.microsoft.com/office/drawing/2014/main" xmlns="" val="1063686656"/>
                    </a:ext>
                  </a:extLst>
                </a:gridCol>
              </a:tblGrid>
              <a:tr h="867362">
                <a:tc>
                  <a:txBody>
                    <a:bodyPr/>
                    <a:lstStyle/>
                    <a:p>
                      <a:pPr lvl="0"/>
                      <a:r>
                        <a:rPr lang="ro-RO" sz="1800" dirty="0">
                          <a:latin typeface="Trebuchet MS" panose="020B0603020202020204" pitchFamily="34" charset="0"/>
                        </a:rPr>
                        <a:t>LEADERSHIP ȘI TALENT MANAGEMENT ÎN </a:t>
                      </a:r>
                      <a:r>
                        <a:rPr lang="ro-RO" sz="1800" b="0" i="0" dirty="0">
                          <a:latin typeface="Trebuchet MS" panose="020B0603020202020204" pitchFamily="34" charset="0"/>
                        </a:rPr>
                        <a:t>CONTEXTUL NOILOR TEHNOLOGII ȘI AL TRANSFORMĂRII DIGITALE</a:t>
                      </a:r>
                      <a:endParaRPr lang="ro-RO" sz="1800" b="0" dirty="0">
                        <a:latin typeface="Trebuchet MS" panose="020B0603020202020204" pitchFamily="34" charset="0"/>
                      </a:endParaRPr>
                    </a:p>
                  </a:txBody>
                  <a:tcPr/>
                </a:tc>
                <a:extLst>
                  <a:ext uri="{0D108BD9-81ED-4DB2-BD59-A6C34878D82A}">
                    <a16:rowId xmlns:a16="http://schemas.microsoft.com/office/drawing/2014/main" xmlns="" val="269654460"/>
                  </a:ext>
                </a:extLst>
              </a:tr>
              <a:tr h="820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o-RO" b="1" dirty="0">
                        <a:solidFill>
                          <a:schemeClr val="tx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o-RO" sz="2400" b="1" dirty="0">
                          <a:solidFill>
                            <a:schemeClr val="tx1"/>
                          </a:solidFill>
                          <a:latin typeface="Trebuchet MS" panose="020B0603020202020204" pitchFamily="34" charset="0"/>
                        </a:rPr>
                        <a:t>Total participanți certificați: </a:t>
                      </a:r>
                      <a:r>
                        <a:rPr lang="ro-RO" sz="2400" b="1" dirty="0">
                          <a:solidFill>
                            <a:schemeClr val="accent2">
                              <a:lumMod val="75000"/>
                            </a:schemeClr>
                          </a:solidFill>
                          <a:latin typeface="Trebuchet MS" panose="020B0603020202020204" pitchFamily="34" charset="0"/>
                        </a:rPr>
                        <a:t>2.444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accent2">
                            <a:lumMod val="75000"/>
                          </a:schemeClr>
                        </a:solidFill>
                      </a:endParaRPr>
                    </a:p>
                  </a:txBody>
                  <a:tcPr/>
                </a:tc>
                <a:extLst>
                  <a:ext uri="{0D108BD9-81ED-4DB2-BD59-A6C34878D82A}">
                    <a16:rowId xmlns:a16="http://schemas.microsoft.com/office/drawing/2014/main" xmlns="" val="311061590"/>
                  </a:ext>
                </a:extLst>
              </a:tr>
            </a:tbl>
          </a:graphicData>
        </a:graphic>
      </p:graphicFrame>
      <p:pic>
        <p:nvPicPr>
          <p:cNvPr id="26" name="Picture 25">
            <a:extLst>
              <a:ext uri="{FF2B5EF4-FFF2-40B4-BE49-F238E27FC236}">
                <a16:creationId xmlns:a16="http://schemas.microsoft.com/office/drawing/2014/main" xmlns="" id="{EE912636-68CB-20BD-823F-DC886BE0FE2F}"/>
              </a:ext>
            </a:extLst>
          </p:cNvPr>
          <p:cNvPicPr>
            <a:picLocks noChangeAspect="1"/>
          </p:cNvPicPr>
          <p:nvPr/>
        </p:nvPicPr>
        <p:blipFill>
          <a:blip r:embed="rId5"/>
          <a:stretch>
            <a:fillRect/>
          </a:stretch>
        </p:blipFill>
        <p:spPr>
          <a:xfrm>
            <a:off x="885859" y="6436161"/>
            <a:ext cx="1082941" cy="1247316"/>
          </a:xfrm>
          <a:prstGeom prst="rect">
            <a:avLst/>
          </a:prstGeom>
        </p:spPr>
      </p:pic>
      <p:sp>
        <p:nvSpPr>
          <p:cNvPr id="27" name="TextBox 26">
            <a:extLst>
              <a:ext uri="{FF2B5EF4-FFF2-40B4-BE49-F238E27FC236}">
                <a16:creationId xmlns:a16="http://schemas.microsoft.com/office/drawing/2014/main" xmlns="" id="{FBD4DFCC-C2FE-90E9-FC4E-4B5F0DA534D8}"/>
              </a:ext>
            </a:extLst>
          </p:cNvPr>
          <p:cNvSpPr txBox="1"/>
          <p:nvPr/>
        </p:nvSpPr>
        <p:spPr>
          <a:xfrm>
            <a:off x="2370729" y="6283233"/>
            <a:ext cx="4133302" cy="1261884"/>
          </a:xfrm>
          <a:prstGeom prst="rect">
            <a:avLst/>
          </a:prstGeom>
          <a:solidFill>
            <a:schemeClr val="accent1">
              <a:lumMod val="20000"/>
              <a:lumOff val="80000"/>
            </a:schemeClr>
          </a:solidFill>
        </p:spPr>
        <p:txBody>
          <a:bodyPr wrap="square">
            <a:spAutoFit/>
          </a:bodyPr>
          <a:lstStyle/>
          <a:p>
            <a:pPr algn="ctr"/>
            <a:r>
              <a:rPr lang="ro-RO" sz="2400" b="1" dirty="0">
                <a:latin typeface="Trebuchet MS" panose="020B0603020202020204" pitchFamily="34" charset="0"/>
              </a:rPr>
              <a:t>TOTAL FUNCȚIONARI PUBLICI CERTIFICAȚI: </a:t>
            </a:r>
          </a:p>
          <a:p>
            <a:pPr algn="ctr"/>
            <a:r>
              <a:rPr lang="ro-RO" sz="2800" b="1" dirty="0">
                <a:solidFill>
                  <a:schemeClr val="accent6">
                    <a:lumMod val="75000"/>
                  </a:schemeClr>
                </a:solidFill>
                <a:latin typeface="Trebuchet MS" panose="020B0603020202020204" pitchFamily="34" charset="0"/>
              </a:rPr>
              <a:t>25.028</a:t>
            </a:r>
          </a:p>
        </p:txBody>
      </p:sp>
      <p:sp>
        <p:nvSpPr>
          <p:cNvPr id="5" name="TextBox 4">
            <a:extLst>
              <a:ext uri="{FF2B5EF4-FFF2-40B4-BE49-F238E27FC236}">
                <a16:creationId xmlns:a16="http://schemas.microsoft.com/office/drawing/2014/main" xmlns="" id="{B242241E-6B8A-C35F-1075-C895A4E41BAF}"/>
              </a:ext>
            </a:extLst>
          </p:cNvPr>
          <p:cNvSpPr txBox="1"/>
          <p:nvPr/>
        </p:nvSpPr>
        <p:spPr>
          <a:xfrm>
            <a:off x="1173938" y="4858194"/>
            <a:ext cx="5616582" cy="369332"/>
          </a:xfrm>
          <a:prstGeom prst="rect">
            <a:avLst/>
          </a:prstGeom>
          <a:solidFill>
            <a:schemeClr val="bg2"/>
          </a:solidFill>
        </p:spPr>
        <p:txBody>
          <a:bodyPr wrap="square">
            <a:spAutoFit/>
          </a:bodyPr>
          <a:lstStyle/>
          <a:p>
            <a:pPr algn="ctr"/>
            <a:r>
              <a:rPr lang="ro-RO" b="1" dirty="0">
                <a:latin typeface="Trebuchet MS" panose="020B0603020202020204" pitchFamily="34" charset="0"/>
              </a:rPr>
              <a:t>Până la 30 iunie 2025</a:t>
            </a:r>
            <a:endParaRPr lang="ro-RO" b="1" dirty="0">
              <a:solidFill>
                <a:srgbClr val="FF0000"/>
              </a:solidFill>
              <a:latin typeface="Trebuchet MS" panose="020B0603020202020204" pitchFamily="34" charset="0"/>
            </a:endParaRPr>
          </a:p>
        </p:txBody>
      </p:sp>
    </p:spTree>
    <p:extLst>
      <p:ext uri="{BB962C8B-B14F-4D97-AF65-F5344CB8AC3E}">
        <p14:creationId xmlns:p14="http://schemas.microsoft.com/office/powerpoint/2010/main" val="3240504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9A69F3C-3757-B574-7B6D-91A3D6AAA0EE}"/>
            </a:ext>
          </a:extLst>
        </p:cNvPr>
        <p:cNvGrpSpPr/>
        <p:nvPr/>
      </p:nvGrpSpPr>
      <p:grpSpPr>
        <a:xfrm>
          <a:off x="0" y="0"/>
          <a:ext cx="0" cy="0"/>
          <a:chOff x="0" y="0"/>
          <a:chExt cx="0" cy="0"/>
        </a:xfrm>
      </p:grpSpPr>
      <p:grpSp>
        <p:nvGrpSpPr>
          <p:cNvPr id="11" name="Group 11">
            <a:extLst>
              <a:ext uri="{FF2B5EF4-FFF2-40B4-BE49-F238E27FC236}">
                <a16:creationId xmlns:a16="http://schemas.microsoft.com/office/drawing/2014/main" xmlns="" id="{48DD200F-C08D-023E-6CFD-0859D0117090}"/>
              </a:ext>
            </a:extLst>
          </p:cNvPr>
          <p:cNvGrpSpPr/>
          <p:nvPr/>
        </p:nvGrpSpPr>
        <p:grpSpPr>
          <a:xfrm>
            <a:off x="-990600" y="2384902"/>
            <a:ext cx="7265597" cy="1830920"/>
            <a:chOff x="0" y="0"/>
            <a:chExt cx="1612708" cy="406400"/>
          </a:xfrm>
        </p:grpSpPr>
        <p:sp>
          <p:nvSpPr>
            <p:cNvPr id="12" name="Freeform 12">
              <a:extLst>
                <a:ext uri="{FF2B5EF4-FFF2-40B4-BE49-F238E27FC236}">
                  <a16:creationId xmlns:a16="http://schemas.microsoft.com/office/drawing/2014/main" xmlns="" id="{21942D6A-3CF4-C58B-51D4-1D399D01F88A}"/>
                </a:ext>
              </a:extLst>
            </p:cNvPr>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a:extLst>
                <a:ext uri="{FF2B5EF4-FFF2-40B4-BE49-F238E27FC236}">
                  <a16:creationId xmlns:a16="http://schemas.microsoft.com/office/drawing/2014/main" xmlns="" id="{4FA970FF-171D-11E9-70F3-607191FDBCC3}"/>
                </a:ext>
              </a:extLst>
            </p:cNvPr>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a:extLst>
              <a:ext uri="{FF2B5EF4-FFF2-40B4-BE49-F238E27FC236}">
                <a16:creationId xmlns:a16="http://schemas.microsoft.com/office/drawing/2014/main" xmlns="" id="{B5821039-5C26-21B1-7919-F9D44617896F}"/>
              </a:ext>
            </a:extLst>
          </p:cNvPr>
          <p:cNvSpPr txBox="1"/>
          <p:nvPr/>
        </p:nvSpPr>
        <p:spPr>
          <a:xfrm>
            <a:off x="274148" y="3005409"/>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pic>
        <p:nvPicPr>
          <p:cNvPr id="7" name="Graphic 6" descr="Bullseye with solid fill">
            <a:extLst>
              <a:ext uri="{FF2B5EF4-FFF2-40B4-BE49-F238E27FC236}">
                <a16:creationId xmlns:a16="http://schemas.microsoft.com/office/drawing/2014/main" xmlns="" id="{66D512C3-2DA8-4D9B-B21D-D049304461CB}"/>
              </a:ext>
            </a:extLst>
          </p:cNvPr>
          <p:cNvPicPr>
            <a:picLocks noChangeAspect="1"/>
          </p:cNvPicPr>
          <p:nvPr/>
        </p:nvPicPr>
        <p:blipFill>
          <a:blip r:embed="rId3">
            <a:duotone>
              <a:schemeClr val="accent1">
                <a:shade val="45000"/>
                <a:satMod val="135000"/>
              </a:schemeClr>
              <a:prstClr val="white"/>
            </a:duotone>
            <a:extLst>
              <a:ext uri="{96DAC541-7B7A-43D3-8B79-37D633B846F1}">
                <asvg:svgBlip xmlns:asvg="http://schemas.microsoft.com/office/drawing/2016/SVG/main" xmlns="" r:embed="rId4"/>
              </a:ext>
            </a:extLst>
          </a:blip>
          <a:stretch>
            <a:fillRect/>
          </a:stretch>
        </p:blipFill>
        <p:spPr>
          <a:xfrm>
            <a:off x="914400" y="5156779"/>
            <a:ext cx="914400" cy="914400"/>
          </a:xfrm>
          <a:prstGeom prst="rect">
            <a:avLst/>
          </a:prstGeom>
        </p:spPr>
      </p:pic>
      <p:sp>
        <p:nvSpPr>
          <p:cNvPr id="8" name="TextBox 7">
            <a:extLst>
              <a:ext uri="{FF2B5EF4-FFF2-40B4-BE49-F238E27FC236}">
                <a16:creationId xmlns:a16="http://schemas.microsoft.com/office/drawing/2014/main" xmlns="" id="{4147F4FB-4C4D-4D6C-A491-20D373A5F7FD}"/>
              </a:ext>
            </a:extLst>
          </p:cNvPr>
          <p:cNvSpPr txBox="1"/>
          <p:nvPr/>
        </p:nvSpPr>
        <p:spPr>
          <a:xfrm>
            <a:off x="2438400" y="4542829"/>
            <a:ext cx="15659244" cy="2308324"/>
          </a:xfrm>
          <a:prstGeom prst="rect">
            <a:avLst/>
          </a:prstGeom>
          <a:noFill/>
        </p:spPr>
        <p:txBody>
          <a:bodyPr wrap="square">
            <a:spAutoFit/>
          </a:bodyPr>
          <a:lstStyle/>
          <a:p>
            <a:pPr marL="342900" indent="-342900">
              <a:buFont typeface="Wingdings" panose="05000000000000000000" pitchFamily="2" charset="2"/>
              <a:buChar char="Ø"/>
            </a:pPr>
            <a:r>
              <a:rPr lang="ro-RO" sz="2400" b="1" dirty="0">
                <a:latin typeface="Trebuchet MS" panose="020B0603020202020204" pitchFamily="34" charset="0"/>
              </a:rPr>
              <a:t>2 Ținte intermediare atinse:</a:t>
            </a:r>
          </a:p>
          <a:p>
            <a:pPr marL="1257300" lvl="2" indent="-342900">
              <a:buFont typeface="Courier New" panose="02070309020205020404" pitchFamily="49" charset="0"/>
              <a:buChar char="o"/>
            </a:pPr>
            <a:r>
              <a:rPr lang="fr-FR" sz="2400" dirty="0">
                <a:latin typeface="Trebuchet MS" panose="020B0603020202020204" pitchFamily="34" charset="0"/>
              </a:rPr>
              <a:t>Ț185.1 - 8.000 de </a:t>
            </a:r>
            <a:r>
              <a:rPr lang="fr-FR" sz="2400" dirty="0" err="1">
                <a:latin typeface="Trebuchet MS" panose="020B0603020202020204" pitchFamily="34" charset="0"/>
              </a:rPr>
              <a:t>funcționari</a:t>
            </a:r>
            <a:r>
              <a:rPr lang="fr-FR" sz="2400" dirty="0">
                <a:latin typeface="Trebuchet MS" panose="020B0603020202020204" pitchFamily="34" charset="0"/>
              </a:rPr>
              <a:t> </a:t>
            </a:r>
            <a:r>
              <a:rPr lang="fr-FR" sz="2400" dirty="0" err="1">
                <a:latin typeface="Trebuchet MS" panose="020B0603020202020204" pitchFamily="34" charset="0"/>
              </a:rPr>
              <a:t>publici</a:t>
            </a:r>
            <a:r>
              <a:rPr lang="fr-FR" sz="2400" dirty="0">
                <a:latin typeface="Trebuchet MS" panose="020B0603020202020204" pitchFamily="34" charset="0"/>
              </a:rPr>
              <a:t> au </a:t>
            </a:r>
            <a:r>
              <a:rPr lang="fr-FR" sz="2400" dirty="0" err="1">
                <a:latin typeface="Trebuchet MS" panose="020B0603020202020204" pitchFamily="34" charset="0"/>
              </a:rPr>
              <a:t>urmat</a:t>
            </a:r>
            <a:r>
              <a:rPr lang="fr-FR" sz="2400" dirty="0">
                <a:latin typeface="Trebuchet MS" panose="020B0603020202020204" pitchFamily="34" charset="0"/>
              </a:rPr>
              <a:t> un </a:t>
            </a:r>
            <a:r>
              <a:rPr lang="fr-FR" sz="2400" dirty="0" err="1">
                <a:latin typeface="Trebuchet MS" panose="020B0603020202020204" pitchFamily="34" charset="0"/>
              </a:rPr>
              <a:t>curs</a:t>
            </a:r>
            <a:r>
              <a:rPr lang="fr-FR" sz="2400" dirty="0">
                <a:latin typeface="Trebuchet MS" panose="020B0603020202020204" pitchFamily="34" charset="0"/>
              </a:rPr>
              <a:t> de </a:t>
            </a:r>
            <a:r>
              <a:rPr lang="fr-FR" sz="2400" dirty="0" err="1">
                <a:latin typeface="Trebuchet MS" panose="020B0603020202020204" pitchFamily="34" charset="0"/>
              </a:rPr>
              <a:t>formare</a:t>
            </a:r>
            <a:r>
              <a:rPr lang="fr-FR" sz="2400" dirty="0">
                <a:latin typeface="Trebuchet MS" panose="020B0603020202020204" pitchFamily="34" charset="0"/>
              </a:rPr>
              <a:t> </a:t>
            </a:r>
            <a:r>
              <a:rPr lang="fr-FR" sz="2400" dirty="0" err="1">
                <a:latin typeface="Trebuchet MS" panose="020B0603020202020204" pitchFamily="34" charset="0"/>
              </a:rPr>
              <a:t>digitală</a:t>
            </a:r>
            <a:r>
              <a:rPr lang="fr-FR" sz="2400" dirty="0">
                <a:latin typeface="Trebuchet MS" panose="020B0603020202020204" pitchFamily="34" charset="0"/>
              </a:rPr>
              <a:t> (T4 2023)</a:t>
            </a:r>
            <a:endParaRPr lang="ro-RO" sz="2400" dirty="0">
              <a:latin typeface="Trebuchet MS" panose="020B0603020202020204" pitchFamily="34" charset="0"/>
            </a:endParaRPr>
          </a:p>
          <a:p>
            <a:pPr marL="1257300" lvl="2" indent="-342900">
              <a:buFont typeface="Courier New" panose="02070309020205020404" pitchFamily="49" charset="0"/>
              <a:buChar char="o"/>
            </a:pPr>
            <a:r>
              <a:rPr lang="fr-FR" sz="2400" dirty="0">
                <a:latin typeface="Trebuchet MS" panose="020B0603020202020204" pitchFamily="34" charset="0"/>
              </a:rPr>
              <a:t>Ț185.2 </a:t>
            </a:r>
            <a:r>
              <a:rPr lang="ro-RO" sz="2400" dirty="0">
                <a:latin typeface="Trebuchet MS" panose="020B0603020202020204" pitchFamily="34" charset="0"/>
              </a:rPr>
              <a:t>-</a:t>
            </a:r>
            <a:r>
              <a:rPr lang="fr-FR" sz="2400" dirty="0">
                <a:latin typeface="Trebuchet MS" panose="020B0603020202020204" pitchFamily="34" charset="0"/>
              </a:rPr>
              <a:t> 18.000 </a:t>
            </a:r>
            <a:r>
              <a:rPr lang="fr-FR" sz="2400" dirty="0" err="1">
                <a:latin typeface="Trebuchet MS" panose="020B0603020202020204" pitchFamily="34" charset="0"/>
              </a:rPr>
              <a:t>funcționari</a:t>
            </a:r>
            <a:r>
              <a:rPr lang="fr-FR" sz="2400" dirty="0">
                <a:latin typeface="Trebuchet MS" panose="020B0603020202020204" pitchFamily="34" charset="0"/>
              </a:rPr>
              <a:t> </a:t>
            </a:r>
            <a:r>
              <a:rPr lang="fr-FR" sz="2400" dirty="0" err="1">
                <a:latin typeface="Trebuchet MS" panose="020B0603020202020204" pitchFamily="34" charset="0"/>
              </a:rPr>
              <a:t>publici</a:t>
            </a:r>
            <a:r>
              <a:rPr lang="fr-FR" sz="2400" dirty="0">
                <a:latin typeface="Trebuchet MS" panose="020B0603020202020204" pitchFamily="34" charset="0"/>
              </a:rPr>
              <a:t> au </a:t>
            </a:r>
            <a:r>
              <a:rPr lang="fr-FR" sz="2400" dirty="0" err="1">
                <a:latin typeface="Trebuchet MS" panose="020B0603020202020204" pitchFamily="34" charset="0"/>
              </a:rPr>
              <a:t>urmat</a:t>
            </a:r>
            <a:r>
              <a:rPr lang="fr-FR" sz="2400" dirty="0">
                <a:latin typeface="Trebuchet MS" panose="020B0603020202020204" pitchFamily="34" charset="0"/>
              </a:rPr>
              <a:t> un </a:t>
            </a:r>
            <a:r>
              <a:rPr lang="fr-FR" sz="2400" dirty="0" err="1">
                <a:latin typeface="Trebuchet MS" panose="020B0603020202020204" pitchFamily="34" charset="0"/>
              </a:rPr>
              <a:t>curs</a:t>
            </a:r>
            <a:r>
              <a:rPr lang="fr-FR" sz="2400" dirty="0">
                <a:latin typeface="Trebuchet MS" panose="020B0603020202020204" pitchFamily="34" charset="0"/>
              </a:rPr>
              <a:t> de </a:t>
            </a:r>
            <a:r>
              <a:rPr lang="fr-FR" sz="2400" dirty="0" err="1">
                <a:latin typeface="Trebuchet MS" panose="020B0603020202020204" pitchFamily="34" charset="0"/>
              </a:rPr>
              <a:t>formare</a:t>
            </a:r>
            <a:r>
              <a:rPr lang="fr-FR" sz="2400" dirty="0">
                <a:latin typeface="Trebuchet MS" panose="020B0603020202020204" pitchFamily="34" charset="0"/>
              </a:rPr>
              <a:t> </a:t>
            </a:r>
            <a:r>
              <a:rPr lang="fr-FR" sz="2400" dirty="0" err="1">
                <a:latin typeface="Trebuchet MS" panose="020B0603020202020204" pitchFamily="34" charset="0"/>
              </a:rPr>
              <a:t>digitală</a:t>
            </a:r>
            <a:r>
              <a:rPr lang="ro-RO" sz="2400" dirty="0">
                <a:latin typeface="Trebuchet MS" panose="020B0603020202020204" pitchFamily="34" charset="0"/>
              </a:rPr>
              <a:t> </a:t>
            </a:r>
            <a:r>
              <a:rPr lang="fr-FR" sz="2400" dirty="0">
                <a:latin typeface="Trebuchet MS" panose="020B0603020202020204" pitchFamily="34" charset="0"/>
              </a:rPr>
              <a:t>(T4 2024)</a:t>
            </a:r>
            <a:endParaRPr lang="ro-RO" sz="2400" dirty="0">
              <a:latin typeface="Trebuchet MS" panose="020B0603020202020204" pitchFamily="34" charset="0"/>
            </a:endParaRPr>
          </a:p>
          <a:p>
            <a:endParaRPr lang="ro-RO" sz="2400" b="1" dirty="0">
              <a:latin typeface="Trebuchet MS" panose="020B0603020202020204" pitchFamily="34" charset="0"/>
            </a:endParaRPr>
          </a:p>
          <a:p>
            <a:pPr marL="342900" indent="-342900">
              <a:buFont typeface="Wingdings" panose="05000000000000000000" pitchFamily="2" charset="2"/>
              <a:buChar char="Ø"/>
            </a:pPr>
            <a:r>
              <a:rPr lang="en-US" sz="2400" b="1" dirty="0">
                <a:latin typeface="Trebuchet MS" panose="020B0603020202020204" pitchFamily="34" charset="0"/>
              </a:rPr>
              <a:t>Pasul </a:t>
            </a:r>
            <a:r>
              <a:rPr lang="en-US" sz="2400" b="1" dirty="0" err="1">
                <a:latin typeface="Trebuchet MS" panose="020B0603020202020204" pitchFamily="34" charset="0"/>
              </a:rPr>
              <a:t>intermediar</a:t>
            </a:r>
            <a:r>
              <a:rPr lang="en-US" sz="2400" b="1" dirty="0">
                <a:latin typeface="Trebuchet MS" panose="020B0603020202020204" pitchFamily="34" charset="0"/>
              </a:rPr>
              <a:t> Ț185.3 - 28.000 de </a:t>
            </a:r>
            <a:r>
              <a:rPr lang="en-US" sz="2400" b="1" dirty="0" err="1">
                <a:latin typeface="Trebuchet MS" panose="020B0603020202020204" pitchFamily="34" charset="0"/>
              </a:rPr>
              <a:t>funcționari</a:t>
            </a:r>
            <a:r>
              <a:rPr lang="en-US" sz="2400" b="1" dirty="0">
                <a:latin typeface="Trebuchet MS" panose="020B0603020202020204" pitchFamily="34" charset="0"/>
              </a:rPr>
              <a:t> </a:t>
            </a:r>
            <a:r>
              <a:rPr lang="en-US" sz="2400" b="1" dirty="0" err="1">
                <a:latin typeface="Trebuchet MS" panose="020B0603020202020204" pitchFamily="34" charset="0"/>
              </a:rPr>
              <a:t>publici</a:t>
            </a:r>
            <a:r>
              <a:rPr lang="en-US" sz="2400" b="1" dirty="0">
                <a:latin typeface="Trebuchet MS" panose="020B0603020202020204" pitchFamily="34" charset="0"/>
              </a:rPr>
              <a:t> au </a:t>
            </a:r>
            <a:r>
              <a:rPr lang="en-US" sz="2400" b="1" dirty="0" err="1">
                <a:latin typeface="Trebuchet MS" panose="020B0603020202020204" pitchFamily="34" charset="0"/>
              </a:rPr>
              <a:t>urmat</a:t>
            </a:r>
            <a:r>
              <a:rPr lang="en-US" sz="2400" b="1" dirty="0">
                <a:latin typeface="Trebuchet MS" panose="020B0603020202020204" pitchFamily="34" charset="0"/>
              </a:rPr>
              <a:t> un curs de </a:t>
            </a:r>
            <a:r>
              <a:rPr lang="en-US" sz="2400" b="1" dirty="0" err="1">
                <a:latin typeface="Trebuchet MS" panose="020B0603020202020204" pitchFamily="34" charset="0"/>
              </a:rPr>
              <a:t>formare</a:t>
            </a:r>
            <a:r>
              <a:rPr lang="en-US" sz="2400" b="1" dirty="0">
                <a:latin typeface="Trebuchet MS" panose="020B0603020202020204" pitchFamily="34" charset="0"/>
              </a:rPr>
              <a:t> </a:t>
            </a:r>
            <a:r>
              <a:rPr lang="en-US" sz="2400" b="1" dirty="0" err="1">
                <a:latin typeface="Trebuchet MS" panose="020B0603020202020204" pitchFamily="34" charset="0"/>
              </a:rPr>
              <a:t>digitală</a:t>
            </a:r>
            <a:r>
              <a:rPr lang="en-US" sz="2400" b="1" dirty="0">
                <a:latin typeface="Trebuchet MS" panose="020B0603020202020204" pitchFamily="34" charset="0"/>
              </a:rPr>
              <a:t> (T4 2025) </a:t>
            </a:r>
            <a:r>
              <a:rPr lang="en-US" sz="2400" b="1" dirty="0" err="1">
                <a:latin typeface="Trebuchet MS" panose="020B0603020202020204" pitchFamily="34" charset="0"/>
              </a:rPr>
              <a:t>urmează</a:t>
            </a:r>
            <a:r>
              <a:rPr lang="en-US" sz="2400" b="1" dirty="0">
                <a:latin typeface="Trebuchet MS" panose="020B0603020202020204" pitchFamily="34" charset="0"/>
              </a:rPr>
              <a:t> a fi </a:t>
            </a:r>
            <a:r>
              <a:rPr lang="en-US" sz="2400" b="1" dirty="0" err="1">
                <a:latin typeface="Trebuchet MS" panose="020B0603020202020204" pitchFamily="34" charset="0"/>
              </a:rPr>
              <a:t>îndeplinit</a:t>
            </a:r>
            <a:r>
              <a:rPr lang="en-US" sz="2400" b="1" dirty="0">
                <a:latin typeface="Trebuchet MS" panose="020B0603020202020204" pitchFamily="34" charset="0"/>
              </a:rPr>
              <a:t> la termen</a:t>
            </a:r>
          </a:p>
        </p:txBody>
      </p:sp>
      <p:sp>
        <p:nvSpPr>
          <p:cNvPr id="10" name="TextBox 9">
            <a:extLst>
              <a:ext uri="{FF2B5EF4-FFF2-40B4-BE49-F238E27FC236}">
                <a16:creationId xmlns:a16="http://schemas.microsoft.com/office/drawing/2014/main" xmlns="" id="{1B8CA6C6-A4C6-707B-A89D-ABDB5A27B049}"/>
              </a:ext>
            </a:extLst>
          </p:cNvPr>
          <p:cNvSpPr txBox="1"/>
          <p:nvPr/>
        </p:nvSpPr>
        <p:spPr>
          <a:xfrm>
            <a:off x="2642198" y="7348100"/>
            <a:ext cx="15011400" cy="1107996"/>
          </a:xfrm>
          <a:prstGeom prst="rect">
            <a:avLst/>
          </a:prstGeom>
          <a:noFill/>
        </p:spPr>
        <p:txBody>
          <a:bodyPr wrap="square">
            <a:spAutoFit/>
          </a:bodyPr>
          <a:lstStyle/>
          <a:p>
            <a:r>
              <a:rPr lang="en-US" sz="2400" dirty="0">
                <a:latin typeface="Trebuchet MS" panose="020B0603020202020204" pitchFamily="34" charset="0"/>
                <a:hlinkClick r:id="rId5"/>
              </a:rPr>
              <a:t>https://oportunitati-ue.gov.ro/poveste-de-succes/povesti-de-succes-pnrr-tinta-185-investitia-16-componenta-c7/</a:t>
            </a:r>
            <a:endParaRPr lang="ro-RO" sz="2400" dirty="0">
              <a:latin typeface="Trebuchet MS" panose="020B0603020202020204" pitchFamily="34" charset="0"/>
            </a:endParaRPr>
          </a:p>
          <a:p>
            <a:endParaRPr lang="en-US" dirty="0"/>
          </a:p>
        </p:txBody>
      </p:sp>
      <p:pic>
        <p:nvPicPr>
          <p:cNvPr id="24" name="Graphic 23" descr="Podium with solid fill">
            <a:extLst>
              <a:ext uri="{FF2B5EF4-FFF2-40B4-BE49-F238E27FC236}">
                <a16:creationId xmlns:a16="http://schemas.microsoft.com/office/drawing/2014/main" xmlns="" id="{25686DA7-EA57-25F4-9924-A872A439F306}"/>
              </a:ext>
            </a:extLst>
          </p:cNvPr>
          <p:cNvPicPr>
            <a:picLocks noChangeAspect="1"/>
          </p:cNvPicPr>
          <p:nvPr/>
        </p:nvPicPr>
        <p:blipFill>
          <a:blip r:embed="rId6">
            <a:duotone>
              <a:schemeClr val="accent1">
                <a:shade val="45000"/>
                <a:satMod val="135000"/>
              </a:schemeClr>
              <a:prstClr val="white"/>
            </a:duotone>
            <a:extLst>
              <a:ext uri="{96DAC541-7B7A-43D3-8B79-37D633B846F1}">
                <asvg:svgBlip xmlns:asvg="http://schemas.microsoft.com/office/drawing/2016/SVG/main" xmlns="" r:embed="rId7"/>
              </a:ext>
            </a:extLst>
          </a:blip>
          <a:stretch>
            <a:fillRect/>
          </a:stretch>
        </p:blipFill>
        <p:spPr>
          <a:xfrm>
            <a:off x="914400" y="7159347"/>
            <a:ext cx="914400" cy="914400"/>
          </a:xfrm>
          <a:prstGeom prst="rect">
            <a:avLst/>
          </a:prstGeom>
        </p:spPr>
      </p:pic>
      <p:pic>
        <p:nvPicPr>
          <p:cNvPr id="29" name="Graphic 28" descr="List with solid fill">
            <a:extLst>
              <a:ext uri="{FF2B5EF4-FFF2-40B4-BE49-F238E27FC236}">
                <a16:creationId xmlns:a16="http://schemas.microsoft.com/office/drawing/2014/main" xmlns="" id="{D36E9BA4-2B61-4D92-A276-02F7508EAC2C}"/>
              </a:ext>
            </a:extLst>
          </p:cNvPr>
          <p:cNvPicPr>
            <a:picLocks noChangeAspect="1"/>
          </p:cNvPicPr>
          <p:nvPr/>
        </p:nvPicPr>
        <p:blipFill>
          <a:blip r:embed="rId8">
            <a:duotone>
              <a:schemeClr val="accent1">
                <a:shade val="45000"/>
                <a:satMod val="135000"/>
              </a:schemeClr>
              <a:prstClr val="white"/>
            </a:duotone>
            <a:extLst>
              <a:ext uri="{96DAC541-7B7A-43D3-8B79-37D633B846F1}">
                <asvg:svgBlip xmlns:asvg="http://schemas.microsoft.com/office/drawing/2016/SVG/main" xmlns="" r:embed="rId9"/>
              </a:ext>
            </a:extLst>
          </a:blip>
          <a:stretch>
            <a:fillRect/>
          </a:stretch>
        </p:blipFill>
        <p:spPr>
          <a:xfrm>
            <a:off x="7162800" y="3005409"/>
            <a:ext cx="914400" cy="914400"/>
          </a:xfrm>
          <a:prstGeom prst="rect">
            <a:avLst/>
          </a:prstGeom>
        </p:spPr>
      </p:pic>
      <p:sp>
        <p:nvSpPr>
          <p:cNvPr id="30" name="TextBox 29">
            <a:extLst>
              <a:ext uri="{FF2B5EF4-FFF2-40B4-BE49-F238E27FC236}">
                <a16:creationId xmlns:a16="http://schemas.microsoft.com/office/drawing/2014/main" xmlns="" id="{E17B71EC-6A82-A37A-AC94-467B95B5DB7D}"/>
              </a:ext>
            </a:extLst>
          </p:cNvPr>
          <p:cNvSpPr txBox="1"/>
          <p:nvPr/>
        </p:nvSpPr>
        <p:spPr>
          <a:xfrm>
            <a:off x="8229600" y="2845553"/>
            <a:ext cx="6705600" cy="1200329"/>
          </a:xfrm>
          <a:prstGeom prst="rect">
            <a:avLst/>
          </a:prstGeom>
          <a:noFill/>
        </p:spPr>
        <p:txBody>
          <a:bodyPr wrap="square">
            <a:spAutoFit/>
          </a:bodyPr>
          <a:lstStyle/>
          <a:p>
            <a:pPr marL="342900" indent="-342900">
              <a:buFont typeface="Wingdings" panose="05000000000000000000" pitchFamily="2" charset="2"/>
              <a:buChar char="Ø"/>
            </a:pPr>
            <a:r>
              <a:rPr lang="ro-RO" sz="2400" b="1" dirty="0">
                <a:latin typeface="Trebuchet MS" panose="020B0603020202020204" pitchFamily="34" charset="0"/>
              </a:rPr>
              <a:t>Activități implementate: 70,84%</a:t>
            </a:r>
          </a:p>
          <a:p>
            <a:pPr marL="342900" indent="-342900">
              <a:buFont typeface="Wingdings" panose="05000000000000000000" pitchFamily="2" charset="2"/>
              <a:buChar char="Ø"/>
            </a:pPr>
            <a:r>
              <a:rPr lang="ro-RO" sz="2400" b="1" dirty="0">
                <a:latin typeface="Trebuchet MS" panose="020B0603020202020204" pitchFamily="34" charset="0"/>
              </a:rPr>
              <a:t>Activități în lucru: 16,67%</a:t>
            </a:r>
          </a:p>
          <a:p>
            <a:pPr marL="342900" indent="-342900">
              <a:buFont typeface="Wingdings" panose="05000000000000000000" pitchFamily="2" charset="2"/>
              <a:buChar char="Ø"/>
            </a:pPr>
            <a:r>
              <a:rPr lang="ro-RO" sz="2400" b="1" dirty="0">
                <a:latin typeface="Trebuchet MS" panose="020B0603020202020204" pitchFamily="34" charset="0"/>
              </a:rPr>
              <a:t>Activități în curs de demarare: 12,5% </a:t>
            </a:r>
            <a:endParaRPr lang="en-US" sz="2400" b="1" dirty="0">
              <a:latin typeface="Trebuchet MS" panose="020B0603020202020204" pitchFamily="34" charset="0"/>
            </a:endParaRPr>
          </a:p>
        </p:txBody>
      </p:sp>
    </p:spTree>
    <p:extLst>
      <p:ext uri="{BB962C8B-B14F-4D97-AF65-F5344CB8AC3E}">
        <p14:creationId xmlns:p14="http://schemas.microsoft.com/office/powerpoint/2010/main" val="285340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1F95874-5318-F1A4-48C0-6FEC2A059699}"/>
              </a:ext>
            </a:extLst>
          </p:cNvPr>
          <p:cNvSpPr txBox="1">
            <a:spLocks/>
          </p:cNvSpPr>
          <p:nvPr/>
        </p:nvSpPr>
        <p:spPr>
          <a:xfrm>
            <a:off x="1066800" y="2739600"/>
            <a:ext cx="7239000" cy="5528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Blip>
                <a:blip r:embed="rId2"/>
              </a:buBlip>
              <a:defRPr/>
            </a:pPr>
            <a:r>
              <a:rPr kumimoji="0" lang="ro-RO" sz="4000" b="0" i="0" u="none" strike="noStrike" kern="1200" cap="none" spc="0" normalizeH="0" baseline="0" noProof="0" dirty="0">
                <a:ln>
                  <a:noFill/>
                </a:ln>
                <a:solidFill>
                  <a:sysClr val="windowText" lastClr="000000"/>
                </a:solidFill>
                <a:effectLst/>
                <a:uLnTx/>
                <a:uFillTx/>
                <a:latin typeface="Trebuchet MS" panose="020B0603020202020204" pitchFamily="34" charset="0"/>
              </a:rPr>
              <a:t> </a:t>
            </a:r>
            <a:r>
              <a:rPr lang="ro-RO" sz="4000" dirty="0">
                <a:solidFill>
                  <a:sysClr val="windowText" lastClr="000000"/>
                </a:solidFill>
                <a:latin typeface="Trebuchet MS" panose="020B0603020202020204" pitchFamily="34" charset="0"/>
              </a:rPr>
              <a:t>Obiectiv și argumente </a:t>
            </a:r>
          </a:p>
          <a:p>
            <a:pPr lvl="0">
              <a:buBlip>
                <a:blip r:embed="rId2"/>
              </a:buBlip>
              <a:defRPr/>
            </a:pPr>
            <a:r>
              <a:rPr lang="ro-RO" sz="4000" dirty="0">
                <a:solidFill>
                  <a:sysClr val="windowText" lastClr="000000"/>
                </a:solidFill>
                <a:latin typeface="Trebuchet MS" panose="020B0603020202020204" pitchFamily="34" charset="0"/>
              </a:rPr>
              <a:t> Implementare</a:t>
            </a:r>
          </a:p>
          <a:p>
            <a:pPr>
              <a:buBlip>
                <a:blip r:embed="rId2"/>
              </a:buBlip>
              <a:defRPr/>
            </a:pPr>
            <a:r>
              <a:rPr lang="ro-RO" sz="4000" dirty="0">
                <a:solidFill>
                  <a:sysClr val="windowText" lastClr="000000"/>
                </a:solidFill>
                <a:latin typeface="Trebuchet MS" panose="020B0603020202020204" pitchFamily="34" charset="0"/>
              </a:rPr>
              <a:t> Rezultate</a:t>
            </a:r>
          </a:p>
          <a:p>
            <a:pPr>
              <a:buBlip>
                <a:blip r:embed="rId2"/>
              </a:buBlip>
              <a:defRPr/>
            </a:pPr>
            <a:r>
              <a:rPr lang="ro-RO" sz="4000" dirty="0">
                <a:solidFill>
                  <a:sysClr val="windowText" lastClr="000000"/>
                </a:solidFill>
                <a:latin typeface="Trebuchet MS" panose="020B0603020202020204" pitchFamily="34" charset="0"/>
              </a:rPr>
              <a:t> Activitatea echipei de proiect </a:t>
            </a:r>
          </a:p>
          <a:p>
            <a:pPr>
              <a:buBlip>
                <a:blip r:embed="rId2"/>
              </a:buBlip>
              <a:defRPr/>
            </a:pPr>
            <a:r>
              <a:rPr lang="ro-RO" sz="4000" dirty="0">
                <a:solidFill>
                  <a:sysClr val="windowText" lastClr="000000"/>
                </a:solidFill>
                <a:latin typeface="Trebuchet MS" panose="020B0603020202020204" pitchFamily="34" charset="0"/>
              </a:rPr>
              <a:t> Impactul general</a:t>
            </a:r>
            <a:endParaRPr lang="en-US" sz="5400" dirty="0">
              <a:solidFill>
                <a:sysClr val="windowText" lastClr="000000"/>
              </a:solidFill>
              <a:latin typeface="Trebuchet MS" panose="020B0603020202020204" pitchFamily="34" charset="0"/>
            </a:endParaRPr>
          </a:p>
          <a:p>
            <a:pPr lvl="0">
              <a:buBlip>
                <a:blip r:embed="rId2"/>
              </a:buBlip>
              <a:defRPr/>
            </a:pPr>
            <a:r>
              <a:rPr lang="ro-RO" sz="4000" dirty="0">
                <a:solidFill>
                  <a:sysClr val="windowText" lastClr="000000"/>
                </a:solidFill>
                <a:latin typeface="Trebuchet MS" panose="020B0603020202020204" pitchFamily="34" charset="0"/>
              </a:rPr>
              <a:t> Activități viitoare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ndParaRPr>
          </a:p>
        </p:txBody>
      </p:sp>
      <p:pic>
        <p:nvPicPr>
          <p:cNvPr id="2" name="Picture 1">
            <a:extLst>
              <a:ext uri="{FF2B5EF4-FFF2-40B4-BE49-F238E27FC236}">
                <a16:creationId xmlns:a16="http://schemas.microsoft.com/office/drawing/2014/main" xmlns="" id="{04985D88-E827-F8BE-1704-BAFF55BA2BC5}"/>
              </a:ext>
            </a:extLst>
          </p:cNvPr>
          <p:cNvPicPr>
            <a:picLocks noChangeAspect="1"/>
          </p:cNvPicPr>
          <p:nvPr/>
        </p:nvPicPr>
        <p:blipFill>
          <a:blip r:embed="rId3"/>
          <a:stretch>
            <a:fillRect/>
          </a:stretch>
        </p:blipFill>
        <p:spPr>
          <a:xfrm>
            <a:off x="7924800" y="2739600"/>
            <a:ext cx="9531678" cy="5727278"/>
          </a:xfrm>
          <a:prstGeom prst="rect">
            <a:avLst/>
          </a:prstGeom>
        </p:spPr>
      </p:pic>
    </p:spTree>
    <p:extLst>
      <p:ext uri="{BB962C8B-B14F-4D97-AF65-F5344CB8AC3E}">
        <p14:creationId xmlns:p14="http://schemas.microsoft.com/office/powerpoint/2010/main" val="44526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xmlns="" id="{EE11C34B-B896-4FD6-F010-CC02FDE5BBAD}"/>
              </a:ext>
            </a:extLst>
          </p:cNvPr>
          <p:cNvSpPr txBox="1"/>
          <p:nvPr/>
        </p:nvSpPr>
        <p:spPr>
          <a:xfrm>
            <a:off x="990600" y="2628900"/>
            <a:ext cx="84582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(competențe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xmlns="" id="{F5A3D518-C00E-4059-FD58-77A16F931C64}"/>
              </a:ext>
            </a:extLst>
          </p:cNvPr>
          <p:cNvSpPr txBox="1"/>
          <p:nvPr/>
        </p:nvSpPr>
        <p:spPr>
          <a:xfrm>
            <a:off x="762000" y="3619500"/>
            <a:ext cx="16535400" cy="4893647"/>
          </a:xfrm>
          <a:prstGeom prst="rect">
            <a:avLst/>
          </a:prstGeom>
          <a:noFill/>
        </p:spPr>
        <p:txBody>
          <a:bodyPr wrap="square">
            <a:spAutoFit/>
          </a:bodyPr>
          <a:lstStyle/>
          <a:p>
            <a:r>
              <a:rPr lang="ro-RO" sz="2400" dirty="0">
                <a:effectLst/>
                <a:latin typeface="Trebuchet MS" panose="020B0603020202020204" pitchFamily="34" charset="0"/>
                <a:ea typeface="Calibri" panose="020F0502020204030204" pitchFamily="34" charset="0"/>
                <a:cs typeface="Times New Roman" panose="02020603050405020304" pitchFamily="18" charset="0"/>
              </a:rPr>
              <a:t>Chestionare aplicate de ANFP participanților la programele de formare generale – competențe digitale (</a:t>
            </a:r>
            <a:r>
              <a:rPr lang="ro-RO" sz="2400" b="1" dirty="0">
                <a:effectLst/>
                <a:latin typeface="Trebuchet MS" panose="020B0603020202020204" pitchFamily="34" charset="0"/>
                <a:ea typeface="Calibri" panose="020F0502020204030204" pitchFamily="34" charset="0"/>
                <a:cs typeface="Times New Roman" panose="02020603050405020304" pitchFamily="18" charset="0"/>
              </a:rPr>
              <a:t>patru runde de evaluare</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a:t>
            </a:r>
          </a:p>
          <a:p>
            <a:endParaRPr lang="ro-RO" sz="24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satisfacția asociată conținutului programului de formare: </a:t>
            </a:r>
            <a:r>
              <a:rPr lang="ro-RO" sz="2400" b="1" dirty="0">
                <a:solidFill>
                  <a:schemeClr val="tx2"/>
                </a:solidFill>
                <a:effectLst/>
                <a:latin typeface="Trebuchet MS" panose="020B0603020202020204" pitchFamily="34" charset="0"/>
                <a:ea typeface="Calibri" panose="020F0502020204030204" pitchFamily="34" charset="0"/>
                <a:cs typeface="Times New Roman" panose="02020603050405020304" pitchFamily="18" charset="0"/>
              </a:rPr>
              <a:t>9,48</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 (la rundele anterioare: </a:t>
            </a:r>
            <a:r>
              <a:rPr lang="ro-RO" sz="2400" dirty="0">
                <a:latin typeface="Trebuchet MS" panose="020B0603020202020204" pitchFamily="34" charset="0"/>
                <a:ea typeface="Calibri" panose="020F0502020204030204" pitchFamily="34" charset="0"/>
                <a:cs typeface="Times New Roman" panose="02020603050405020304" pitchFamily="18" charset="0"/>
              </a:rPr>
              <a:t>9,42, respectiv </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9,47 și 9,35); </a:t>
            </a:r>
          </a:p>
          <a:p>
            <a:pPr algn="just"/>
            <a:endParaRPr lang="ro-RO" sz="24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media notelor acordate formatorilor: &gt;9 (la ultima rundă: </a:t>
            </a:r>
            <a:r>
              <a:rPr lang="ro-RO" sz="2400" b="1" dirty="0">
                <a:solidFill>
                  <a:schemeClr val="tx2"/>
                </a:solidFill>
                <a:effectLst/>
                <a:latin typeface="Trebuchet MS" panose="020B0603020202020204" pitchFamily="34" charset="0"/>
                <a:ea typeface="Calibri" panose="020F0502020204030204" pitchFamily="34" charset="0"/>
                <a:cs typeface="Times New Roman" panose="02020603050405020304" pitchFamily="18" charset="0"/>
              </a:rPr>
              <a:t>9,73</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a:t>
            </a:r>
          </a:p>
          <a:p>
            <a:pPr algn="just"/>
            <a:endParaRPr lang="ro-RO" sz="24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87,11% dintre respondenți se declară mulțumiți/foarte mulțumiți de procesul de înregistrare;</a:t>
            </a:r>
          </a:p>
          <a:p>
            <a:pPr algn="just"/>
            <a:endParaRPr lang="ro-RO" sz="2400" dirty="0">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89,47% sunt mulțumiți de calitatea și accesibilitatea resurselor ce le-au fost puse la dispoziție prin intermediul platformei (suport de curs, prezentări, </a:t>
            </a:r>
            <a:r>
              <a:rPr lang="ro-RO" sz="2400" dirty="0" err="1">
                <a:effectLst/>
                <a:latin typeface="Trebuchet MS" panose="020B0603020202020204" pitchFamily="34" charset="0"/>
                <a:ea typeface="Calibri" panose="020F0502020204030204" pitchFamily="34" charset="0"/>
                <a:cs typeface="Times New Roman" panose="02020603050405020304" pitchFamily="18" charset="0"/>
              </a:rPr>
              <a:t>tutoriale</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 </a:t>
            </a:r>
          </a:p>
          <a:p>
            <a:endParaRPr lang="ro-RO" sz="24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2511739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xmlns="" id="{9E7F45F4-810D-9639-39C3-BD142ECB0924}"/>
              </a:ext>
            </a:extLst>
          </p:cNvPr>
          <p:cNvSpPr txBox="1">
            <a:spLocks noChangeArrowheads="1"/>
          </p:cNvSpPr>
          <p:nvPr/>
        </p:nvSpPr>
        <p:spPr bwMode="auto">
          <a:xfrm>
            <a:off x="1828800" y="2857500"/>
            <a:ext cx="15544800" cy="5242846"/>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„Prin </a:t>
            </a:r>
            <a:r>
              <a:rPr lang="en-US" sz="2800" dirty="0" err="1">
                <a:latin typeface="Trebuchet MS" panose="020B0603020202020204" pitchFamily="34" charset="0"/>
                <a:ea typeface="Calibri" panose="020F0502020204030204" pitchFamily="34" charset="0"/>
                <a:cs typeface="Times New Roman" panose="02020603050405020304" pitchFamily="18" charset="0"/>
              </a:rPr>
              <a:t>acest</a:t>
            </a:r>
            <a:r>
              <a:rPr lang="en-US" sz="2800" dirty="0">
                <a:latin typeface="Trebuchet MS" panose="020B0603020202020204" pitchFamily="34" charset="0"/>
                <a:ea typeface="Calibri" panose="020F0502020204030204" pitchFamily="34" charset="0"/>
                <a:cs typeface="Times New Roman" panose="02020603050405020304" pitchFamily="18" charset="0"/>
              </a:rPr>
              <a:t> program am </a:t>
            </a:r>
            <a:r>
              <a:rPr lang="en-US" sz="2800" dirty="0" err="1">
                <a:latin typeface="Trebuchet MS" panose="020B0603020202020204" pitchFamily="34" charset="0"/>
                <a:ea typeface="Calibri" panose="020F0502020204030204" pitchFamily="34" charset="0"/>
                <a:cs typeface="Times New Roman" panose="02020603050405020304" pitchFamily="18" charset="0"/>
              </a:rPr>
              <a:t>avut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posibilitatea</a:t>
            </a:r>
            <a:r>
              <a:rPr lang="en-US" sz="2800" dirty="0">
                <a:latin typeface="Trebuchet MS" panose="020B0603020202020204" pitchFamily="34" charset="0"/>
                <a:ea typeface="Calibri" panose="020F0502020204030204" pitchFamily="34" charset="0"/>
                <a:cs typeface="Times New Roman" panose="02020603050405020304" pitchFamily="18" charset="0"/>
              </a:rPr>
              <a:t> de a </a:t>
            </a:r>
            <a:r>
              <a:rPr lang="en-US" sz="2800" dirty="0" err="1">
                <a:latin typeface="Trebuchet MS" panose="020B0603020202020204" pitchFamily="34" charset="0"/>
                <a:ea typeface="Calibri" panose="020F0502020204030204" pitchFamily="34" charset="0"/>
                <a:cs typeface="Times New Roman" panose="02020603050405020304" pitchFamily="18" charset="0"/>
              </a:rPr>
              <a:t>îmi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dezvolta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competențele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digitale</a:t>
            </a:r>
            <a:r>
              <a:rPr lang="en-US" sz="2800" dirty="0">
                <a:latin typeface="Trebuchet MS" panose="020B0603020202020204" pitchFamily="34" charset="0"/>
                <a:ea typeface="Calibri" panose="020F0502020204030204" pitchFamily="34" charset="0"/>
                <a:cs typeface="Times New Roman" panose="02020603050405020304" pitchFamily="18" charset="0"/>
              </a:rPr>
              <a:t>, am </a:t>
            </a:r>
            <a:r>
              <a:rPr lang="en-US" sz="2800" dirty="0" err="1">
                <a:latin typeface="Trebuchet MS" panose="020B0603020202020204" pitchFamily="34" charset="0"/>
                <a:ea typeface="Calibri" panose="020F0502020204030204" pitchFamily="34" charset="0"/>
                <a:cs typeface="Times New Roman" panose="02020603050405020304" pitchFamily="18" charset="0"/>
              </a:rPr>
              <a:t>reușit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să</a:t>
            </a:r>
            <a:r>
              <a:rPr lang="ro-RO"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stăpânesc</a:t>
            </a:r>
            <a:r>
              <a:rPr lang="ro-RO" sz="2800" dirty="0">
                <a:latin typeface="Trebuchet MS" panose="020B0603020202020204" pitchFamily="34" charset="0"/>
                <a:ea typeface="Calibri" panose="020F0502020204030204" pitchFamily="34" charset="0"/>
                <a:cs typeface="Times New Roman" panose="02020603050405020304" pitchFamily="18" charset="0"/>
              </a:rPr>
              <a:t> E</a:t>
            </a:r>
            <a:r>
              <a:rPr lang="en-US" sz="2800" dirty="0" err="1">
                <a:latin typeface="Trebuchet MS" panose="020B0603020202020204" pitchFamily="34" charset="0"/>
                <a:ea typeface="Calibri" panose="020F0502020204030204" pitchFamily="34" charset="0"/>
                <a:cs typeface="Times New Roman" panose="02020603050405020304" pitchFamily="18" charset="0"/>
              </a:rPr>
              <a:t>xcel</a:t>
            </a:r>
            <a:r>
              <a:rPr lang="ro-RO"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a:latin typeface="Trebuchet MS" panose="020B0603020202020204" pitchFamily="34" charset="0"/>
                <a:ea typeface="Calibri" panose="020F0502020204030204" pitchFamily="34" charset="0"/>
                <a:cs typeface="Times New Roman" panose="02020603050405020304" pitchFamily="18" charset="0"/>
              </a:rPr>
              <a:t>ul</a:t>
            </a:r>
            <a:r>
              <a:rPr lang="ro-RO"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funcțiile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acestuia</a:t>
            </a:r>
            <a:r>
              <a:rPr lang="ro-RO"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err="1">
                <a:latin typeface="Trebuchet MS" panose="020B0603020202020204" pitchFamily="34" charset="0"/>
                <a:ea typeface="Calibri" panose="020F0502020204030204" pitchFamily="34" charset="0"/>
                <a:cs typeface="Times New Roman" panose="02020603050405020304" pitchFamily="18" charset="0"/>
              </a:rPr>
              <a:t>aveam</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multe</a:t>
            </a:r>
            <a:r>
              <a:rPr lang="en-US" sz="2800" dirty="0">
                <a:latin typeface="Trebuchet MS" panose="020B0603020202020204" pitchFamily="34" charset="0"/>
                <a:ea typeface="Calibri" panose="020F0502020204030204" pitchFamily="34" charset="0"/>
                <a:cs typeface="Times New Roman" panose="02020603050405020304" pitchFamily="18" charset="0"/>
              </a:rPr>
              <a:t> lacune</a:t>
            </a:r>
            <a:r>
              <a:rPr lang="ro-RO"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ro-RO"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ro-RO"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a:latin typeface="Trebuchet MS" panose="020B0603020202020204" pitchFamily="34" charset="0"/>
                <a:ea typeface="Calibri" panose="020F0502020204030204" pitchFamily="34" charset="0"/>
                <a:cs typeface="Times New Roman" panose="02020603050405020304" pitchFamily="18" charset="0"/>
              </a:rPr>
              <a:t>principal</a:t>
            </a:r>
            <a:r>
              <a:rPr lang="ro-RO"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a:latin typeface="Trebuchet MS" panose="020B0603020202020204" pitchFamily="34" charset="0"/>
                <a:ea typeface="Calibri" panose="020F0502020204030204" pitchFamily="34" charset="0"/>
                <a:cs typeface="Times New Roman" panose="02020603050405020304" pitchFamily="18" charset="0"/>
              </a:rPr>
              <a:t>m</a:t>
            </a:r>
            <a:r>
              <a:rPr lang="ro-RO"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a:latin typeface="Trebuchet MS" panose="020B0603020202020204" pitchFamily="34" charset="0"/>
                <a:ea typeface="Calibri" panose="020F0502020204030204" pitchFamily="34" charset="0"/>
                <a:cs typeface="Times New Roman" panose="02020603050405020304" pitchFamily="18" charset="0"/>
              </a:rPr>
              <a:t>a </a:t>
            </a:r>
            <a:r>
              <a:rPr lang="en-US" sz="2800" dirty="0" err="1">
                <a:latin typeface="Trebuchet MS" panose="020B0603020202020204" pitchFamily="34" charset="0"/>
                <a:ea typeface="Calibri" panose="020F0502020204030204" pitchFamily="34" charset="0"/>
                <a:cs typeface="Times New Roman" panose="02020603050405020304" pitchFamily="18" charset="0"/>
              </a:rPr>
              <a:t>ajutat</a:t>
            </a:r>
            <a:r>
              <a:rPr lang="en-US" sz="2800" dirty="0">
                <a:latin typeface="Trebuchet MS" panose="020B0603020202020204" pitchFamily="34" charset="0"/>
                <a:ea typeface="Calibri" panose="020F0502020204030204" pitchFamily="34" charset="0"/>
                <a:cs typeface="Times New Roman" panose="02020603050405020304" pitchFamily="18" charset="0"/>
              </a:rPr>
              <a:t> la </a:t>
            </a:r>
            <a:r>
              <a:rPr lang="en-US" sz="2800" dirty="0" err="1">
                <a:latin typeface="Trebuchet MS" panose="020B0603020202020204" pitchFamily="34" charset="0"/>
                <a:ea typeface="Calibri" panose="020F0502020204030204" pitchFamily="34" charset="0"/>
                <a:cs typeface="Times New Roman" panose="02020603050405020304" pitchFamily="18" charset="0"/>
              </a:rPr>
              <a:t>fixarea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informațiilor</a:t>
            </a:r>
            <a:r>
              <a:rPr lang="en-US" sz="2800" dirty="0">
                <a:latin typeface="Trebuchet MS" panose="020B0603020202020204" pitchFamily="34" charset="0"/>
                <a:ea typeface="Calibri" panose="020F0502020204030204" pitchFamily="34" charset="0"/>
                <a:cs typeface="Times New Roman" panose="02020603050405020304" pitchFamily="18" charset="0"/>
              </a:rPr>
              <a:t> pe care le </a:t>
            </a:r>
            <a:r>
              <a:rPr lang="en-US" sz="2800" dirty="0" err="1">
                <a:latin typeface="Trebuchet MS" panose="020B0603020202020204" pitchFamily="34" charset="0"/>
                <a:ea typeface="Calibri" panose="020F0502020204030204" pitchFamily="34" charset="0"/>
                <a:cs typeface="Times New Roman" panose="02020603050405020304" pitchFamily="18" charset="0"/>
              </a:rPr>
              <a:t>cunoșteam</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sz="2800" dirty="0">
                <a:latin typeface="Trebuchet MS" panose="020B0603020202020204" pitchFamily="34" charset="0"/>
                <a:ea typeface="Calibri" panose="020F0502020204030204" pitchFamily="34" charset="0"/>
                <a:cs typeface="Times New Roman" panose="02020603050405020304" pitchFamily="18" charset="0"/>
              </a:rPr>
              <a:t> la </a:t>
            </a:r>
            <a:r>
              <a:rPr lang="en-US" sz="2800" dirty="0" err="1">
                <a:latin typeface="Trebuchet MS" panose="020B0603020202020204" pitchFamily="34" charset="0"/>
                <a:ea typeface="Calibri" panose="020F0502020204030204" pitchFamily="34" charset="0"/>
                <a:cs typeface="Times New Roman" panose="02020603050405020304" pitchFamily="18" charset="0"/>
              </a:rPr>
              <a:t>acumularea</a:t>
            </a:r>
            <a:r>
              <a:rPr lang="en-US" sz="2800" dirty="0">
                <a:latin typeface="Trebuchet MS" panose="020B0603020202020204" pitchFamily="34" charset="0"/>
                <a:ea typeface="Calibri" panose="020F0502020204030204" pitchFamily="34" charset="0"/>
                <a:cs typeface="Times New Roman" panose="02020603050405020304" pitchFamily="18" charset="0"/>
              </a:rPr>
              <a:t> de </a:t>
            </a:r>
            <a:r>
              <a:rPr lang="en-US" sz="2800" dirty="0" err="1">
                <a:latin typeface="Trebuchet MS" panose="020B0603020202020204" pitchFamily="34" charset="0"/>
                <a:ea typeface="Calibri" panose="020F0502020204030204" pitchFamily="34" charset="0"/>
                <a:cs typeface="Times New Roman" panose="02020603050405020304" pitchFamily="18" charset="0"/>
              </a:rPr>
              <a:t>noi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informații</a:t>
            </a: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err="1">
                <a:latin typeface="Trebuchet MS" panose="020B0603020202020204" pitchFamily="34" charset="0"/>
                <a:ea typeface="Calibri" panose="020F0502020204030204" pitchFamily="34" charset="0"/>
                <a:cs typeface="Times New Roman" panose="02020603050405020304" pitchFamily="18" charset="0"/>
              </a:rPr>
              <a:t>abilități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mod cert </a:t>
            </a:r>
            <a:r>
              <a:rPr lang="en-US" sz="2800" dirty="0" err="1">
                <a:latin typeface="Trebuchet MS" panose="020B0603020202020204" pitchFamily="34" charset="0"/>
                <a:ea typeface="Calibri" panose="020F0502020204030204" pitchFamily="34" charset="0"/>
                <a:cs typeface="Times New Roman" panose="02020603050405020304" pitchFamily="18" charset="0"/>
              </a:rPr>
              <a:t>acest</a:t>
            </a:r>
            <a:r>
              <a:rPr lang="en-US" sz="2800" dirty="0">
                <a:latin typeface="Trebuchet MS" panose="020B0603020202020204" pitchFamily="34" charset="0"/>
                <a:ea typeface="Calibri" panose="020F0502020204030204" pitchFamily="34" charset="0"/>
                <a:cs typeface="Times New Roman" panose="02020603050405020304" pitchFamily="18" charset="0"/>
              </a:rPr>
              <a:t> curs </a:t>
            </a:r>
            <a:r>
              <a:rPr lang="en-US" sz="2800" dirty="0" err="1">
                <a:latin typeface="Trebuchet MS" panose="020B0603020202020204" pitchFamily="34" charset="0"/>
                <a:ea typeface="Calibri" panose="020F0502020204030204" pitchFamily="34" charset="0"/>
                <a:cs typeface="Times New Roman" panose="02020603050405020304" pitchFamily="18" charset="0"/>
              </a:rPr>
              <a:t>mă</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va</a:t>
            </a:r>
            <a:r>
              <a:rPr lang="ro-RO"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ajut</a:t>
            </a:r>
            <a:r>
              <a:rPr lang="ro-RO" sz="2800" dirty="0">
                <a:latin typeface="Trebuchet MS" panose="020B0603020202020204" pitchFamily="34" charset="0"/>
                <a:ea typeface="Calibri" panose="020F0502020204030204" pitchFamily="34" charset="0"/>
                <a:cs typeface="Times New Roman" panose="02020603050405020304" pitchFamily="18" charset="0"/>
              </a:rPr>
              <a:t>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viitor</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munc</a:t>
            </a:r>
            <a:r>
              <a:rPr lang="ro-RO" sz="2800" dirty="0">
                <a:latin typeface="Trebuchet MS" panose="020B0603020202020204" pitchFamily="34" charset="0"/>
                <a:ea typeface="Calibri" panose="020F0502020204030204" pitchFamily="34" charset="0"/>
                <a:cs typeface="Times New Roman" panose="02020603050405020304" pitchFamily="18" charset="0"/>
              </a:rPr>
              <a:t>a</a:t>
            </a:r>
            <a:r>
              <a:rPr lang="en-US" sz="2800" dirty="0">
                <a:latin typeface="Trebuchet MS" panose="020B0603020202020204" pitchFamily="34" charset="0"/>
                <a:ea typeface="Calibri" panose="020F0502020204030204" pitchFamily="34" charset="0"/>
                <a:cs typeface="Times New Roman" panose="02020603050405020304" pitchFamily="18" charset="0"/>
              </a:rPr>
              <a:t> pe care o </a:t>
            </a:r>
            <a:r>
              <a:rPr lang="en-US" sz="2800" dirty="0" err="1">
                <a:latin typeface="Trebuchet MS" panose="020B0603020202020204" pitchFamily="34" charset="0"/>
                <a:ea typeface="Calibri" panose="020F0502020204030204" pitchFamily="34" charset="0"/>
                <a:cs typeface="Times New Roman" panose="02020603050405020304" pitchFamily="18" charset="0"/>
              </a:rPr>
              <a:t>desfășor</a:t>
            </a:r>
            <a:r>
              <a:rPr lang="en-US"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„Este </a:t>
            </a:r>
            <a:r>
              <a:rPr lang="en-US" sz="2800" dirty="0" err="1">
                <a:latin typeface="Trebuchet MS" panose="020B0603020202020204" pitchFamily="34" charset="0"/>
                <a:ea typeface="Calibri" panose="020F0502020204030204" pitchFamily="34" charset="0"/>
                <a:cs typeface="Times New Roman" panose="02020603050405020304" pitchFamily="18" charset="0"/>
              </a:rPr>
              <a:t>foarte</a:t>
            </a:r>
            <a:r>
              <a:rPr lang="en-US" sz="2800" dirty="0">
                <a:latin typeface="Trebuchet MS" panose="020B0603020202020204" pitchFamily="34" charset="0"/>
                <a:ea typeface="Calibri" panose="020F0502020204030204" pitchFamily="34" charset="0"/>
                <a:cs typeface="Times New Roman" panose="02020603050405020304" pitchFamily="18" charset="0"/>
              </a:rPr>
              <a:t> util </a:t>
            </a:r>
            <a:r>
              <a:rPr lang="en-US" sz="2800" dirty="0" err="1">
                <a:latin typeface="Trebuchet MS" panose="020B0603020202020204" pitchFamily="34" charset="0"/>
                <a:ea typeface="Calibri" panose="020F0502020204030204" pitchFamily="34" charset="0"/>
                <a:cs typeface="Times New Roman" panose="02020603050405020304" pitchFamily="18" charset="0"/>
              </a:rPr>
              <a:t>pentru</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activitatea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care </a:t>
            </a:r>
            <a:r>
              <a:rPr lang="en-US" sz="2800" dirty="0" err="1">
                <a:latin typeface="Trebuchet MS" panose="020B0603020202020204" pitchFamily="34" charset="0"/>
                <a:ea typeface="Calibri" panose="020F0502020204030204" pitchFamily="34" charset="0"/>
                <a:cs typeface="Times New Roman" panose="02020603050405020304" pitchFamily="18" charset="0"/>
              </a:rPr>
              <a:t>profesez</a:t>
            </a:r>
            <a:r>
              <a:rPr lang="en-US" sz="2800" dirty="0">
                <a:latin typeface="Trebuchet MS" panose="020B0603020202020204" pitchFamily="34" charset="0"/>
                <a:ea typeface="Calibri" panose="020F0502020204030204" pitchFamily="34" charset="0"/>
                <a:cs typeface="Times New Roman" panose="02020603050405020304" pitchFamily="18" charset="0"/>
              </a:rPr>
              <a:t>. Mi-a</a:t>
            </a:r>
            <a:r>
              <a:rPr lang="ro-RO" sz="2800" dirty="0">
                <a:latin typeface="Trebuchet MS" panose="020B0603020202020204" pitchFamily="34" charset="0"/>
                <a:ea typeface="Calibri" panose="020F0502020204030204" pitchFamily="34" charset="0"/>
                <a:cs typeface="Times New Roman" panose="02020603050405020304" pitchFamily="18" charset="0"/>
              </a:rPr>
              <a:t>u</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plăcut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foarte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mult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abordarea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atitudinea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modul</a:t>
            </a:r>
            <a:r>
              <a:rPr lang="en-US" sz="2800" dirty="0">
                <a:latin typeface="Trebuchet MS" panose="020B0603020202020204" pitchFamily="34" charset="0"/>
                <a:ea typeface="Calibri" panose="020F0502020204030204" pitchFamily="34" charset="0"/>
                <a:cs typeface="Times New Roman" panose="02020603050405020304" pitchFamily="18" charset="0"/>
              </a:rPr>
              <a:t> de a </a:t>
            </a:r>
            <a:r>
              <a:rPr lang="en-US" sz="2800" dirty="0" err="1">
                <a:latin typeface="Trebuchet MS" panose="020B0603020202020204" pitchFamily="34" charset="0"/>
                <a:ea typeface="Calibri" panose="020F0502020204030204" pitchFamily="34" charset="0"/>
                <a:cs typeface="Times New Roman" panose="02020603050405020304" pitchFamily="18" charset="0"/>
              </a:rPr>
              <a:t>explic</a:t>
            </a:r>
            <a:r>
              <a:rPr lang="ro-RO" sz="2800" dirty="0">
                <a:latin typeface="Trebuchet MS" panose="020B0603020202020204" pitchFamily="34" charset="0"/>
                <a:ea typeface="Calibri" panose="020F0502020204030204" pitchFamily="34" charset="0"/>
                <a:cs typeface="Times New Roman" panose="02020603050405020304" pitchFamily="18" charset="0"/>
              </a:rPr>
              <a:t>a</a:t>
            </a:r>
            <a:r>
              <a:rPr lang="en-US" sz="2800" dirty="0">
                <a:latin typeface="Trebuchet MS" panose="020B0603020202020204" pitchFamily="34" charset="0"/>
                <a:ea typeface="Calibri" panose="020F0502020204030204" pitchFamily="34" charset="0"/>
                <a:cs typeface="Times New Roman" panose="02020603050405020304" pitchFamily="18" charset="0"/>
              </a:rPr>
              <a:t> al </a:t>
            </a:r>
            <a:r>
              <a:rPr lang="en-US" sz="2800" dirty="0" err="1">
                <a:latin typeface="Trebuchet MS" panose="020B0603020202020204" pitchFamily="34" charset="0"/>
                <a:ea typeface="Calibri" panose="020F0502020204030204" pitchFamily="34" charset="0"/>
                <a:cs typeface="Times New Roman" panose="02020603050405020304" pitchFamily="18" charset="0"/>
              </a:rPr>
              <a:t>formatorului</a:t>
            </a:r>
            <a:r>
              <a:rPr lang="ro-RO"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ro-RO" sz="2800" dirty="0">
                <a:latin typeface="Trebuchet MS" panose="020B0603020202020204" pitchFamily="34" charset="0"/>
                <a:ea typeface="Calibri" panose="020F0502020204030204" pitchFamily="34" charset="0"/>
                <a:cs typeface="Times New Roman" panose="02020603050405020304" pitchFamily="18" charset="0"/>
              </a:rPr>
              <a:t>Formatorul a reușit să explice conceptele într-un mod clar, accesibil și adaptat nivelului participanților.”</a:t>
            </a:r>
            <a:endParaRPr lang="en-US" sz="2800" dirty="0">
              <a:latin typeface="Trebuchet MS" panose="020B0603020202020204" pitchFamily="34" charset="0"/>
              <a:ea typeface="Calibri" panose="020F0502020204030204" pitchFamily="34" charset="0"/>
              <a:cs typeface="Times New Roman" panose="02020603050405020304" pitchFamily="18" charset="0"/>
            </a:endParaRPr>
          </a:p>
          <a:p>
            <a:pPr algn="just" fontAlgn="ctr">
              <a:lnSpc>
                <a:spcPct val="115000"/>
              </a:lnSpc>
              <a:tabLst>
                <a:tab pos="3400425" algn="l"/>
              </a:tabLst>
            </a:pPr>
            <a:r>
              <a:rPr lang="en-US" altLang="en-US" sz="2800" dirty="0">
                <a:latin typeface="Trebuchet MS" panose="020B0603020202020204" pitchFamily="34" charset="0"/>
                <a:ea typeface="Calibri" panose="020F0502020204030204" pitchFamily="34" charset="0"/>
                <a:cs typeface="Times New Roman" panose="02020603050405020304" pitchFamily="18" charset="0"/>
              </a:rPr>
              <a:t>„</a:t>
            </a:r>
            <a:r>
              <a:rPr lang="ro-RO" altLang="en-US" sz="2800" dirty="0">
                <a:latin typeface="Trebuchet MS" panose="020B0603020202020204" pitchFamily="34" charset="0"/>
                <a:ea typeface="Calibri" panose="020F0502020204030204" pitchFamily="34" charset="0"/>
                <a:cs typeface="Times New Roman" panose="02020603050405020304" pitchFamily="18" charset="0"/>
              </a:rPr>
              <a:t>Cursul a fost bine organizat, cu o structură clară și un program bine gestionat, cu informații relevante pentru contextul actual al digitalizării în administrația publică</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p>
          <a:p>
            <a:pPr algn="just">
              <a:lnSpc>
                <a:spcPct val="115000"/>
              </a:lnSpc>
              <a:tabLst>
                <a:tab pos="3400425" algn="l"/>
              </a:tabLst>
            </a:pPr>
            <a:endParaRPr lang="en-US" sz="1200" dirty="0">
              <a:effectLst/>
              <a:latin typeface="Times New Roman" panose="02020603050405020304" pitchFamily="18" charset="0"/>
              <a:ea typeface="Calibri" panose="020F0502020204030204" pitchFamily="34" charset="0"/>
            </a:endParaRPr>
          </a:p>
        </p:txBody>
      </p:sp>
      <p:sp>
        <p:nvSpPr>
          <p:cNvPr id="3" name="TextBox 15">
            <a:extLst>
              <a:ext uri="{FF2B5EF4-FFF2-40B4-BE49-F238E27FC236}">
                <a16:creationId xmlns:a16="http://schemas.microsoft.com/office/drawing/2014/main" xmlns="" id="{AE1E5E42-FD7A-043E-6B65-F96D2223E14C}"/>
              </a:ext>
            </a:extLst>
          </p:cNvPr>
          <p:cNvSpPr txBox="1"/>
          <p:nvPr/>
        </p:nvSpPr>
        <p:spPr>
          <a:xfrm>
            <a:off x="1066800" y="1999964"/>
            <a:ext cx="120396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(competențe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pic>
        <p:nvPicPr>
          <p:cNvPr id="4" name="Picture 3">
            <a:extLst>
              <a:ext uri="{FF2B5EF4-FFF2-40B4-BE49-F238E27FC236}">
                <a16:creationId xmlns:a16="http://schemas.microsoft.com/office/drawing/2014/main" xmlns="" id="{3017CC70-B87D-0D9A-FC34-1E7BB4613D37}"/>
              </a:ext>
            </a:extLst>
          </p:cNvPr>
          <p:cNvPicPr>
            <a:picLocks noChangeAspect="1"/>
          </p:cNvPicPr>
          <p:nvPr/>
        </p:nvPicPr>
        <p:blipFill>
          <a:blip r:embed="rId2"/>
          <a:stretch>
            <a:fillRect/>
          </a:stretch>
        </p:blipFill>
        <p:spPr>
          <a:xfrm>
            <a:off x="369711" y="4533900"/>
            <a:ext cx="1089378" cy="1219200"/>
          </a:xfrm>
          <a:prstGeom prst="rect">
            <a:avLst/>
          </a:prstGeom>
        </p:spPr>
      </p:pic>
    </p:spTree>
    <p:extLst>
      <p:ext uri="{BB962C8B-B14F-4D97-AF65-F5344CB8AC3E}">
        <p14:creationId xmlns:p14="http://schemas.microsoft.com/office/powerpoint/2010/main" val="2015819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xmlns="" id="{94229555-8ED2-4413-F2B7-C2219E50E626}"/>
              </a:ext>
            </a:extLst>
          </p:cNvPr>
          <p:cNvSpPr txBox="1">
            <a:spLocks noChangeArrowheads="1"/>
          </p:cNvSpPr>
          <p:nvPr/>
        </p:nvSpPr>
        <p:spPr bwMode="auto">
          <a:xfrm>
            <a:off x="1905000" y="3314700"/>
            <a:ext cx="15544800" cy="4015073"/>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„Mi-aș fi dorit să lucrăm mai multe exerciții practice dar și să fie mai multe exemple practice explicate video”;</a:t>
            </a:r>
            <a:endParaRPr lang="en-US" sz="280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15000"/>
              </a:lnSpc>
              <a:tabLst>
                <a:tab pos="3400425" algn="l"/>
              </a:tabLst>
            </a:pPr>
            <a:r>
              <a:rPr lang="it-IT" sz="2800" dirty="0">
                <a:latin typeface="Trebuchet MS" panose="020B0603020202020204" pitchFamily="34" charset="0"/>
                <a:ea typeface="Calibri" panose="020F0502020204030204" pitchFamily="34" charset="0"/>
                <a:cs typeface="Times New Roman" panose="02020603050405020304" pitchFamily="18" charset="0"/>
              </a:rPr>
              <a:t>„Mult</a:t>
            </a:r>
            <a:r>
              <a:rPr lang="ro-RO" sz="2800" dirty="0">
                <a:latin typeface="Trebuchet MS" panose="020B0603020202020204" pitchFamily="34" charset="0"/>
                <a:ea typeface="Calibri" panose="020F0502020204030204" pitchFamily="34" charset="0"/>
                <a:cs typeface="Times New Roman" panose="02020603050405020304" pitchFamily="18" charset="0"/>
              </a:rPr>
              <a:t>ă</a:t>
            </a:r>
            <a:r>
              <a:rPr lang="it-IT" sz="2800" dirty="0">
                <a:latin typeface="Trebuchet MS" panose="020B0603020202020204" pitchFamily="34" charset="0"/>
                <a:ea typeface="Calibri" panose="020F0502020204030204" pitchFamily="34" charset="0"/>
                <a:cs typeface="Times New Roman" panose="02020603050405020304" pitchFamily="18" charset="0"/>
              </a:rPr>
              <a:t> informa</a:t>
            </a:r>
            <a:r>
              <a:rPr lang="ro-RO" sz="2800" dirty="0">
                <a:latin typeface="Trebuchet MS" panose="020B0603020202020204" pitchFamily="34" charset="0"/>
                <a:ea typeface="Calibri" panose="020F0502020204030204" pitchFamily="34" charset="0"/>
                <a:cs typeface="Times New Roman" panose="02020603050405020304" pitchFamily="18" charset="0"/>
              </a:rPr>
              <a:t>ț</a:t>
            </a:r>
            <a:r>
              <a:rPr lang="it-IT" sz="2800" dirty="0">
                <a:latin typeface="Trebuchet MS" panose="020B0603020202020204" pitchFamily="34" charset="0"/>
                <a:ea typeface="Calibri" panose="020F0502020204030204" pitchFamily="34" charset="0"/>
                <a:cs typeface="Times New Roman" panose="02020603050405020304" pitchFamily="18" charset="0"/>
              </a:rPr>
              <a:t>ie </a:t>
            </a:r>
            <a:r>
              <a:rPr lang="ro-RO" sz="2800" dirty="0">
                <a:latin typeface="Trebuchet MS" panose="020B0603020202020204" pitchFamily="34" charset="0"/>
                <a:ea typeface="Calibri" panose="020F0502020204030204" pitchFamily="34" charset="0"/>
                <a:cs typeface="Times New Roman" panose="02020603050405020304" pitchFamily="18" charset="0"/>
              </a:rPr>
              <a:t>î</a:t>
            </a:r>
            <a:r>
              <a:rPr lang="it-IT" sz="2800" dirty="0">
                <a:latin typeface="Trebuchet MS" panose="020B0603020202020204" pitchFamily="34" charset="0"/>
                <a:ea typeface="Calibri" panose="020F0502020204030204" pitchFamily="34" charset="0"/>
                <a:cs typeface="Times New Roman" panose="02020603050405020304" pitchFamily="18" charset="0"/>
              </a:rPr>
              <a:t>ntr-un timp prea scurt</a:t>
            </a:r>
            <a:r>
              <a:rPr lang="ro-RO"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15000"/>
              </a:lnSpc>
              <a:tabLst>
                <a:tab pos="3400425" algn="l"/>
              </a:tabLst>
            </a:pPr>
            <a:r>
              <a:rPr lang="it-IT" sz="2800" dirty="0">
                <a:latin typeface="Trebuchet MS" panose="020B0603020202020204" pitchFamily="34" charset="0"/>
                <a:ea typeface="Calibri" panose="020F0502020204030204" pitchFamily="34" charset="0"/>
                <a:cs typeface="Times New Roman" panose="02020603050405020304" pitchFamily="18" charset="0"/>
              </a:rPr>
              <a:t>„</a:t>
            </a:r>
            <a:r>
              <a:rPr lang="ro-RO" sz="2800" dirty="0">
                <a:latin typeface="Trebuchet MS" panose="020B0603020202020204" pitchFamily="34" charset="0"/>
                <a:ea typeface="Calibri" panose="020F0502020204030204" pitchFamily="34" charset="0"/>
                <a:cs typeface="Times New Roman" panose="02020603050405020304" pitchFamily="18" charset="0"/>
              </a:rPr>
              <a:t>Prezența problemelor tehnice cum ar fi videoclipuri fără sunet sau o conexiune la internet mai puțin stabilă.</a:t>
            </a:r>
            <a:r>
              <a:rPr lang="en-US"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„Nu toată lumea are spațiu disponibil pe PC la serviciu sau drept de instalare pe PC.” </a:t>
            </a: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„Mai multe exemplificări și mai puțină teorie.”</a:t>
            </a:r>
          </a:p>
          <a:p>
            <a:pPr algn="just">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ro-RO" sz="2800" dirty="0">
                <a:latin typeface="Trebuchet MS" panose="020B0603020202020204" pitchFamily="34" charset="0"/>
                <a:ea typeface="Calibri" panose="020F0502020204030204" pitchFamily="34" charset="0"/>
                <a:cs typeface="Times New Roman" panose="02020603050405020304" pitchFamily="18" charset="0"/>
              </a:rPr>
              <a:t>Mi-aș fi dorit să aflu mai multe despre anumite aplicații pe care le utilizăm zilnic</a:t>
            </a:r>
            <a:r>
              <a:rPr lang="pt-BR"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38C5920D-D34D-7DFD-B0E2-D450E6474A31}"/>
              </a:ext>
            </a:extLst>
          </p:cNvPr>
          <p:cNvPicPr>
            <a:picLocks noChangeAspect="1"/>
          </p:cNvPicPr>
          <p:nvPr/>
        </p:nvPicPr>
        <p:blipFill>
          <a:blip r:embed="rId2"/>
          <a:stretch>
            <a:fillRect/>
          </a:stretch>
        </p:blipFill>
        <p:spPr>
          <a:xfrm>
            <a:off x="523875" y="4442075"/>
            <a:ext cx="1085850" cy="1098050"/>
          </a:xfrm>
          <a:prstGeom prst="rect">
            <a:avLst/>
          </a:prstGeom>
        </p:spPr>
      </p:pic>
      <p:sp>
        <p:nvSpPr>
          <p:cNvPr id="2" name="TextBox 15">
            <a:extLst>
              <a:ext uri="{FF2B5EF4-FFF2-40B4-BE49-F238E27FC236}">
                <a16:creationId xmlns:a16="http://schemas.microsoft.com/office/drawing/2014/main" xmlns="" id="{B4706358-868B-D14C-0F63-2414AC64EC0E}"/>
              </a:ext>
            </a:extLst>
          </p:cNvPr>
          <p:cNvSpPr txBox="1"/>
          <p:nvPr/>
        </p:nvSpPr>
        <p:spPr>
          <a:xfrm>
            <a:off x="1055914" y="1943100"/>
            <a:ext cx="83820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(competențe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spTree>
    <p:extLst>
      <p:ext uri="{BB962C8B-B14F-4D97-AF65-F5344CB8AC3E}">
        <p14:creationId xmlns:p14="http://schemas.microsoft.com/office/powerpoint/2010/main" val="1629256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8CD7D9C-2AC6-58D4-5BC2-74D8320930B7}"/>
            </a:ext>
          </a:extLst>
        </p:cNvPr>
        <p:cNvGrpSpPr/>
        <p:nvPr/>
      </p:nvGrpSpPr>
      <p:grpSpPr>
        <a:xfrm>
          <a:off x="0" y="0"/>
          <a:ext cx="0" cy="0"/>
          <a:chOff x="0" y="0"/>
          <a:chExt cx="0" cy="0"/>
        </a:xfrm>
      </p:grpSpPr>
      <p:sp>
        <p:nvSpPr>
          <p:cNvPr id="2" name="Text Box 2">
            <a:extLst>
              <a:ext uri="{FF2B5EF4-FFF2-40B4-BE49-F238E27FC236}">
                <a16:creationId xmlns:a16="http://schemas.microsoft.com/office/drawing/2014/main" xmlns="" id="{65A3CE96-BC32-3B02-BCA1-2D7C7668F089}"/>
              </a:ext>
            </a:extLst>
          </p:cNvPr>
          <p:cNvSpPr txBox="1">
            <a:spLocks noChangeArrowheads="1"/>
          </p:cNvSpPr>
          <p:nvPr/>
        </p:nvSpPr>
        <p:spPr bwMode="auto">
          <a:xfrm>
            <a:off x="1762432" y="2702460"/>
            <a:ext cx="15544800" cy="2677656"/>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fontAlgn="ctr"/>
            <a:r>
              <a:rPr lang="en-US" altLang="en-US" sz="2800" b="0" dirty="0">
                <a:latin typeface="Calibri" panose="020F0502020204030204"/>
                <a:ea typeface="Calibri" panose="020F0502020204030204"/>
              </a:rPr>
              <a:t>„</a:t>
            </a:r>
            <a:r>
              <a:rPr lang="ro-RO" altLang="en-US" sz="2800" b="0" dirty="0">
                <a:latin typeface="Calibri" panose="020F0502020204030204"/>
                <a:ea typeface="Calibri" panose="020F0502020204030204"/>
              </a:rPr>
              <a:t>O </a:t>
            </a:r>
            <a:r>
              <a:rPr lang="it-IT" altLang="en-US" sz="2800" b="0" dirty="0">
                <a:latin typeface="Calibri" panose="020F0502020204030204"/>
                <a:ea typeface="Calibri" panose="020F0502020204030204"/>
              </a:rPr>
              <a:t>ini</a:t>
            </a:r>
            <a:r>
              <a:rPr lang="ro-RO" altLang="en-US" sz="2800" b="0" dirty="0">
                <a:latin typeface="Calibri" panose="020F0502020204030204"/>
                <a:ea typeface="Calibri" panose="020F0502020204030204"/>
              </a:rPr>
              <a:t>ț</a:t>
            </a:r>
            <a:r>
              <a:rPr lang="it-IT" altLang="en-US" sz="2800" b="0" dirty="0">
                <a:latin typeface="Calibri" panose="020F0502020204030204"/>
                <a:ea typeface="Calibri" panose="020F0502020204030204"/>
              </a:rPr>
              <a:t>iativ</a:t>
            </a:r>
            <a:r>
              <a:rPr lang="ro-RO" altLang="en-US" sz="2800" b="0" dirty="0">
                <a:latin typeface="Calibri" panose="020F0502020204030204"/>
                <a:ea typeface="Calibri" panose="020F0502020204030204"/>
              </a:rPr>
              <a:t>ă</a:t>
            </a:r>
            <a:r>
              <a:rPr lang="it-IT" altLang="en-US" sz="2800" b="0" dirty="0">
                <a:latin typeface="Calibri" panose="020F0502020204030204"/>
                <a:ea typeface="Calibri" panose="020F0502020204030204"/>
              </a:rPr>
              <a:t> foarte bun</a:t>
            </a:r>
            <a:r>
              <a:rPr lang="ro-RO" altLang="en-US" sz="2800" b="0" dirty="0">
                <a:latin typeface="Calibri" panose="020F0502020204030204"/>
                <a:ea typeface="Calibri" panose="020F0502020204030204"/>
              </a:rPr>
              <a:t>ă</a:t>
            </a:r>
            <a:r>
              <a:rPr lang="it-IT" altLang="en-US" sz="2800" b="0" dirty="0">
                <a:latin typeface="Calibri" panose="020F0502020204030204"/>
                <a:ea typeface="Calibri" panose="020F0502020204030204"/>
              </a:rPr>
              <a:t>, a contat foarte mult calitatea formatorului </a:t>
            </a:r>
            <a:r>
              <a:rPr lang="ro-RO" altLang="en-US" sz="2800" b="0" dirty="0">
                <a:latin typeface="Calibri" panose="020F0502020204030204"/>
                <a:ea typeface="Calibri" panose="020F0502020204030204"/>
              </a:rPr>
              <a:t>ș</a:t>
            </a:r>
            <a:r>
              <a:rPr lang="it-IT" altLang="en-US" sz="2800" b="0" dirty="0">
                <a:latin typeface="Calibri" panose="020F0502020204030204"/>
                <a:ea typeface="Calibri" panose="020F0502020204030204"/>
              </a:rPr>
              <a:t>i modul de transmitere a informa</a:t>
            </a:r>
            <a:r>
              <a:rPr lang="ro-RO" altLang="en-US" sz="2800" b="0" dirty="0">
                <a:latin typeface="Calibri" panose="020F0502020204030204"/>
                <a:ea typeface="Calibri" panose="020F0502020204030204"/>
              </a:rPr>
              <a:t>ț</a:t>
            </a:r>
            <a:r>
              <a:rPr lang="it-IT" altLang="en-US" sz="2800" b="0" dirty="0">
                <a:latin typeface="Calibri" panose="020F0502020204030204"/>
                <a:ea typeface="Calibri" panose="020F0502020204030204"/>
              </a:rPr>
              <a:t>iei, conectarea la cursan</a:t>
            </a:r>
            <a:r>
              <a:rPr lang="ro-RO" altLang="en-US" sz="2800" b="0" dirty="0">
                <a:latin typeface="Calibri" panose="020F0502020204030204"/>
                <a:ea typeface="Calibri" panose="020F0502020204030204"/>
              </a:rPr>
              <a:t>ț</a:t>
            </a:r>
            <a:r>
              <a:rPr lang="it-IT" altLang="en-US" sz="2800" b="0" dirty="0">
                <a:latin typeface="Calibri" panose="020F0502020204030204"/>
                <a:ea typeface="Calibri" panose="020F0502020204030204"/>
              </a:rPr>
              <a:t>i </a:t>
            </a:r>
            <a:r>
              <a:rPr lang="ro-RO" altLang="en-US" sz="2800" b="0" dirty="0">
                <a:latin typeface="Calibri" panose="020F0502020204030204"/>
                <a:ea typeface="Calibri" panose="020F0502020204030204"/>
              </a:rPr>
              <a:t>î</a:t>
            </a:r>
            <a:r>
              <a:rPr lang="it-IT" altLang="en-US" sz="2800" b="0" dirty="0">
                <a:latin typeface="Calibri" panose="020F0502020204030204"/>
                <a:ea typeface="Calibri" panose="020F0502020204030204"/>
              </a:rPr>
              <a:t>ntr-o manier</a:t>
            </a:r>
            <a:r>
              <a:rPr lang="ro-RO" altLang="en-US" sz="2800" dirty="0">
                <a:latin typeface="Calibri" panose="020F0502020204030204"/>
                <a:ea typeface="Calibri" panose="020F0502020204030204"/>
              </a:rPr>
              <a:t>ă</a:t>
            </a:r>
            <a:r>
              <a:rPr lang="it-IT" altLang="en-US" sz="2800" b="0" dirty="0">
                <a:latin typeface="Calibri" panose="020F0502020204030204"/>
                <a:ea typeface="Calibri" panose="020F0502020204030204"/>
              </a:rPr>
              <a:t> eficient</a:t>
            </a:r>
            <a:r>
              <a:rPr lang="ro-RO" altLang="en-US" sz="2800" b="0" dirty="0">
                <a:latin typeface="Calibri" panose="020F0502020204030204"/>
                <a:ea typeface="Calibri" panose="020F0502020204030204"/>
              </a:rPr>
              <a:t>ă</a:t>
            </a:r>
            <a:r>
              <a:rPr lang="en-US" altLang="en-US" sz="2800" b="0" dirty="0">
                <a:latin typeface="Calibri" panose="020F0502020204030204"/>
                <a:ea typeface="Calibri" panose="020F0502020204030204"/>
              </a:rPr>
              <a:t>.”</a:t>
            </a:r>
            <a:endParaRPr lang="en-US" sz="1200" dirty="0">
              <a:effectLst/>
              <a:latin typeface="Times New Roman" panose="02020603050405020304" pitchFamily="18" charset="0"/>
              <a:ea typeface="Calibri" panose="020F0502020204030204" pitchFamily="34" charset="0"/>
            </a:endParaRPr>
          </a:p>
          <a:p>
            <a:pPr algn="just" fontAlgn="ctr"/>
            <a:r>
              <a:rPr lang="en-US" altLang="en-US" sz="2800" b="0" dirty="0">
                <a:latin typeface="Calibri" panose="020F0502020204030204"/>
                <a:ea typeface="Calibri" panose="020F0502020204030204"/>
              </a:rPr>
              <a:t>„</a:t>
            </a:r>
            <a:r>
              <a:rPr lang="fr-FR" altLang="en-US" sz="2800" b="0" dirty="0" err="1">
                <a:latin typeface="Calibri" panose="020F0502020204030204"/>
                <a:ea typeface="Calibri" panose="020F0502020204030204"/>
              </a:rPr>
              <a:t>Mi-a</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plăcut</a:t>
            </a:r>
            <a:r>
              <a:rPr lang="ro-RO"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că</a:t>
            </a:r>
            <a:r>
              <a:rPr lang="fr-FR" altLang="en-US" sz="2800" b="0" dirty="0">
                <a:latin typeface="Calibri" panose="020F0502020204030204"/>
                <a:ea typeface="Calibri" panose="020F0502020204030204"/>
              </a:rPr>
              <a:t> a </a:t>
            </a:r>
            <a:r>
              <a:rPr lang="fr-FR" altLang="en-US" sz="2800" b="0" dirty="0" err="1">
                <a:latin typeface="Calibri" panose="020F0502020204030204"/>
                <a:ea typeface="Calibri" panose="020F0502020204030204"/>
              </a:rPr>
              <a:t>fost</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interactiv</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am</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legat</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prietenii</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am</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învățat</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și</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multe</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lucruri</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noi</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Recomand</a:t>
            </a:r>
            <a:r>
              <a:rPr lang="fr-FR" altLang="en-US" sz="2800" b="0" dirty="0">
                <a:latin typeface="Calibri" panose="020F0502020204030204"/>
                <a:ea typeface="Calibri" panose="020F0502020204030204"/>
              </a:rPr>
              <a:t>!</a:t>
            </a:r>
            <a:r>
              <a:rPr lang="en-US" altLang="en-US" sz="2800" b="0" dirty="0">
                <a:latin typeface="Calibri" panose="020F0502020204030204"/>
                <a:ea typeface="Calibri" panose="020F0502020204030204"/>
              </a:rPr>
              <a:t>”</a:t>
            </a:r>
            <a:endParaRPr lang="ro-RO" altLang="en-US" sz="2800" b="0" dirty="0">
              <a:latin typeface="Calibri" panose="020F0502020204030204"/>
              <a:ea typeface="Calibri" panose="020F0502020204030204"/>
            </a:endParaRPr>
          </a:p>
          <a:p>
            <a:pPr algn="just" fontAlgn="ctr"/>
            <a:r>
              <a:rPr lang="en-US" sz="2800" dirty="0">
                <a:latin typeface="Calibri" panose="020F0502020204030204"/>
                <a:ea typeface="Calibri" panose="020F0502020204030204"/>
              </a:rPr>
              <a:t>„</a:t>
            </a:r>
            <a:r>
              <a:rPr lang="ro-RO" sz="2800" dirty="0">
                <a:latin typeface="Calibri" panose="020F0502020204030204"/>
                <a:ea typeface="Calibri" panose="020F0502020204030204"/>
              </a:rPr>
              <a:t>Apreciez structura clară, coerentă și concretă a cursului!</a:t>
            </a:r>
            <a:r>
              <a:rPr lang="en-US" sz="2800" dirty="0">
                <a:latin typeface="Calibri" panose="020F0502020204030204"/>
                <a:ea typeface="Calibri" panose="020F0502020204030204"/>
              </a:rPr>
              <a:t>”</a:t>
            </a:r>
            <a:endParaRPr lang="ro-RO" sz="2800" dirty="0">
              <a:latin typeface="Calibri" panose="020F0502020204030204"/>
              <a:ea typeface="Calibri" panose="020F0502020204030204"/>
            </a:endParaRPr>
          </a:p>
          <a:p>
            <a:pPr algn="just" fontAlgn="ctr"/>
            <a:r>
              <a:rPr lang="en-US" sz="2800" dirty="0">
                <a:latin typeface="Calibri" panose="020F0502020204030204"/>
                <a:ea typeface="Calibri" panose="020F0502020204030204"/>
              </a:rPr>
              <a:t>„</a:t>
            </a:r>
            <a:r>
              <a:rPr lang="en-US" sz="2800" dirty="0" err="1">
                <a:latin typeface="Calibri" panose="020F0502020204030204"/>
                <a:ea typeface="Calibri" panose="020F0502020204030204"/>
              </a:rPr>
              <a:t>Cursul</a:t>
            </a:r>
            <a:r>
              <a:rPr lang="en-US" sz="2800" dirty="0">
                <a:latin typeface="Calibri" panose="020F0502020204030204"/>
                <a:ea typeface="Calibri" panose="020F0502020204030204"/>
              </a:rPr>
              <a:t> a </a:t>
            </a:r>
            <a:r>
              <a:rPr lang="en-US" sz="2800" dirty="0" err="1">
                <a:latin typeface="Calibri" panose="020F0502020204030204"/>
                <a:ea typeface="Calibri" panose="020F0502020204030204"/>
              </a:rPr>
              <a:t>fost</a:t>
            </a:r>
            <a:r>
              <a:rPr lang="en-US" sz="2800" dirty="0">
                <a:latin typeface="Calibri" panose="020F0502020204030204"/>
                <a:ea typeface="Calibri" panose="020F0502020204030204"/>
              </a:rPr>
              <a:t> bine </a:t>
            </a:r>
            <a:r>
              <a:rPr lang="en-US" sz="2800" dirty="0" err="1">
                <a:latin typeface="Calibri" panose="020F0502020204030204"/>
                <a:ea typeface="Calibri" panose="020F0502020204030204"/>
              </a:rPr>
              <a:t>structurat</a:t>
            </a:r>
            <a:r>
              <a:rPr lang="en-US" sz="2800" dirty="0">
                <a:latin typeface="Calibri" panose="020F0502020204030204"/>
                <a:ea typeface="Calibri" panose="020F0502020204030204"/>
              </a:rPr>
              <a:t>,</a:t>
            </a:r>
            <a:r>
              <a:rPr lang="ro-RO" sz="2800" dirty="0">
                <a:latin typeface="Calibri" panose="020F0502020204030204"/>
                <a:ea typeface="Calibri" panose="020F0502020204030204"/>
              </a:rPr>
              <a:t> </a:t>
            </a:r>
            <a:r>
              <a:rPr lang="en-US" sz="2800" dirty="0" err="1">
                <a:latin typeface="Calibri" panose="020F0502020204030204"/>
                <a:ea typeface="Calibri" panose="020F0502020204030204"/>
              </a:rPr>
              <a:t>lectorul</a:t>
            </a:r>
            <a:r>
              <a:rPr lang="en-US" sz="2800" dirty="0">
                <a:latin typeface="Calibri" panose="020F0502020204030204"/>
                <a:ea typeface="Calibri" panose="020F0502020204030204"/>
              </a:rPr>
              <a:t> bine </a:t>
            </a:r>
            <a:r>
              <a:rPr lang="en-US" sz="2800" dirty="0" err="1">
                <a:latin typeface="Calibri" panose="020F0502020204030204"/>
                <a:ea typeface="Calibri" panose="020F0502020204030204"/>
              </a:rPr>
              <a:t>pregătit</a:t>
            </a:r>
            <a:r>
              <a:rPr lang="en-US" sz="2800" dirty="0">
                <a:latin typeface="Calibri" panose="020F0502020204030204"/>
                <a:ea typeface="Calibri" panose="020F0502020204030204"/>
              </a:rPr>
              <a:t>,</a:t>
            </a:r>
            <a:r>
              <a:rPr lang="ro-RO" sz="2800" dirty="0">
                <a:latin typeface="Calibri" panose="020F0502020204030204"/>
                <a:ea typeface="Calibri" panose="020F0502020204030204"/>
              </a:rPr>
              <a:t> </a:t>
            </a:r>
            <a:r>
              <a:rPr lang="en-US" sz="2800" dirty="0">
                <a:latin typeface="Calibri" panose="020F0502020204030204"/>
                <a:ea typeface="Calibri" panose="020F0502020204030204"/>
              </a:rPr>
              <a:t>tot </a:t>
            </a:r>
            <a:r>
              <a:rPr lang="en-US" sz="2800" dirty="0" err="1">
                <a:latin typeface="Calibri" panose="020F0502020204030204"/>
                <a:ea typeface="Calibri" panose="020F0502020204030204"/>
              </a:rPr>
              <a:t>timpul</a:t>
            </a:r>
            <a:r>
              <a:rPr lang="en-US" sz="2800" dirty="0">
                <a:latin typeface="Calibri" panose="020F0502020204030204"/>
                <a:ea typeface="Calibri" panose="020F0502020204030204"/>
              </a:rPr>
              <a:t> era </a:t>
            </a:r>
            <a:r>
              <a:rPr lang="en-US" sz="2800" dirty="0" err="1">
                <a:latin typeface="Calibri" panose="020F0502020204030204"/>
                <a:ea typeface="Calibri" panose="020F0502020204030204"/>
              </a:rPr>
              <a:t>dispus</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să</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acorde</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importanță</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intervențiilor</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cursanților</a:t>
            </a:r>
            <a:r>
              <a:rPr lang="ro-RO" sz="2800" dirty="0">
                <a:latin typeface="Calibri" panose="020F0502020204030204"/>
                <a:ea typeface="Calibri" panose="020F0502020204030204"/>
              </a:rPr>
              <a:t>. Un </a:t>
            </a:r>
            <a:r>
              <a:rPr lang="en-US" sz="2800" dirty="0">
                <a:latin typeface="Calibri" panose="020F0502020204030204"/>
                <a:ea typeface="Calibri" panose="020F0502020204030204"/>
              </a:rPr>
              <a:t>curs care </a:t>
            </a:r>
            <a:r>
              <a:rPr lang="en-US" sz="2800" dirty="0" err="1">
                <a:latin typeface="Calibri" panose="020F0502020204030204"/>
                <a:ea typeface="Calibri" panose="020F0502020204030204"/>
              </a:rPr>
              <a:t>te</a:t>
            </a:r>
            <a:r>
              <a:rPr lang="en-US" sz="2800" dirty="0">
                <a:latin typeface="Calibri" panose="020F0502020204030204"/>
                <a:ea typeface="Calibri" panose="020F0502020204030204"/>
              </a:rPr>
              <a:t>-a </a:t>
            </a:r>
            <a:r>
              <a:rPr lang="en-US" sz="2800" dirty="0" err="1">
                <a:latin typeface="Calibri" panose="020F0502020204030204"/>
                <a:ea typeface="Calibri" panose="020F0502020204030204"/>
              </a:rPr>
              <a:t>ținut</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activ</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și</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prezent</a:t>
            </a:r>
            <a:r>
              <a:rPr lang="en-US" sz="2800" dirty="0">
                <a:latin typeface="Calibri" panose="020F0502020204030204"/>
                <a:ea typeface="Calibri" panose="020F0502020204030204"/>
              </a:rPr>
              <a:t> permanent”.</a:t>
            </a:r>
          </a:p>
        </p:txBody>
      </p:sp>
      <p:sp>
        <p:nvSpPr>
          <p:cNvPr id="3" name="TextBox 15">
            <a:extLst>
              <a:ext uri="{FF2B5EF4-FFF2-40B4-BE49-F238E27FC236}">
                <a16:creationId xmlns:a16="http://schemas.microsoft.com/office/drawing/2014/main" xmlns="" id="{03EB7C87-5B44-6D7E-CF53-0C1B05644DE5}"/>
              </a:ext>
            </a:extLst>
          </p:cNvPr>
          <p:cNvSpPr txBox="1"/>
          <p:nvPr/>
        </p:nvSpPr>
        <p:spPr>
          <a:xfrm>
            <a:off x="980768" y="1783825"/>
            <a:ext cx="112014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(leadership și managementul talentelor):</a:t>
            </a:r>
            <a:endParaRPr lang="en-US" sz="2800" b="1" dirty="0">
              <a:solidFill>
                <a:srgbClr val="293E6B"/>
              </a:solidFill>
              <a:latin typeface="Trebuchet MS" panose="020B0703020202090204" pitchFamily="34" charset="0"/>
              <a:ea typeface="Montserrat Bold"/>
              <a:cs typeface="Montserrat Bold"/>
              <a:sym typeface="Montserrat Bold"/>
            </a:endParaRPr>
          </a:p>
        </p:txBody>
      </p:sp>
      <p:pic>
        <p:nvPicPr>
          <p:cNvPr id="4" name="Picture 3">
            <a:extLst>
              <a:ext uri="{FF2B5EF4-FFF2-40B4-BE49-F238E27FC236}">
                <a16:creationId xmlns:a16="http://schemas.microsoft.com/office/drawing/2014/main" xmlns="" id="{77F41C9F-B9F3-CFB6-BAF5-953D66BD7183}"/>
              </a:ext>
            </a:extLst>
          </p:cNvPr>
          <p:cNvPicPr>
            <a:picLocks noChangeAspect="1"/>
          </p:cNvPicPr>
          <p:nvPr/>
        </p:nvPicPr>
        <p:blipFill>
          <a:blip r:embed="rId2"/>
          <a:stretch>
            <a:fillRect/>
          </a:stretch>
        </p:blipFill>
        <p:spPr>
          <a:xfrm>
            <a:off x="436079" y="3431688"/>
            <a:ext cx="1089378" cy="1219200"/>
          </a:xfrm>
          <a:prstGeom prst="rect">
            <a:avLst/>
          </a:prstGeom>
        </p:spPr>
      </p:pic>
      <p:pic>
        <p:nvPicPr>
          <p:cNvPr id="5" name="Picture 4">
            <a:extLst>
              <a:ext uri="{FF2B5EF4-FFF2-40B4-BE49-F238E27FC236}">
                <a16:creationId xmlns:a16="http://schemas.microsoft.com/office/drawing/2014/main" xmlns="" id="{1BA52F15-F8DF-C29F-1418-BA48756599C5}"/>
              </a:ext>
            </a:extLst>
          </p:cNvPr>
          <p:cNvPicPr>
            <a:picLocks noChangeAspect="1"/>
          </p:cNvPicPr>
          <p:nvPr/>
        </p:nvPicPr>
        <p:blipFill>
          <a:blip r:embed="rId3"/>
          <a:stretch>
            <a:fillRect/>
          </a:stretch>
        </p:blipFill>
        <p:spPr>
          <a:xfrm>
            <a:off x="439607" y="6515100"/>
            <a:ext cx="1085850" cy="1098050"/>
          </a:xfrm>
          <a:prstGeom prst="rect">
            <a:avLst/>
          </a:prstGeom>
        </p:spPr>
      </p:pic>
      <p:sp>
        <p:nvSpPr>
          <p:cNvPr id="6" name="Text Box 2">
            <a:extLst>
              <a:ext uri="{FF2B5EF4-FFF2-40B4-BE49-F238E27FC236}">
                <a16:creationId xmlns:a16="http://schemas.microsoft.com/office/drawing/2014/main" xmlns="" id="{97D523F4-B016-9891-7863-6A9CE27B2E69}"/>
              </a:ext>
            </a:extLst>
          </p:cNvPr>
          <p:cNvSpPr txBox="1">
            <a:spLocks noChangeArrowheads="1"/>
          </p:cNvSpPr>
          <p:nvPr/>
        </p:nvSpPr>
        <p:spPr bwMode="auto">
          <a:xfrm>
            <a:off x="1762432" y="5962351"/>
            <a:ext cx="15544800" cy="2540824"/>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a:lnSpc>
                <a:spcPct val="115000"/>
              </a:lnSpc>
              <a:tabLst>
                <a:tab pos="3400425" algn="l"/>
              </a:tabLst>
            </a:pPr>
            <a:r>
              <a:rPr lang="ro-RO" sz="2800" dirty="0">
                <a:latin typeface="Calibri" panose="020F0502020204030204"/>
                <a:ea typeface="Calibri" panose="020F0502020204030204"/>
              </a:rPr>
              <a:t>„Ar fi oportun să se desfășoare în formă fizică deoarece prin interacțiunea cu colegii și lectorii informațiile sunt mai bine asimilate și înțelese, concentrarea este mai bună decât din birou, online, unde în timpul cursului îți desfășori și activitatea profesională, deci atenția și asimilarea informațiilor nu sunt aceleași.”</a:t>
            </a:r>
            <a:endParaRPr lang="en-US" sz="2800" dirty="0">
              <a:latin typeface="Calibri" panose="020F0502020204030204"/>
              <a:ea typeface="Calibri" panose="020F0502020204030204"/>
            </a:endParaRPr>
          </a:p>
          <a:p>
            <a:pPr algn="just">
              <a:lnSpc>
                <a:spcPct val="115000"/>
              </a:lnSpc>
              <a:tabLst>
                <a:tab pos="3400425" algn="l"/>
              </a:tabLst>
            </a:pPr>
            <a:r>
              <a:rPr lang="ro-RO" sz="2800" dirty="0">
                <a:latin typeface="Calibri" panose="020F0502020204030204"/>
                <a:ea typeface="Calibri" panose="020F0502020204030204"/>
              </a:rPr>
              <a:t>„</a:t>
            </a:r>
            <a:r>
              <a:rPr lang="fr-FR" sz="2800" dirty="0">
                <a:latin typeface="Calibri" panose="020F0502020204030204"/>
                <a:ea typeface="Calibri" panose="020F0502020204030204"/>
              </a:rPr>
              <a:t>S</a:t>
            </a:r>
            <a:r>
              <a:rPr lang="ro-RO" sz="2800" dirty="0">
                <a:latin typeface="Calibri" panose="020F0502020204030204"/>
                <a:ea typeface="Calibri" panose="020F0502020204030204"/>
              </a:rPr>
              <a:t>ă</a:t>
            </a:r>
            <a:r>
              <a:rPr lang="fr-FR" sz="2800" dirty="0">
                <a:latin typeface="Calibri" panose="020F0502020204030204"/>
                <a:ea typeface="Calibri" panose="020F0502020204030204"/>
              </a:rPr>
              <a:t> se </a:t>
            </a:r>
            <a:r>
              <a:rPr lang="fr-FR" sz="2800" dirty="0" err="1">
                <a:latin typeface="Calibri" panose="020F0502020204030204"/>
                <a:ea typeface="Calibri" panose="020F0502020204030204"/>
              </a:rPr>
              <a:t>pun</a:t>
            </a:r>
            <a:r>
              <a:rPr lang="ro-RO" sz="2800" dirty="0">
                <a:latin typeface="Calibri" panose="020F0502020204030204"/>
                <a:ea typeface="Calibri" panose="020F0502020204030204"/>
              </a:rPr>
              <a:t>ă</a:t>
            </a:r>
            <a:r>
              <a:rPr lang="fr-FR" sz="2800" dirty="0">
                <a:latin typeface="Calibri" panose="020F0502020204030204"/>
                <a:ea typeface="Calibri" panose="020F0502020204030204"/>
              </a:rPr>
              <a:t> mai </a:t>
            </a:r>
            <a:r>
              <a:rPr lang="fr-FR" sz="2800" dirty="0" err="1">
                <a:latin typeface="Calibri" panose="020F0502020204030204"/>
                <a:ea typeface="Calibri" panose="020F0502020204030204"/>
              </a:rPr>
              <a:t>mult</a:t>
            </a:r>
            <a:r>
              <a:rPr lang="fr-FR" sz="2800" dirty="0">
                <a:latin typeface="Calibri" panose="020F0502020204030204"/>
                <a:ea typeface="Calibri" panose="020F0502020204030204"/>
              </a:rPr>
              <a:t> accent </a:t>
            </a:r>
            <a:r>
              <a:rPr lang="fr-FR" sz="2800" dirty="0" err="1">
                <a:latin typeface="Calibri" panose="020F0502020204030204"/>
                <a:ea typeface="Calibri" panose="020F0502020204030204"/>
              </a:rPr>
              <a:t>pe</a:t>
            </a:r>
            <a:r>
              <a:rPr lang="fr-FR" sz="2800" dirty="0">
                <a:latin typeface="Calibri" panose="020F0502020204030204"/>
                <a:ea typeface="Calibri" panose="020F0502020204030204"/>
              </a:rPr>
              <a:t> </a:t>
            </a:r>
            <a:r>
              <a:rPr lang="fr-FR" sz="2800" dirty="0" err="1">
                <a:latin typeface="Calibri" panose="020F0502020204030204"/>
                <a:ea typeface="Calibri" panose="020F0502020204030204"/>
              </a:rPr>
              <a:t>partea</a:t>
            </a:r>
            <a:r>
              <a:rPr lang="fr-FR" sz="2800" dirty="0">
                <a:latin typeface="Calibri" panose="020F0502020204030204"/>
                <a:ea typeface="Calibri" panose="020F0502020204030204"/>
              </a:rPr>
              <a:t> </a:t>
            </a:r>
            <a:r>
              <a:rPr lang="fr-FR" sz="2800" dirty="0" err="1">
                <a:latin typeface="Calibri" panose="020F0502020204030204"/>
                <a:ea typeface="Calibri" panose="020F0502020204030204"/>
              </a:rPr>
              <a:t>practic</a:t>
            </a:r>
            <a:r>
              <a:rPr lang="ro-RO" sz="2800" dirty="0">
                <a:latin typeface="Calibri" panose="020F0502020204030204"/>
                <a:ea typeface="Calibri" panose="020F0502020204030204"/>
              </a:rPr>
              <a:t>ă</a:t>
            </a:r>
            <a:r>
              <a:rPr lang="fr-FR" sz="2800" dirty="0">
                <a:latin typeface="Calibri" panose="020F0502020204030204"/>
                <a:ea typeface="Calibri" panose="020F0502020204030204"/>
              </a:rPr>
              <a:t>.</a:t>
            </a:r>
            <a:r>
              <a:rPr lang="ro-RO" sz="2800" dirty="0">
                <a:latin typeface="Calibri" panose="020F0502020204030204"/>
                <a:ea typeface="Calibri" panose="020F0502020204030204"/>
              </a:rPr>
              <a:t>”</a:t>
            </a:r>
          </a:p>
          <a:p>
            <a:pPr algn="just">
              <a:lnSpc>
                <a:spcPct val="115000"/>
              </a:lnSpc>
              <a:tabLst>
                <a:tab pos="3400425" algn="l"/>
              </a:tabLst>
            </a:pPr>
            <a:r>
              <a:rPr lang="ro-RO" sz="2800" dirty="0">
                <a:latin typeface="Calibri" panose="020F0502020204030204"/>
                <a:ea typeface="Calibri" panose="020F0502020204030204"/>
              </a:rPr>
              <a:t>„</a:t>
            </a:r>
            <a:r>
              <a:rPr lang="it-IT" sz="2800" dirty="0">
                <a:latin typeface="Calibri" panose="020F0502020204030204"/>
                <a:ea typeface="Calibri" panose="020F0502020204030204"/>
              </a:rPr>
              <a:t>Durata cursului foarte mică în comparație cu volumul mare de informații noi</a:t>
            </a:r>
            <a:r>
              <a:rPr lang="ro-RO" sz="2800" dirty="0">
                <a:latin typeface="Calibri" panose="020F0502020204030204"/>
                <a:ea typeface="Calibri" panose="020F0502020204030204"/>
              </a:rPr>
              <a:t>.”</a:t>
            </a:r>
          </a:p>
        </p:txBody>
      </p:sp>
    </p:spTree>
    <p:extLst>
      <p:ext uri="{BB962C8B-B14F-4D97-AF65-F5344CB8AC3E}">
        <p14:creationId xmlns:p14="http://schemas.microsoft.com/office/powerpoint/2010/main" val="2381922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PROVOCĂRI:</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2438400" y="4209742"/>
            <a:ext cx="6019800" cy="4231928"/>
          </a:xfrm>
          <a:prstGeom prst="rect">
            <a:avLst/>
          </a:prstGeom>
        </p:spPr>
        <p:txBody>
          <a:bodyPr wrap="square" lIns="0" tIns="0" rIns="0" bIns="0" rtlCol="0" anchor="t">
            <a:spAutoFit/>
          </a:bodyPr>
          <a:lstStyle/>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Durata procedurilor de achiziții publice,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Implicarea instituțiilor în organizarea și desfășurarea alegerilor,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Reorganizarea instituțiilor,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Dotarea instituțiilor,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Gradul de încărcare,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Probleme de comunicare,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Niveluri diferite de competențe,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Așteptări. </a:t>
            </a:r>
            <a:endParaRPr lang="en-US" sz="2800" dirty="0">
              <a:solidFill>
                <a:srgbClr val="000000"/>
              </a:solidFill>
              <a:latin typeface="Trebuchet MS" panose="020B0703020202090204" pitchFamily="34" charset="0"/>
              <a:ea typeface="Montserrat"/>
              <a:cs typeface="Montserrat"/>
              <a:sym typeface="Montserrat"/>
            </a:endParaRPr>
          </a:p>
        </p:txBody>
      </p:sp>
      <p:pic>
        <p:nvPicPr>
          <p:cNvPr id="2" name="Picture 1">
            <a:extLst>
              <a:ext uri="{FF2B5EF4-FFF2-40B4-BE49-F238E27FC236}">
                <a16:creationId xmlns:a16="http://schemas.microsoft.com/office/drawing/2014/main" xmlns="" id="{E5080749-4230-FCEB-E5A4-D634CD620CCB}"/>
              </a:ext>
            </a:extLst>
          </p:cNvPr>
          <p:cNvPicPr>
            <a:picLocks noChangeAspect="1"/>
          </p:cNvPicPr>
          <p:nvPr/>
        </p:nvPicPr>
        <p:blipFill>
          <a:blip r:embed="rId2"/>
          <a:stretch>
            <a:fillRect/>
          </a:stretch>
        </p:blipFill>
        <p:spPr>
          <a:xfrm>
            <a:off x="838200" y="4891975"/>
            <a:ext cx="1071563" cy="1089725"/>
          </a:xfrm>
          <a:prstGeom prst="rect">
            <a:avLst/>
          </a:prstGeom>
        </p:spPr>
      </p:pic>
      <p:pic>
        <p:nvPicPr>
          <p:cNvPr id="3" name="Picture 2">
            <a:extLst>
              <a:ext uri="{FF2B5EF4-FFF2-40B4-BE49-F238E27FC236}">
                <a16:creationId xmlns:a16="http://schemas.microsoft.com/office/drawing/2014/main" xmlns="" id="{CF2CEE72-7439-5DFE-C3DB-ABB79037BE03}"/>
              </a:ext>
            </a:extLst>
          </p:cNvPr>
          <p:cNvPicPr>
            <a:picLocks noChangeAspect="1"/>
          </p:cNvPicPr>
          <p:nvPr/>
        </p:nvPicPr>
        <p:blipFill>
          <a:blip r:embed="rId3"/>
          <a:stretch>
            <a:fillRect/>
          </a:stretch>
        </p:blipFill>
        <p:spPr>
          <a:xfrm>
            <a:off x="9004714" y="3941456"/>
            <a:ext cx="1814513" cy="2404087"/>
          </a:xfrm>
          <a:prstGeom prst="rect">
            <a:avLst/>
          </a:prstGeom>
        </p:spPr>
      </p:pic>
      <p:sp>
        <p:nvSpPr>
          <p:cNvPr id="4" name="TextBox 17">
            <a:extLst>
              <a:ext uri="{FF2B5EF4-FFF2-40B4-BE49-F238E27FC236}">
                <a16:creationId xmlns:a16="http://schemas.microsoft.com/office/drawing/2014/main" xmlns="" id="{B69F6B22-0E9B-7B41-6D4D-D9249D107C44}"/>
              </a:ext>
            </a:extLst>
          </p:cNvPr>
          <p:cNvSpPr txBox="1"/>
          <p:nvPr/>
        </p:nvSpPr>
        <p:spPr>
          <a:xfrm>
            <a:off x="10811853" y="4441994"/>
            <a:ext cx="6858000" cy="2693045"/>
          </a:xfrm>
          <a:prstGeom prst="rect">
            <a:avLst/>
          </a:prstGeom>
        </p:spPr>
        <p:txBody>
          <a:bodyPr wrap="square" lIns="0" tIns="0" rIns="0" bIns="0" rtlCol="0" anchor="t">
            <a:spAutoFit/>
          </a:bodyPr>
          <a:lstStyle/>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Parteneri: MADR, ANAF, MF </a:t>
            </a:r>
            <a:r>
              <a:rPr lang="en-US" sz="2800" dirty="0" err="1">
                <a:solidFill>
                  <a:srgbClr val="000000"/>
                </a:solidFill>
                <a:latin typeface="Trebuchet MS" panose="020B0703020202090204" pitchFamily="34" charset="0"/>
                <a:ea typeface="Montserrat"/>
                <a:cs typeface="Montserrat"/>
                <a:sym typeface="Montserrat"/>
              </a:rPr>
              <a:t>etc</a:t>
            </a:r>
            <a:r>
              <a:rPr lang="ro-RO" sz="2800"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Campanie de comunicare și promovare, </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Întâlniri periodice cu prestatorii,</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Colectare feedback participanți și revizuire</a:t>
            </a:r>
            <a:r>
              <a:rPr lang="en-US" sz="2800" dirty="0">
                <a:solidFill>
                  <a:srgbClr val="000000"/>
                </a:solidFill>
                <a:latin typeface="Trebuchet MS" panose="020B0703020202090204" pitchFamily="34" charset="0"/>
                <a:ea typeface="Montserrat"/>
                <a:cs typeface="Montserrat"/>
                <a:sym typeface="Montserrat"/>
              </a:rPr>
              <a:t> </a:t>
            </a:r>
            <a:r>
              <a:rPr lang="ro-RO" sz="2800" dirty="0">
                <a:solidFill>
                  <a:srgbClr val="000000"/>
                </a:solidFill>
                <a:latin typeface="Trebuchet MS" panose="020B0703020202090204" pitchFamily="34" charset="0"/>
                <a:ea typeface="Montserrat"/>
                <a:cs typeface="Montserrat"/>
                <a:sym typeface="Montserrat"/>
              </a:rPr>
              <a:t>conținut/program/materiale,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Înlocuire/suplimentare experți,</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Munca în echipă.</a:t>
            </a:r>
            <a:endParaRPr lang="en-US" sz="2800" dirty="0">
              <a:solidFill>
                <a:srgbClr val="000000"/>
              </a:solidFill>
              <a:latin typeface="Trebuchet MS" panose="020B0703020202090204" pitchFamily="34" charset="0"/>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68BF213-03F8-04BC-B74F-3B0C854A0EED}"/>
            </a:ext>
          </a:extLst>
        </p:cNvPr>
        <p:cNvGrpSpPr/>
        <p:nvPr/>
      </p:nvGrpSpPr>
      <p:grpSpPr>
        <a:xfrm>
          <a:off x="0" y="0"/>
          <a:ext cx="0" cy="0"/>
          <a:chOff x="0" y="0"/>
          <a:chExt cx="0" cy="0"/>
        </a:xfrm>
      </p:grpSpPr>
      <p:grpSp>
        <p:nvGrpSpPr>
          <p:cNvPr id="11" name="Group 11">
            <a:extLst>
              <a:ext uri="{FF2B5EF4-FFF2-40B4-BE49-F238E27FC236}">
                <a16:creationId xmlns:a16="http://schemas.microsoft.com/office/drawing/2014/main" xmlns="" id="{806A9E23-2A16-2713-5520-1699CC16AECC}"/>
              </a:ext>
            </a:extLst>
          </p:cNvPr>
          <p:cNvGrpSpPr/>
          <p:nvPr/>
        </p:nvGrpSpPr>
        <p:grpSpPr>
          <a:xfrm>
            <a:off x="-1065226" y="2247900"/>
            <a:ext cx="16000425" cy="1214813"/>
            <a:chOff x="0" y="0"/>
            <a:chExt cx="2558107" cy="406400"/>
          </a:xfrm>
        </p:grpSpPr>
        <p:sp>
          <p:nvSpPr>
            <p:cNvPr id="12" name="Freeform 12">
              <a:extLst>
                <a:ext uri="{FF2B5EF4-FFF2-40B4-BE49-F238E27FC236}">
                  <a16:creationId xmlns:a16="http://schemas.microsoft.com/office/drawing/2014/main" xmlns="" id="{86254004-74D1-784D-5D2F-6C4F73FBB181}"/>
                </a:ext>
              </a:extLst>
            </p:cNvPr>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a:extLst>
                <a:ext uri="{FF2B5EF4-FFF2-40B4-BE49-F238E27FC236}">
                  <a16:creationId xmlns:a16="http://schemas.microsoft.com/office/drawing/2014/main" xmlns="" id="{F0A2B202-6274-7D40-2866-29B6C674BF19}"/>
                </a:ext>
              </a:extLst>
            </p:cNvPr>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a:extLst>
              <a:ext uri="{FF2B5EF4-FFF2-40B4-BE49-F238E27FC236}">
                <a16:creationId xmlns:a16="http://schemas.microsoft.com/office/drawing/2014/main" xmlns="" id="{F217F328-3A66-4D03-DFBC-426BC20894B1}"/>
              </a:ext>
            </a:extLst>
          </p:cNvPr>
          <p:cNvSpPr txBox="1"/>
          <p:nvPr/>
        </p:nvSpPr>
        <p:spPr>
          <a:xfrm>
            <a:off x="1028700" y="2436206"/>
            <a:ext cx="12915900" cy="738472"/>
          </a:xfrm>
          <a:prstGeom prst="rect">
            <a:avLst/>
          </a:prstGeom>
        </p:spPr>
        <p:txBody>
          <a:bodyPr wrap="square"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ACTIVITATEA ECHIPEI DE PROIECT ÎN CIFRE:</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5" name="TextBox 17">
            <a:extLst>
              <a:ext uri="{FF2B5EF4-FFF2-40B4-BE49-F238E27FC236}">
                <a16:creationId xmlns:a16="http://schemas.microsoft.com/office/drawing/2014/main" xmlns="" id="{D373EEF3-14C5-1C37-2B24-ECBFBBDA4273}"/>
              </a:ext>
            </a:extLst>
          </p:cNvPr>
          <p:cNvSpPr txBox="1"/>
          <p:nvPr/>
        </p:nvSpPr>
        <p:spPr>
          <a:xfrm>
            <a:off x="1028700" y="3848100"/>
            <a:ext cx="16526870" cy="6902339"/>
          </a:xfrm>
          <a:prstGeom prst="rect">
            <a:avLst/>
          </a:prstGeom>
        </p:spPr>
        <p:txBody>
          <a:bodyPr wrap="square" lIns="0" tIns="0" rIns="0" bIns="0" rtlCol="0" anchor="t">
            <a:spAutoFit/>
          </a:bodyPr>
          <a:lstStyle/>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Contracte gestionate: 3</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Livrabile analizate: </a:t>
            </a:r>
          </a:p>
          <a:p>
            <a:pPr marL="800100" lvl="1" indent="-342900" algn="just">
              <a:lnSpc>
                <a:spcPts val="2999"/>
              </a:lnSpc>
              <a:buFont typeface="Courier New" panose="02070309020205020404" pitchFamily="49" charset="0"/>
              <a:buChar char="o"/>
            </a:pPr>
            <a:r>
              <a:rPr lang="ro-RO" sz="2499" dirty="0">
                <a:solidFill>
                  <a:srgbClr val="000000"/>
                </a:solidFill>
                <a:latin typeface="Trebuchet MS" panose="020B0703020202090204" pitchFamily="34" charset="0"/>
                <a:ea typeface="Montserrat"/>
                <a:cs typeface="Montserrat"/>
                <a:sym typeface="Montserrat"/>
              </a:rPr>
              <a:t>15 suporturi de curs (= 4.703 de pagini)+revizii</a:t>
            </a:r>
          </a:p>
          <a:p>
            <a:pPr marL="800100" lvl="1" indent="-342900" algn="just">
              <a:lnSpc>
                <a:spcPts val="2999"/>
              </a:lnSpc>
              <a:buFont typeface="Courier New" panose="02070309020205020404" pitchFamily="49" charset="0"/>
              <a:buChar char="o"/>
            </a:pPr>
            <a:r>
              <a:rPr lang="ro-RO" sz="2499" dirty="0">
                <a:solidFill>
                  <a:srgbClr val="000000"/>
                </a:solidFill>
                <a:latin typeface="Trebuchet MS" panose="020B0703020202090204" pitchFamily="34" charset="0"/>
                <a:ea typeface="Montserrat"/>
                <a:cs typeface="Montserrat"/>
                <a:sym typeface="Montserrat"/>
              </a:rPr>
              <a:t>60 rapoarte prestatori (=1.258 de pagini)+</a:t>
            </a:r>
            <a:r>
              <a:rPr lang="ro-RO" sz="2499" dirty="0" err="1">
                <a:solidFill>
                  <a:srgbClr val="000000"/>
                </a:solidFill>
                <a:latin typeface="Trebuchet MS" panose="020B0703020202090204" pitchFamily="34" charset="0"/>
                <a:ea typeface="Montserrat"/>
                <a:cs typeface="Montserrat"/>
                <a:sym typeface="Montserrat"/>
              </a:rPr>
              <a:t>revizii+anexe</a:t>
            </a:r>
            <a:r>
              <a:rPr lang="ro-RO" sz="2499"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Certificate verificate: 25.028, respectiv aproximativ 70.000 de documente justificative verificate</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Protocoale verificate și încheiate: 1.255</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Sesiuni de formare online monitorizate: 420</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Sesiuni de formare în format hibrid/fizic monitorizate: 15 în teritoriu (Giurgiu, Constanța, Pitești, Oradea, Hunedoara, Piatra-Neamț, Ploiești, Brașov, Sibiu, Călărași, Râmnicu Vâlcea) și peste 20 în București</a:t>
            </a:r>
          </a:p>
          <a:p>
            <a:pPr marL="342900" indent="-342900" algn="just">
              <a:lnSpc>
                <a:spcPts val="2999"/>
              </a:lnSpc>
              <a:buFont typeface="Wingdings" panose="05000000000000000000" pitchFamily="2" charset="2"/>
              <a:buChar char="Ø"/>
            </a:pPr>
            <a:r>
              <a:rPr lang="ro-RO" sz="2499" dirty="0">
                <a:latin typeface="Trebuchet MS" panose="020B0703020202090204" pitchFamily="34" charset="0"/>
                <a:ea typeface="Montserrat"/>
                <a:cs typeface="Montserrat"/>
                <a:sym typeface="Montserrat"/>
              </a:rPr>
              <a:t>Postări social media: peste 130 (min. 8/lună)</a:t>
            </a:r>
          </a:p>
          <a:p>
            <a:pPr marL="342900" indent="-342900" algn="just">
              <a:lnSpc>
                <a:spcPts val="2999"/>
              </a:lnSpc>
              <a:buFont typeface="Wingdings" panose="05000000000000000000" pitchFamily="2" charset="2"/>
              <a:buChar char="Ø"/>
            </a:pPr>
            <a:r>
              <a:rPr lang="ro-RO" sz="2499" dirty="0">
                <a:latin typeface="Trebuchet MS" panose="020B0703020202090204" pitchFamily="34" charset="0"/>
                <a:ea typeface="Montserrat"/>
                <a:cs typeface="Montserrat"/>
                <a:sym typeface="Montserrat"/>
              </a:rPr>
              <a:t>1587 de e-mail-uri transmise la adresa </a:t>
            </a:r>
            <a:r>
              <a:rPr lang="ro-RO" sz="2499" dirty="0">
                <a:latin typeface="Trebuchet MS" panose="020B0703020202090204" pitchFamily="34" charset="0"/>
                <a:ea typeface="Montserrat"/>
                <a:cs typeface="Montserrat"/>
                <a:sym typeface="Montserrat"/>
                <a:hlinkClick r:id="rId2">
                  <a:extLst>
                    <a:ext uri="{A12FA001-AC4F-418D-AE19-62706E023703}">
                      <ahyp:hlinkClr xmlns:ahyp="http://schemas.microsoft.com/office/drawing/2018/hyperlinkcolor" xmlns="" val="tx"/>
                    </a:ext>
                  </a:extLst>
                </a:hlinkClick>
              </a:rPr>
              <a:t>formare185@anfp.gov.ro</a:t>
            </a:r>
            <a:r>
              <a:rPr lang="ro-RO" sz="2499" dirty="0">
                <a:latin typeface="Trebuchet MS" panose="020B0703020202090204" pitchFamily="34" charset="0"/>
                <a:ea typeface="Montserrat"/>
                <a:cs typeface="Montserrat"/>
                <a:sym typeface="Montserrat"/>
              </a:rPr>
              <a:t>: </a:t>
            </a:r>
          </a:p>
          <a:p>
            <a:pPr marL="342900" indent="-342900" algn="just">
              <a:lnSpc>
                <a:spcPts val="2999"/>
              </a:lnSpc>
              <a:buFont typeface="Wingdings" panose="05000000000000000000" pitchFamily="2" charset="2"/>
              <a:buChar char="Ø"/>
            </a:pPr>
            <a:r>
              <a:rPr lang="ro-RO" sz="2499" dirty="0">
                <a:latin typeface="Trebuchet MS" panose="020B0703020202090204" pitchFamily="34" charset="0"/>
                <a:ea typeface="Montserrat"/>
                <a:cs typeface="Montserrat"/>
                <a:sym typeface="Montserrat"/>
              </a:rPr>
              <a:t>Rapoarte de activitate </a:t>
            </a:r>
            <a:r>
              <a:rPr lang="ro-RO" sz="2499" dirty="0">
                <a:solidFill>
                  <a:srgbClr val="000000"/>
                </a:solidFill>
                <a:latin typeface="Trebuchet MS" panose="020B0703020202090204" pitchFamily="34" charset="0"/>
                <a:ea typeface="Montserrat"/>
                <a:cs typeface="Montserrat"/>
                <a:sym typeface="Montserrat"/>
              </a:rPr>
              <a:t>proiect: aprox. 80</a:t>
            </a: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en-US" sz="2499" dirty="0">
              <a:solidFill>
                <a:srgbClr val="000000"/>
              </a:solidFill>
              <a:latin typeface="Trebuchet MS" panose="020B0703020202090204" pitchFamily="34" charset="0"/>
              <a:ea typeface="Montserrat"/>
              <a:cs typeface="Montserrat"/>
              <a:sym typeface="Montserrat"/>
            </a:endParaRPr>
          </a:p>
        </p:txBody>
      </p:sp>
    </p:spTree>
    <p:extLst>
      <p:ext uri="{BB962C8B-B14F-4D97-AF65-F5344CB8AC3E}">
        <p14:creationId xmlns:p14="http://schemas.microsoft.com/office/powerpoint/2010/main" val="1814766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IMPACT:</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999130" y="3924300"/>
            <a:ext cx="11106150" cy="5363456"/>
          </a:xfrm>
          <a:prstGeom prst="rect">
            <a:avLst/>
          </a:prstGeom>
        </p:spPr>
        <p:txBody>
          <a:bodyPr wrap="square" lIns="0" tIns="0" rIns="0" bIns="0" rtlCol="0" anchor="t">
            <a:spAutoFit/>
          </a:bodyPr>
          <a:lstStyle/>
          <a:p>
            <a:pPr algn="just">
              <a:lnSpc>
                <a:spcPts val="2999"/>
              </a:lnSpc>
            </a:pPr>
            <a:r>
              <a:rPr lang="ro-RO" sz="2499" dirty="0">
                <a:solidFill>
                  <a:srgbClr val="000000"/>
                </a:solidFill>
                <a:latin typeface="Trebuchet MS" panose="020B0703020202090204" pitchFamily="34" charset="0"/>
                <a:ea typeface="Montserrat"/>
                <a:cs typeface="Montserrat"/>
                <a:sym typeface="Montserrat"/>
              </a:rPr>
              <a:t>Dezvoltarea competențelor digitale avansate ale funcționarilor publici:</a:t>
            </a:r>
            <a:endParaRPr lang="en-US" sz="2499" dirty="0">
              <a:solidFill>
                <a:srgbClr val="000000"/>
              </a:solidFill>
              <a:latin typeface="Trebuchet MS" panose="020B0703020202090204" pitchFamily="34" charset="0"/>
              <a:ea typeface="Montserrat"/>
              <a:cs typeface="Montserrat"/>
              <a:sym typeface="Montserrat"/>
            </a:endParaRPr>
          </a:p>
          <a:p>
            <a:pPr marL="342900" indent="-342900" algn="just">
              <a:lnSpc>
                <a:spcPts val="2999"/>
              </a:lnSpc>
              <a:buFont typeface="Wingdings" panose="05000000000000000000" pitchFamily="2" charset="2"/>
              <a:buChar char="Ø"/>
            </a:pPr>
            <a:r>
              <a:rPr lang="ro-RO" sz="2499" b="1" dirty="0">
                <a:solidFill>
                  <a:srgbClr val="000000"/>
                </a:solidFill>
                <a:latin typeface="Trebuchet MS" panose="020B0703020202090204" pitchFamily="34" charset="0"/>
                <a:ea typeface="Montserrat"/>
                <a:cs typeface="Montserrat"/>
                <a:sym typeface="Montserrat"/>
              </a:rPr>
              <a:t>p</a:t>
            </a:r>
            <a:r>
              <a:rPr lang="en-US" sz="2499" b="1" dirty="0" err="1">
                <a:solidFill>
                  <a:srgbClr val="000000"/>
                </a:solidFill>
                <a:latin typeface="Trebuchet MS" panose="020B0703020202090204" pitchFamily="34" charset="0"/>
                <a:ea typeface="Montserrat"/>
                <a:cs typeface="Montserrat"/>
                <a:sym typeface="Montserrat"/>
              </a:rPr>
              <a:t>recondi</a:t>
            </a:r>
            <a:r>
              <a:rPr lang="ro-RO" sz="2499" b="1" dirty="0">
                <a:solidFill>
                  <a:srgbClr val="000000"/>
                </a:solidFill>
                <a:latin typeface="Trebuchet MS" panose="020B0703020202090204" pitchFamily="34" charset="0"/>
                <a:ea typeface="Montserrat"/>
                <a:cs typeface="Montserrat"/>
                <a:sym typeface="Montserrat"/>
              </a:rPr>
              <a:t>ție pentru digitalizarea serviciilor publice </a:t>
            </a:r>
            <a:r>
              <a:rPr lang="ro-RO" sz="2499" dirty="0">
                <a:solidFill>
                  <a:srgbClr val="000000"/>
                </a:solidFill>
                <a:latin typeface="Trebuchet MS" panose="020B0703020202090204" pitchFamily="34" charset="0"/>
                <a:ea typeface="Montserrat"/>
                <a:cs typeface="Montserrat"/>
                <a:sym typeface="Montserrat"/>
              </a:rPr>
              <a:t>și a operațiunilor interne ale administrației, precum și pentru schimbare/reformă (încredere, conștientizare, comportament instituțional </a:t>
            </a:r>
            <a:r>
              <a:rPr lang="ro-RO" sz="2499" dirty="0" err="1">
                <a:solidFill>
                  <a:srgbClr val="000000"/>
                </a:solidFill>
                <a:latin typeface="Trebuchet MS" panose="020B0703020202090204" pitchFamily="34" charset="0"/>
                <a:ea typeface="Montserrat"/>
                <a:cs typeface="Montserrat"/>
                <a:sym typeface="Montserrat"/>
              </a:rPr>
              <a:t>proactiv</a:t>
            </a:r>
            <a:r>
              <a:rPr lang="ro-RO" sz="2499"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măsură complementară pentru punerea în aplicare a </a:t>
            </a:r>
            <a:r>
              <a:rPr lang="ro-RO" sz="2499" b="1" dirty="0">
                <a:solidFill>
                  <a:srgbClr val="000000"/>
                </a:solidFill>
                <a:latin typeface="Trebuchet MS" panose="020B0703020202090204" pitchFamily="34" charset="0"/>
                <a:ea typeface="Montserrat"/>
                <a:cs typeface="Montserrat"/>
                <a:sym typeface="Montserrat"/>
              </a:rPr>
              <a:t>e-guvernării</a:t>
            </a:r>
            <a:r>
              <a:rPr lang="ro-RO" sz="2499"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condiție esențială pentru </a:t>
            </a:r>
            <a:r>
              <a:rPr lang="ro-RO" sz="2499" b="1" dirty="0">
                <a:solidFill>
                  <a:srgbClr val="000000"/>
                </a:solidFill>
                <a:latin typeface="Trebuchet MS" panose="020B0703020202090204" pitchFamily="34" charset="0"/>
                <a:ea typeface="Montserrat"/>
                <a:cs typeface="Montserrat"/>
                <a:sym typeface="Montserrat"/>
              </a:rPr>
              <a:t>atingerea obiectivelor Deceniului digital </a:t>
            </a:r>
            <a:r>
              <a:rPr lang="ro-RO" sz="2499" dirty="0">
                <a:solidFill>
                  <a:srgbClr val="000000"/>
                </a:solidFill>
                <a:latin typeface="Trebuchet MS" panose="020B0703020202090204" pitchFamily="34" charset="0"/>
                <a:ea typeface="Montserrat"/>
                <a:cs typeface="Montserrat"/>
                <a:sym typeface="Montserrat"/>
              </a:rPr>
              <a:t>al Europei,</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măsură convergentă pentru implementarea reformelor PNRR care includ componente de digitalizare la nivelul autorităților și instituțiilor publice,</a:t>
            </a:r>
          </a:p>
          <a:p>
            <a:pPr marL="342900" indent="-342900" algn="just">
              <a:lnSpc>
                <a:spcPts val="2999"/>
              </a:lnSpc>
              <a:buFont typeface="Wingdings" panose="05000000000000000000" pitchFamily="2" charset="2"/>
              <a:buChar char="Ø"/>
            </a:pPr>
            <a:r>
              <a:rPr lang="ro-RO" sz="2499" b="1" dirty="0">
                <a:solidFill>
                  <a:srgbClr val="000000"/>
                </a:solidFill>
                <a:latin typeface="Trebuchet MS" panose="020B0703020202090204" pitchFamily="34" charset="0"/>
                <a:ea typeface="Montserrat"/>
                <a:cs typeface="Montserrat"/>
                <a:sym typeface="Montserrat"/>
              </a:rPr>
              <a:t>oportunitate de dezvoltare </a:t>
            </a:r>
            <a:r>
              <a:rPr lang="ro-RO" sz="2499" dirty="0">
                <a:solidFill>
                  <a:srgbClr val="000000"/>
                </a:solidFill>
                <a:latin typeface="Trebuchet MS" panose="020B0703020202090204" pitchFamily="34" charset="0"/>
                <a:ea typeface="Montserrat"/>
                <a:cs typeface="Montserrat"/>
                <a:sym typeface="Montserrat"/>
              </a:rPr>
              <a:t>în condițiile restricțiilor bugetare. </a:t>
            </a: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en-US" sz="2499" dirty="0">
              <a:solidFill>
                <a:srgbClr val="000000"/>
              </a:solidFill>
              <a:latin typeface="Trebuchet MS" panose="020B0703020202090204" pitchFamily="34" charset="0"/>
              <a:ea typeface="Montserrat"/>
              <a:cs typeface="Montserrat"/>
              <a:sym typeface="Montserrat"/>
            </a:endParaRPr>
          </a:p>
        </p:txBody>
      </p:sp>
      <p:pic>
        <p:nvPicPr>
          <p:cNvPr id="6" name="Picture 5">
            <a:extLst>
              <a:ext uri="{FF2B5EF4-FFF2-40B4-BE49-F238E27FC236}">
                <a16:creationId xmlns:a16="http://schemas.microsoft.com/office/drawing/2014/main" xmlns="" id="{7131C332-1B4D-D465-A863-06FEFA159FD8}"/>
              </a:ext>
            </a:extLst>
          </p:cNvPr>
          <p:cNvPicPr>
            <a:picLocks noChangeAspect="1"/>
          </p:cNvPicPr>
          <p:nvPr/>
        </p:nvPicPr>
        <p:blipFill>
          <a:blip r:embed="rId2"/>
          <a:stretch>
            <a:fillRect/>
          </a:stretch>
        </p:blipFill>
        <p:spPr>
          <a:xfrm>
            <a:off x="12420600" y="3619500"/>
            <a:ext cx="5029200" cy="5029200"/>
          </a:xfrm>
          <a:prstGeom prst="rect">
            <a:avLst/>
          </a:prstGeom>
        </p:spPr>
      </p:pic>
    </p:spTree>
    <p:extLst>
      <p:ext uri="{BB962C8B-B14F-4D97-AF65-F5344CB8AC3E}">
        <p14:creationId xmlns:p14="http://schemas.microsoft.com/office/powerpoint/2010/main" val="3490276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IMPACT:</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4" name="TextBox 3">
            <a:extLst>
              <a:ext uri="{FF2B5EF4-FFF2-40B4-BE49-F238E27FC236}">
                <a16:creationId xmlns:a16="http://schemas.microsoft.com/office/drawing/2014/main" xmlns="" id="{BFB57415-FF3A-1731-161D-26DBEE7454EA}"/>
              </a:ext>
            </a:extLst>
          </p:cNvPr>
          <p:cNvSpPr txBox="1"/>
          <p:nvPr/>
        </p:nvSpPr>
        <p:spPr>
          <a:xfrm>
            <a:off x="866481" y="3848100"/>
            <a:ext cx="11430000" cy="4601260"/>
          </a:xfrm>
          <a:prstGeom prst="rect">
            <a:avLst/>
          </a:prstGeom>
          <a:noFill/>
        </p:spPr>
        <p:txBody>
          <a:bodyPr wrap="square">
            <a:spAutoFit/>
          </a:bodyPr>
          <a:lstStyle/>
          <a:p>
            <a:pPr marL="342900" indent="-342900">
              <a:buFont typeface="Wingdings" panose="05000000000000000000" pitchFamily="2" charset="2"/>
              <a:buChar char="Ø"/>
            </a:pPr>
            <a:r>
              <a:rPr lang="en-US" sz="2500" dirty="0" err="1">
                <a:latin typeface="Trebuchet MS" panose="020B0603020202020204" pitchFamily="34" charset="0"/>
              </a:rPr>
              <a:t>Contribuție</a:t>
            </a:r>
            <a:r>
              <a:rPr lang="en-US" sz="2500" dirty="0">
                <a:latin typeface="Trebuchet MS" panose="020B0603020202020204" pitchFamily="34" charset="0"/>
              </a:rPr>
              <a:t> </a:t>
            </a:r>
            <a:r>
              <a:rPr lang="en-US" sz="2500" dirty="0" err="1">
                <a:latin typeface="Trebuchet MS" panose="020B0603020202020204" pitchFamily="34" charset="0"/>
              </a:rPr>
              <a:t>semnificativă</a:t>
            </a:r>
            <a:r>
              <a:rPr lang="en-US" sz="2500" dirty="0">
                <a:latin typeface="Trebuchet MS" panose="020B0603020202020204" pitchFamily="34" charset="0"/>
              </a:rPr>
              <a:t> la </a:t>
            </a:r>
            <a:r>
              <a:rPr lang="en-US" sz="2500" dirty="0" err="1">
                <a:latin typeface="Trebuchet MS" panose="020B0603020202020204" pitchFamily="34" charset="0"/>
              </a:rPr>
              <a:t>îmbunătățirea</a:t>
            </a:r>
            <a:r>
              <a:rPr lang="en-US" sz="2500" dirty="0">
                <a:latin typeface="Trebuchet MS" panose="020B0603020202020204" pitchFamily="34" charset="0"/>
              </a:rPr>
              <a:t> </a:t>
            </a:r>
            <a:r>
              <a:rPr lang="en-US" sz="2500" dirty="0" err="1">
                <a:latin typeface="Trebuchet MS" panose="020B0603020202020204" pitchFamily="34" charset="0"/>
              </a:rPr>
              <a:t>eficienței</a:t>
            </a:r>
            <a:r>
              <a:rPr lang="en-US" sz="2500" dirty="0">
                <a:latin typeface="Trebuchet MS" panose="020B0603020202020204" pitchFamily="34" charset="0"/>
              </a:rPr>
              <a:t> </a:t>
            </a:r>
            <a:r>
              <a:rPr lang="en-US" sz="2500" dirty="0" err="1">
                <a:latin typeface="Trebuchet MS" panose="020B0603020202020204" pitchFamily="34" charset="0"/>
              </a:rPr>
              <a:t>instituțiilor</a:t>
            </a:r>
            <a:r>
              <a:rPr lang="en-US" sz="2500" dirty="0">
                <a:latin typeface="Trebuchet MS" panose="020B0603020202020204" pitchFamily="34" charset="0"/>
              </a:rPr>
              <a:t>, TIC </a:t>
            </a:r>
            <a:r>
              <a:rPr lang="en-US" sz="2500" dirty="0" err="1">
                <a:latin typeface="Trebuchet MS" panose="020B0603020202020204" pitchFamily="34" charset="0"/>
              </a:rPr>
              <a:t>fiind</a:t>
            </a:r>
            <a:r>
              <a:rPr lang="en-US" sz="2500" dirty="0">
                <a:latin typeface="Trebuchet MS" panose="020B0603020202020204" pitchFamily="34" charset="0"/>
              </a:rPr>
              <a:t> </a:t>
            </a:r>
            <a:r>
              <a:rPr lang="en-US" sz="2500" dirty="0" err="1">
                <a:latin typeface="Trebuchet MS" panose="020B0603020202020204" pitchFamily="34" charset="0"/>
              </a:rPr>
              <a:t>unul</a:t>
            </a:r>
            <a:r>
              <a:rPr lang="en-US" sz="2500" dirty="0">
                <a:latin typeface="Trebuchet MS" panose="020B0603020202020204" pitchFamily="34" charset="0"/>
              </a:rPr>
              <a:t> </a:t>
            </a:r>
            <a:r>
              <a:rPr lang="en-US" sz="2500" dirty="0" err="1">
                <a:latin typeface="Trebuchet MS" panose="020B0603020202020204" pitchFamily="34" charset="0"/>
              </a:rPr>
              <a:t>dintre</a:t>
            </a:r>
            <a:r>
              <a:rPr lang="en-US" sz="2500" dirty="0">
                <a:latin typeface="Trebuchet MS" panose="020B0603020202020204" pitchFamily="34" charset="0"/>
              </a:rPr>
              <a:t> </a:t>
            </a:r>
            <a:r>
              <a:rPr lang="en-US" sz="2500" dirty="0" err="1">
                <a:latin typeface="Trebuchet MS" panose="020B0603020202020204" pitchFamily="34" charset="0"/>
              </a:rPr>
              <a:t>domeniile</a:t>
            </a:r>
            <a:r>
              <a:rPr lang="en-US" sz="2500" dirty="0">
                <a:latin typeface="Trebuchet MS" panose="020B0603020202020204" pitchFamily="34" charset="0"/>
              </a:rPr>
              <a:t> </a:t>
            </a:r>
            <a:r>
              <a:rPr lang="en-US" sz="2500" dirty="0" err="1">
                <a:latin typeface="Trebuchet MS" panose="020B0603020202020204" pitchFamily="34" charset="0"/>
              </a:rPr>
              <a:t>funcționale</a:t>
            </a:r>
            <a:r>
              <a:rPr lang="en-US" sz="2500" dirty="0">
                <a:latin typeface="Trebuchet MS" panose="020B0603020202020204" pitchFamily="34" charset="0"/>
              </a:rPr>
              <a:t> </a:t>
            </a:r>
            <a:r>
              <a:rPr lang="en-US" sz="2500" dirty="0" err="1">
                <a:latin typeface="Trebuchet MS" panose="020B0603020202020204" pitchFamily="34" charset="0"/>
              </a:rPr>
              <a:t>strategice</a:t>
            </a:r>
            <a:r>
              <a:rPr lang="en-US" sz="2500" dirty="0">
                <a:latin typeface="Trebuchet MS" panose="020B0603020202020204" pitchFamily="34" charset="0"/>
              </a:rPr>
              <a:t> </a:t>
            </a:r>
            <a:r>
              <a:rPr lang="en-US" sz="2500" dirty="0" err="1">
                <a:latin typeface="Trebuchet MS" panose="020B0603020202020204" pitchFamily="34" charset="0"/>
              </a:rPr>
              <a:t>transversale</a:t>
            </a:r>
            <a:r>
              <a:rPr lang="en-US" sz="2500" dirty="0">
                <a:latin typeface="Trebuchet MS" panose="020B0603020202020204" pitchFamily="34" charset="0"/>
              </a:rPr>
              <a:t> ale </a:t>
            </a:r>
            <a:r>
              <a:rPr lang="en-US" sz="2500" dirty="0" err="1">
                <a:latin typeface="Trebuchet MS" panose="020B0603020202020204" pitchFamily="34" charset="0"/>
              </a:rPr>
              <a:t>statului</a:t>
            </a:r>
            <a:endParaRPr lang="ro-RO" sz="2500" dirty="0">
              <a:latin typeface="Trebuchet MS" panose="020B0603020202020204" pitchFamily="34" charset="0"/>
            </a:endParaRPr>
          </a:p>
          <a:p>
            <a:pPr marL="342900" indent="-342900" algn="just">
              <a:buBlip>
                <a:blip r:embed="rId2"/>
              </a:buBlip>
            </a:pPr>
            <a:r>
              <a:rPr lang="ro-RO" sz="2500" b="1" dirty="0">
                <a:latin typeface="Trebuchet MS" panose="020B0603020202020204" pitchFamily="34" charset="0"/>
              </a:rPr>
              <a:t>Vector de amplificare a transformării digitale globale în România</a:t>
            </a:r>
          </a:p>
          <a:p>
            <a:pPr marL="1257300" lvl="2" indent="-342900" algn="just">
              <a:buFont typeface="Arial" panose="020B0604020202020204" pitchFamily="34" charset="0"/>
              <a:buChar char="•"/>
            </a:pPr>
            <a:r>
              <a:rPr lang="ro-RO" sz="2500" dirty="0">
                <a:latin typeface="Trebuchet MS" panose="020B0603020202020204" pitchFamily="34" charset="0"/>
              </a:rPr>
              <a:t>Instituțiile își pot reduce dependența de terți și pot accelera procesul de digitalizare;</a:t>
            </a:r>
          </a:p>
          <a:p>
            <a:pPr marL="1257300" lvl="2" indent="-342900" algn="just">
              <a:buFont typeface="Arial" panose="020B0604020202020204" pitchFamily="34" charset="0"/>
              <a:buChar char="•"/>
            </a:pPr>
            <a:r>
              <a:rPr lang="ro-RO" sz="2500" dirty="0">
                <a:latin typeface="Trebuchet MS" panose="020B0603020202020204" pitchFamily="34" charset="0"/>
              </a:rPr>
              <a:t>Funcționarii publici instruiți vor fi capabili să fie la curent cu noile provocări, oportunități, abordări și instrumente aduse de era digitală, să acționeze ca agenți ai schimbării în mediul lor de lucru și să transmită cunoștințele și competențele dobândite colegilor lor - să încurajeze specializarea în domeniul tehnologiilor și aplicațiilor digitale.</a:t>
            </a:r>
          </a:p>
          <a:p>
            <a:endParaRPr lang="en-US" dirty="0"/>
          </a:p>
        </p:txBody>
      </p:sp>
      <p:pic>
        <p:nvPicPr>
          <p:cNvPr id="2" name="Picture 1">
            <a:extLst>
              <a:ext uri="{FF2B5EF4-FFF2-40B4-BE49-F238E27FC236}">
                <a16:creationId xmlns:a16="http://schemas.microsoft.com/office/drawing/2014/main" xmlns="" id="{87164727-7FC7-8894-EFF1-0DC50F1ADA47}"/>
              </a:ext>
            </a:extLst>
          </p:cNvPr>
          <p:cNvPicPr>
            <a:picLocks noChangeAspect="1"/>
          </p:cNvPicPr>
          <p:nvPr/>
        </p:nvPicPr>
        <p:blipFill>
          <a:blip r:embed="rId3"/>
          <a:stretch>
            <a:fillRect/>
          </a:stretch>
        </p:blipFill>
        <p:spPr>
          <a:xfrm>
            <a:off x="12980894" y="2798362"/>
            <a:ext cx="4087906" cy="5791200"/>
          </a:xfrm>
          <a:prstGeom prst="rect">
            <a:avLst/>
          </a:prstGeom>
        </p:spPr>
      </p:pic>
    </p:spTree>
    <p:extLst>
      <p:ext uri="{BB962C8B-B14F-4D97-AF65-F5344CB8AC3E}">
        <p14:creationId xmlns:p14="http://schemas.microsoft.com/office/powerpoint/2010/main" val="4180827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30"/>
          <p:cNvGrpSpPr/>
          <p:nvPr/>
        </p:nvGrpSpPr>
        <p:grpSpPr>
          <a:xfrm>
            <a:off x="-1694144" y="2901608"/>
            <a:ext cx="8704544" cy="1214813"/>
            <a:chOff x="0" y="0"/>
            <a:chExt cx="2631584" cy="406400"/>
          </a:xfrm>
        </p:grpSpPr>
        <p:sp>
          <p:nvSpPr>
            <p:cNvPr id="31" name="Freeform 31"/>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32" name="TextBox 32"/>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38" name="TextBox 38"/>
          <p:cNvSpPr txBox="1"/>
          <p:nvPr/>
        </p:nvSpPr>
        <p:spPr>
          <a:xfrm>
            <a:off x="1028700" y="3089914"/>
            <a:ext cx="6210300" cy="738472"/>
          </a:xfrm>
          <a:prstGeom prst="rect">
            <a:avLst/>
          </a:prstGeom>
        </p:spPr>
        <p:txBody>
          <a:bodyPr wrap="square" lIns="0" tIns="0" rIns="0" bIns="0" rtlCol="0" anchor="t">
            <a:spAutoFit/>
          </a:bodyPr>
          <a:lstStyle/>
          <a:p>
            <a:pPr algn="l">
              <a:lnSpc>
                <a:spcPts val="6299"/>
              </a:lnSpc>
              <a:spcBef>
                <a:spcPct val="0"/>
              </a:spcBef>
            </a:pPr>
            <a:r>
              <a:rPr lang="ro-RO" sz="4500" b="1" dirty="0">
                <a:solidFill>
                  <a:srgbClr val="FFFFFF"/>
                </a:solidFill>
                <a:latin typeface="Trebuchet MS" panose="020B0703020202090204" pitchFamily="34" charset="0"/>
                <a:ea typeface="Montserrat Bold"/>
                <a:cs typeface="Montserrat Bold"/>
                <a:sym typeface="Montserrat Bold"/>
              </a:rPr>
              <a:t>ACTIVITĂȚI VIITOARE:</a:t>
            </a:r>
            <a:endParaRPr lang="en-US" sz="4500" b="1" dirty="0">
              <a:solidFill>
                <a:srgbClr val="FFFFFF"/>
              </a:solidFill>
              <a:latin typeface="Trebuchet MS" panose="020B0703020202090204" pitchFamily="34" charset="0"/>
              <a:ea typeface="Montserrat Bold"/>
              <a:cs typeface="Montserrat Bold"/>
              <a:sym typeface="Montserrat Bold"/>
            </a:endParaRPr>
          </a:p>
        </p:txBody>
      </p:sp>
      <p:grpSp>
        <p:nvGrpSpPr>
          <p:cNvPr id="34" name="Group 30">
            <a:extLst>
              <a:ext uri="{FF2B5EF4-FFF2-40B4-BE49-F238E27FC236}">
                <a16:creationId xmlns:a16="http://schemas.microsoft.com/office/drawing/2014/main" xmlns="" id="{A96F3B81-9043-40F2-6589-08FAC1FE026D}"/>
              </a:ext>
            </a:extLst>
          </p:cNvPr>
          <p:cNvGrpSpPr/>
          <p:nvPr/>
        </p:nvGrpSpPr>
        <p:grpSpPr>
          <a:xfrm>
            <a:off x="1524000" y="4536093"/>
            <a:ext cx="8610600" cy="912207"/>
            <a:chOff x="0" y="0"/>
            <a:chExt cx="2631584" cy="406400"/>
          </a:xfrm>
        </p:grpSpPr>
        <p:sp>
          <p:nvSpPr>
            <p:cNvPr id="35" name="Freeform 31">
              <a:extLst>
                <a:ext uri="{FF2B5EF4-FFF2-40B4-BE49-F238E27FC236}">
                  <a16:creationId xmlns:a16="http://schemas.microsoft.com/office/drawing/2014/main" xmlns="" id="{7210BF64-87DF-2487-BB62-7040B1FAFF6F}"/>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36" name="TextBox 32">
              <a:extLst>
                <a:ext uri="{FF2B5EF4-FFF2-40B4-BE49-F238E27FC236}">
                  <a16:creationId xmlns:a16="http://schemas.microsoft.com/office/drawing/2014/main" xmlns="" id="{984F439E-D83E-5EF6-56C6-3345D595E66C}"/>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3" name="Group 30">
            <a:extLst>
              <a:ext uri="{FF2B5EF4-FFF2-40B4-BE49-F238E27FC236}">
                <a16:creationId xmlns:a16="http://schemas.microsoft.com/office/drawing/2014/main" xmlns="" id="{B5D99C70-330E-6CCD-EB2D-9447390F9570}"/>
              </a:ext>
            </a:extLst>
          </p:cNvPr>
          <p:cNvGrpSpPr/>
          <p:nvPr/>
        </p:nvGrpSpPr>
        <p:grpSpPr>
          <a:xfrm>
            <a:off x="2658128" y="6004679"/>
            <a:ext cx="8610600" cy="912207"/>
            <a:chOff x="0" y="0"/>
            <a:chExt cx="2631584" cy="406400"/>
          </a:xfrm>
        </p:grpSpPr>
        <p:sp>
          <p:nvSpPr>
            <p:cNvPr id="44" name="Freeform 31">
              <a:extLst>
                <a:ext uri="{FF2B5EF4-FFF2-40B4-BE49-F238E27FC236}">
                  <a16:creationId xmlns:a16="http://schemas.microsoft.com/office/drawing/2014/main" xmlns="" id="{AA7DDB7A-9479-E9B9-A402-FBFE3AE83949}"/>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5" name="TextBox 32">
              <a:extLst>
                <a:ext uri="{FF2B5EF4-FFF2-40B4-BE49-F238E27FC236}">
                  <a16:creationId xmlns:a16="http://schemas.microsoft.com/office/drawing/2014/main" xmlns="" id="{7131595A-DFD5-3B9A-FACF-451CAFB709DB}"/>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6" name="Group 30">
            <a:extLst>
              <a:ext uri="{FF2B5EF4-FFF2-40B4-BE49-F238E27FC236}">
                <a16:creationId xmlns:a16="http://schemas.microsoft.com/office/drawing/2014/main" xmlns="" id="{8F4681C3-C43C-17A2-D527-2EEB1296B6F0}"/>
              </a:ext>
            </a:extLst>
          </p:cNvPr>
          <p:cNvGrpSpPr/>
          <p:nvPr/>
        </p:nvGrpSpPr>
        <p:grpSpPr>
          <a:xfrm>
            <a:off x="4343400" y="7430505"/>
            <a:ext cx="8610600" cy="912207"/>
            <a:chOff x="0" y="0"/>
            <a:chExt cx="2631584" cy="406400"/>
          </a:xfrm>
        </p:grpSpPr>
        <p:sp>
          <p:nvSpPr>
            <p:cNvPr id="47" name="Freeform 31">
              <a:extLst>
                <a:ext uri="{FF2B5EF4-FFF2-40B4-BE49-F238E27FC236}">
                  <a16:creationId xmlns:a16="http://schemas.microsoft.com/office/drawing/2014/main" xmlns="" id="{5EE9E1D3-A44F-B12C-5B0F-376F33795428}"/>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8" name="TextBox 32">
              <a:extLst>
                <a:ext uri="{FF2B5EF4-FFF2-40B4-BE49-F238E27FC236}">
                  <a16:creationId xmlns:a16="http://schemas.microsoft.com/office/drawing/2014/main" xmlns="" id="{D19EAB76-2B4E-7380-DF4F-20021200E132}"/>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49" name="TextBox 38">
            <a:extLst>
              <a:ext uri="{FF2B5EF4-FFF2-40B4-BE49-F238E27FC236}">
                <a16:creationId xmlns:a16="http://schemas.microsoft.com/office/drawing/2014/main" xmlns="" id="{6A25C5FA-AA78-FA3F-A7E5-46B5B58D585D}"/>
              </a:ext>
            </a:extLst>
          </p:cNvPr>
          <p:cNvSpPr txBox="1"/>
          <p:nvPr/>
        </p:nvSpPr>
        <p:spPr>
          <a:xfrm>
            <a:off x="1866900" y="4498089"/>
            <a:ext cx="7391400"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Noi sesiuni de formare în toate regiunile țării </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sp>
        <p:nvSpPr>
          <p:cNvPr id="50" name="TextBox 38">
            <a:extLst>
              <a:ext uri="{FF2B5EF4-FFF2-40B4-BE49-F238E27FC236}">
                <a16:creationId xmlns:a16="http://schemas.microsoft.com/office/drawing/2014/main" xmlns="" id="{10448B24-890B-3142-6F24-1B6E662B7979}"/>
              </a:ext>
            </a:extLst>
          </p:cNvPr>
          <p:cNvSpPr txBox="1"/>
          <p:nvPr/>
        </p:nvSpPr>
        <p:spPr>
          <a:xfrm>
            <a:off x="3124200" y="5951595"/>
            <a:ext cx="7391400"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Lansarea tuturor programelor specializate de formare</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sp>
        <p:nvSpPr>
          <p:cNvPr id="51" name="TextBox 38">
            <a:extLst>
              <a:ext uri="{FF2B5EF4-FFF2-40B4-BE49-F238E27FC236}">
                <a16:creationId xmlns:a16="http://schemas.microsoft.com/office/drawing/2014/main" xmlns="" id="{3D9CD784-2EB1-D18C-F341-AB7C2D3499B7}"/>
              </a:ext>
            </a:extLst>
          </p:cNvPr>
          <p:cNvSpPr txBox="1"/>
          <p:nvPr/>
        </p:nvSpPr>
        <p:spPr>
          <a:xfrm>
            <a:off x="4622982" y="7403723"/>
            <a:ext cx="8051436"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Cadrul de competențe digitale pentru funcționarii publici</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pic>
        <p:nvPicPr>
          <p:cNvPr id="3" name="Picture 2">
            <a:extLst>
              <a:ext uri="{FF2B5EF4-FFF2-40B4-BE49-F238E27FC236}">
                <a16:creationId xmlns:a16="http://schemas.microsoft.com/office/drawing/2014/main" xmlns="" id="{5637B859-211F-CA11-86AC-A49C3D18965C}"/>
              </a:ext>
            </a:extLst>
          </p:cNvPr>
          <p:cNvPicPr>
            <a:picLocks noChangeAspect="1"/>
          </p:cNvPicPr>
          <p:nvPr/>
        </p:nvPicPr>
        <p:blipFill>
          <a:blip r:embed="rId2"/>
          <a:srcRect l="62186" t="17407" r="24583" b="27778"/>
          <a:stretch/>
        </p:blipFill>
        <p:spPr>
          <a:xfrm>
            <a:off x="13876043" y="2901608"/>
            <a:ext cx="3886200" cy="4528129"/>
          </a:xfrm>
          <a:prstGeom prst="rect">
            <a:avLst/>
          </a:prstGeom>
        </p:spPr>
      </p:pic>
      <p:sp>
        <p:nvSpPr>
          <p:cNvPr id="4" name="TextBox 3">
            <a:extLst>
              <a:ext uri="{FF2B5EF4-FFF2-40B4-BE49-F238E27FC236}">
                <a16:creationId xmlns:a16="http://schemas.microsoft.com/office/drawing/2014/main" xmlns="" id="{5C2EBE68-6D90-89DD-3B15-7ECAFCC4031A}"/>
              </a:ext>
            </a:extLst>
          </p:cNvPr>
          <p:cNvSpPr txBox="1"/>
          <p:nvPr/>
        </p:nvSpPr>
        <p:spPr>
          <a:xfrm>
            <a:off x="13876043" y="7634826"/>
            <a:ext cx="3886200" cy="707886"/>
          </a:xfrm>
          <a:prstGeom prst="rect">
            <a:avLst/>
          </a:prstGeom>
          <a:solidFill>
            <a:schemeClr val="accent5">
              <a:lumMod val="60000"/>
              <a:lumOff val="40000"/>
            </a:schemeClr>
          </a:solidFill>
        </p:spPr>
        <p:txBody>
          <a:bodyPr wrap="square" rtlCol="0">
            <a:spAutoFit/>
          </a:bodyPr>
          <a:lstStyle/>
          <a:p>
            <a:pPr algn="ctr"/>
            <a:r>
              <a:rPr lang="ro-RO" sz="2000" b="1" dirty="0">
                <a:solidFill>
                  <a:srgbClr val="FF0000"/>
                </a:solidFill>
              </a:rPr>
              <a:t>ÎN FORMAT FIZIC! </a:t>
            </a:r>
          </a:p>
          <a:p>
            <a:pPr algn="ctr"/>
            <a:r>
              <a:rPr lang="ro-RO" sz="2000" b="1" dirty="0">
                <a:solidFill>
                  <a:srgbClr val="FF0000"/>
                </a:solidFill>
              </a:rPr>
              <a:t>CENTRE MOBILE!</a:t>
            </a:r>
            <a:endParaRPr lang="en-US" sz="2000" b="1" dirty="0">
              <a:solidFill>
                <a:srgbClr val="FF0000"/>
              </a:solidFill>
            </a:endParaRPr>
          </a:p>
        </p:txBody>
      </p:sp>
      <p:cxnSp>
        <p:nvCxnSpPr>
          <p:cNvPr id="6" name="Straight Arrow Connector 5">
            <a:extLst>
              <a:ext uri="{FF2B5EF4-FFF2-40B4-BE49-F238E27FC236}">
                <a16:creationId xmlns:a16="http://schemas.microsoft.com/office/drawing/2014/main" xmlns="" id="{023C4187-13AF-1714-22C4-219416BB2485}"/>
              </a:ext>
            </a:extLst>
          </p:cNvPr>
          <p:cNvCxnSpPr>
            <a:cxnSpLocks/>
          </p:cNvCxnSpPr>
          <p:nvPr/>
        </p:nvCxnSpPr>
        <p:spPr>
          <a:xfrm>
            <a:off x="10134600" y="4949437"/>
            <a:ext cx="3619500" cy="709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hought Bubble: Cloud 1">
            <a:extLst>
              <a:ext uri="{FF2B5EF4-FFF2-40B4-BE49-F238E27FC236}">
                <a16:creationId xmlns:a16="http://schemas.microsoft.com/office/drawing/2014/main" xmlns="" id="{C484158D-256C-0A7C-09D4-8ED091C71D69}"/>
              </a:ext>
            </a:extLst>
          </p:cNvPr>
          <p:cNvSpPr/>
          <p:nvPr/>
        </p:nvSpPr>
        <p:spPr>
          <a:xfrm rot="1650242">
            <a:off x="11162070" y="4601731"/>
            <a:ext cx="2057400" cy="1449129"/>
          </a:xfrm>
          <a:prstGeom prst="cloudCallout">
            <a:avLst>
              <a:gd name="adj1" fmla="val -88962"/>
              <a:gd name="adj2" fmla="val 53185"/>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000" dirty="0">
                <a:solidFill>
                  <a:srgbClr val="FF0000"/>
                </a:solidFill>
              </a:rPr>
              <a:t>Doar Back-office</a:t>
            </a:r>
            <a:endParaRPr lang="en-US" sz="2000" dirty="0">
              <a:solidFill>
                <a:srgbClr val="FF0000"/>
              </a:solidFill>
            </a:endParaRPr>
          </a:p>
        </p:txBody>
      </p:sp>
      <p:sp>
        <p:nvSpPr>
          <p:cNvPr id="7" name="Thought Bubble: Cloud 6">
            <a:extLst>
              <a:ext uri="{FF2B5EF4-FFF2-40B4-BE49-F238E27FC236}">
                <a16:creationId xmlns:a16="http://schemas.microsoft.com/office/drawing/2014/main" xmlns="" id="{348C1797-B579-6D75-ADF7-DB54CBC1F1A4}"/>
              </a:ext>
            </a:extLst>
          </p:cNvPr>
          <p:cNvSpPr/>
          <p:nvPr/>
        </p:nvSpPr>
        <p:spPr>
          <a:xfrm>
            <a:off x="10477500" y="2930619"/>
            <a:ext cx="2324100" cy="1374965"/>
          </a:xfrm>
          <a:prstGeom prst="cloudCallout">
            <a:avLst>
              <a:gd name="adj1" fmla="val -131543"/>
              <a:gd name="adj2" fmla="val 111404"/>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000" dirty="0">
                <a:solidFill>
                  <a:srgbClr val="FF0000"/>
                </a:solidFill>
              </a:rPr>
              <a:t>În limita locurilor disponibile!</a:t>
            </a:r>
            <a:endParaRPr lang="en-US" sz="2000" dirty="0">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0561" r="-27529" b="-6968"/>
            </a:stretch>
          </a:blipFill>
        </p:spPr>
        <p:txBody>
          <a:bodyPr/>
          <a:lstStyle/>
          <a:p>
            <a:endParaRPr lang="en-US" dirty="0">
              <a:latin typeface="Trebuchet MS" panose="020B0703020202090204" pitchFamily="34" charset="0"/>
            </a:endParaRPr>
          </a:p>
        </p:txBody>
      </p:sp>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pic>
        <p:nvPicPr>
          <p:cNvPr id="40" name="Picture 39" descr="A black background with white text&#10;&#10;Description automatically generated">
            <a:extLst>
              <a:ext uri="{FF2B5EF4-FFF2-40B4-BE49-F238E27FC236}">
                <a16:creationId xmlns:a16="http://schemas.microsoft.com/office/drawing/2014/main" xmlns="" id="{22ACABC0-6311-5B44-EE9A-69D22FAC5C3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29088" y="7842187"/>
            <a:ext cx="3323464" cy="900000"/>
          </a:xfrm>
          <a:prstGeom prst="rect">
            <a:avLst/>
          </a:prstGeom>
        </p:spPr>
      </p:pic>
      <p:pic>
        <p:nvPicPr>
          <p:cNvPr id="42" name="Picture 41" descr="A white dog with blue text&#10;&#10;Description automatically generated">
            <a:extLst>
              <a:ext uri="{FF2B5EF4-FFF2-40B4-BE49-F238E27FC236}">
                <a16:creationId xmlns:a16="http://schemas.microsoft.com/office/drawing/2014/main" xmlns="" id="{0A267967-C5B2-83DD-0BCA-6EF211AE5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1640" y="7845271"/>
            <a:ext cx="3177273" cy="900000"/>
          </a:xfrm>
          <a:prstGeom prst="rect">
            <a:avLst/>
          </a:prstGeom>
        </p:spPr>
      </p:pic>
      <p:sp>
        <p:nvSpPr>
          <p:cNvPr id="44" name="TextBox 43">
            <a:extLst>
              <a:ext uri="{FF2B5EF4-FFF2-40B4-BE49-F238E27FC236}">
                <a16:creationId xmlns:a16="http://schemas.microsoft.com/office/drawing/2014/main" xmlns=""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45" name="TextBox 44">
            <a:extLst>
              <a:ext uri="{FF2B5EF4-FFF2-40B4-BE49-F238E27FC236}">
                <a16:creationId xmlns:a16="http://schemas.microsoft.com/office/drawing/2014/main" xmlns=""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3" name="TextBox 12">
            <a:extLst>
              <a:ext uri="{FF2B5EF4-FFF2-40B4-BE49-F238E27FC236}">
                <a16:creationId xmlns:a16="http://schemas.microsoft.com/office/drawing/2014/main" xmlns="" id="{AAE98481-BE5A-C14D-02D5-EAB77EDB1EF3}"/>
              </a:ext>
            </a:extLst>
          </p:cNvPr>
          <p:cNvSpPr txBox="1"/>
          <p:nvPr/>
        </p:nvSpPr>
        <p:spPr>
          <a:xfrm>
            <a:off x="1028700" y="2552700"/>
            <a:ext cx="8115300" cy="1603516"/>
          </a:xfrm>
          <a:prstGeom prst="rect">
            <a:avLst/>
          </a:prstGeom>
        </p:spPr>
        <p:txBody>
          <a:bodyPr wrap="square" lIns="0" tIns="0" rIns="0" bIns="0" rtlCol="0" anchor="t">
            <a:spAutoFit/>
          </a:bodyPr>
          <a:lstStyle/>
          <a:p>
            <a:pPr algn="l">
              <a:lnSpc>
                <a:spcPts val="13479"/>
              </a:lnSpc>
            </a:pPr>
            <a:r>
              <a:rPr lang="en-US" sz="9628" b="1" dirty="0">
                <a:solidFill>
                  <a:srgbClr val="293E6B"/>
                </a:solidFill>
                <a:latin typeface="Trebuchet MS" panose="020B0703020202090204" pitchFamily="34" charset="0"/>
                <a:ea typeface="Montserrat Bold"/>
                <a:cs typeface="Montserrat Bold"/>
                <a:sym typeface="Montserrat Bold"/>
              </a:rPr>
              <a:t>MULȚUMIM</a:t>
            </a:r>
          </a:p>
        </p:txBody>
      </p:sp>
      <p:sp>
        <p:nvSpPr>
          <p:cNvPr id="5" name="AutoShape 20">
            <a:extLst>
              <a:ext uri="{FF2B5EF4-FFF2-40B4-BE49-F238E27FC236}">
                <a16:creationId xmlns:a16="http://schemas.microsoft.com/office/drawing/2014/main" xmlns="" id="{C39B226B-7FC4-756A-B89D-D3EAD2B8C241}"/>
              </a:ext>
            </a:extLst>
          </p:cNvPr>
          <p:cNvSpPr/>
          <p:nvPr/>
        </p:nvSpPr>
        <p:spPr>
          <a:xfrm>
            <a:off x="5097450" y="4555780"/>
            <a:ext cx="3464338" cy="0"/>
          </a:xfrm>
          <a:prstGeom prst="line">
            <a:avLst/>
          </a:prstGeom>
          <a:ln w="38100" cap="flat">
            <a:solidFill>
              <a:srgbClr val="000000"/>
            </a:solidFill>
            <a:prstDash val="solid"/>
            <a:headEnd type="none" w="sm" len="sm"/>
            <a:tailEnd type="none" w="sm" len="sm"/>
          </a:ln>
        </p:spPr>
        <p:txBody>
          <a:bodyPr/>
          <a:lstStyle/>
          <a:p>
            <a:endParaRPr lang="en-US">
              <a:latin typeface="Trebuchet MS" panose="020B0703020202090204" pitchFamily="34" charset="0"/>
            </a:endParaRPr>
          </a:p>
        </p:txBody>
      </p:sp>
      <p:sp>
        <p:nvSpPr>
          <p:cNvPr id="6" name="TextBox 21">
            <a:extLst>
              <a:ext uri="{FF2B5EF4-FFF2-40B4-BE49-F238E27FC236}">
                <a16:creationId xmlns:a16="http://schemas.microsoft.com/office/drawing/2014/main" xmlns="" id="{4730E781-65FA-6ECC-CA23-04ED388830DA}"/>
              </a:ext>
            </a:extLst>
          </p:cNvPr>
          <p:cNvSpPr txBox="1"/>
          <p:nvPr/>
        </p:nvSpPr>
        <p:spPr>
          <a:xfrm>
            <a:off x="7435483" y="2530819"/>
            <a:ext cx="585773" cy="1635778"/>
          </a:xfrm>
          <a:prstGeom prst="rect">
            <a:avLst/>
          </a:prstGeom>
        </p:spPr>
        <p:txBody>
          <a:bodyPr wrap="square" lIns="0" tIns="0" rIns="0" bIns="0" rtlCol="0" anchor="t">
            <a:spAutoFit/>
          </a:bodyPr>
          <a:lstStyle/>
          <a:p>
            <a:pPr algn="l">
              <a:lnSpc>
                <a:spcPts val="13479"/>
              </a:lnSpc>
            </a:pPr>
            <a:r>
              <a:rPr lang="en-US" sz="9628" b="1" dirty="0">
                <a:solidFill>
                  <a:srgbClr val="000000"/>
                </a:solidFill>
                <a:latin typeface="Trebuchet MS" panose="020B0703020202090204" pitchFamily="34" charset="0"/>
                <a:ea typeface="Montserrat Bold"/>
                <a:cs typeface="Montserrat Bold"/>
                <a:sym typeface="Montserrat Bold"/>
              </a:rPr>
              <a:t>!</a:t>
            </a:r>
          </a:p>
        </p:txBody>
      </p:sp>
      <p:grpSp>
        <p:nvGrpSpPr>
          <p:cNvPr id="52" name="Group 51">
            <a:extLst>
              <a:ext uri="{FF2B5EF4-FFF2-40B4-BE49-F238E27FC236}">
                <a16:creationId xmlns:a16="http://schemas.microsoft.com/office/drawing/2014/main" xmlns="" id="{EDE6155B-4395-E4EE-9EB7-41844F9C7C11}"/>
              </a:ext>
            </a:extLst>
          </p:cNvPr>
          <p:cNvGrpSpPr>
            <a:grpSpLocks noChangeAspect="1"/>
          </p:cNvGrpSpPr>
          <p:nvPr/>
        </p:nvGrpSpPr>
        <p:grpSpPr>
          <a:xfrm>
            <a:off x="15912463" y="1562100"/>
            <a:ext cx="7200000" cy="7200000"/>
            <a:chOff x="30175200" y="718712"/>
            <a:chExt cx="13258553" cy="13258553"/>
          </a:xfrm>
        </p:grpSpPr>
        <p:grpSp>
          <p:nvGrpSpPr>
            <p:cNvPr id="16" name="Group 7">
              <a:extLst>
                <a:ext uri="{FF2B5EF4-FFF2-40B4-BE49-F238E27FC236}">
                  <a16:creationId xmlns:a16="http://schemas.microsoft.com/office/drawing/2014/main" xmlns="" id="{6839E58A-F7F3-6269-394F-011E384C3964}"/>
                </a:ext>
              </a:extLst>
            </p:cNvPr>
            <p:cNvGrpSpPr/>
            <p:nvPr/>
          </p:nvGrpSpPr>
          <p:grpSpPr>
            <a:xfrm>
              <a:off x="30175200" y="718712"/>
              <a:ext cx="13258553" cy="13258553"/>
              <a:chOff x="0" y="0"/>
              <a:chExt cx="812800" cy="812800"/>
            </a:xfrm>
          </p:grpSpPr>
          <p:sp>
            <p:nvSpPr>
              <p:cNvPr id="17" name="Freeform 8">
                <a:extLst>
                  <a:ext uri="{FF2B5EF4-FFF2-40B4-BE49-F238E27FC236}">
                    <a16:creationId xmlns:a16="http://schemas.microsoft.com/office/drawing/2014/main" xmlns="" id="{49F3692A-370E-D591-75EF-E4D33CF35B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571500" cap="sq">
                <a:solidFill>
                  <a:srgbClr val="3B599B"/>
                </a:solidFill>
                <a:prstDash val="solid"/>
                <a:miter/>
              </a:ln>
            </p:spPr>
            <p:txBody>
              <a:bodyPr/>
              <a:lstStyle/>
              <a:p>
                <a:endParaRPr lang="en-US">
                  <a:latin typeface="Trebuchet MS" panose="020B0703020202090204" pitchFamily="34" charset="0"/>
                </a:endParaRPr>
              </a:p>
            </p:txBody>
          </p:sp>
          <p:sp>
            <p:nvSpPr>
              <p:cNvPr id="18" name="TextBox 9">
                <a:extLst>
                  <a:ext uri="{FF2B5EF4-FFF2-40B4-BE49-F238E27FC236}">
                    <a16:creationId xmlns:a16="http://schemas.microsoft.com/office/drawing/2014/main" xmlns="" id="{E8FDAA1B-40E2-3C81-7EC3-7E78EBDD4D38}"/>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22" name="Group 10">
              <a:extLst>
                <a:ext uri="{FF2B5EF4-FFF2-40B4-BE49-F238E27FC236}">
                  <a16:creationId xmlns:a16="http://schemas.microsoft.com/office/drawing/2014/main" xmlns="" id="{0F7A5B45-CC13-D346-35EF-84F5115C461E}"/>
                </a:ext>
              </a:extLst>
            </p:cNvPr>
            <p:cNvGrpSpPr/>
            <p:nvPr/>
          </p:nvGrpSpPr>
          <p:grpSpPr>
            <a:xfrm>
              <a:off x="31247874" y="1791407"/>
              <a:ext cx="11113206" cy="11113161"/>
              <a:chOff x="0" y="0"/>
              <a:chExt cx="6350000" cy="6349975"/>
            </a:xfrm>
          </p:grpSpPr>
          <p:sp>
            <p:nvSpPr>
              <p:cNvPr id="29" name="Freeform 11">
                <a:extLst>
                  <a:ext uri="{FF2B5EF4-FFF2-40B4-BE49-F238E27FC236}">
                    <a16:creationId xmlns:a16="http://schemas.microsoft.com/office/drawing/2014/main" xmlns="" id="{09E11030-8D1C-8DE7-BFEA-5E21A83A794F}"/>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34776" t="-3221" r="-46621" b="-17635"/>
                </a:stretch>
              </a:blipFill>
            </p:spPr>
            <p:txBody>
              <a:bodyPr/>
              <a:lstStyle/>
              <a:p>
                <a:endParaRPr lang="en-US">
                  <a:latin typeface="Trebuchet MS" panose="020B0703020202090204" pitchFamily="34" charset="0"/>
                </a:endParaRPr>
              </a:p>
            </p:txBody>
          </p:sp>
        </p:grpSp>
      </p:grpSp>
      <p:grpSp>
        <p:nvGrpSpPr>
          <p:cNvPr id="53" name="Group 52">
            <a:extLst>
              <a:ext uri="{FF2B5EF4-FFF2-40B4-BE49-F238E27FC236}">
                <a16:creationId xmlns:a16="http://schemas.microsoft.com/office/drawing/2014/main" xmlns="" id="{C6CACBA6-A2AC-4962-5C57-9DF392A08CC6}"/>
              </a:ext>
            </a:extLst>
          </p:cNvPr>
          <p:cNvGrpSpPr/>
          <p:nvPr/>
        </p:nvGrpSpPr>
        <p:grpSpPr>
          <a:xfrm>
            <a:off x="12890651" y="3227065"/>
            <a:ext cx="4540522" cy="4540522"/>
            <a:chOff x="28755514" y="7777833"/>
            <a:chExt cx="4540522" cy="4540522"/>
          </a:xfrm>
        </p:grpSpPr>
        <p:sp>
          <p:nvSpPr>
            <p:cNvPr id="30" name="Freeform 14">
              <a:extLst>
                <a:ext uri="{FF2B5EF4-FFF2-40B4-BE49-F238E27FC236}">
                  <a16:creationId xmlns:a16="http://schemas.microsoft.com/office/drawing/2014/main" xmlns="" id="{9912C911-AFFA-2D0D-D180-CD017308475A}"/>
                </a:ext>
              </a:extLst>
            </p:cNvPr>
            <p:cNvSpPr/>
            <p:nvPr/>
          </p:nvSpPr>
          <p:spPr>
            <a:xfrm>
              <a:off x="28755514" y="7777833"/>
              <a:ext cx="4540522" cy="4540522"/>
            </a:xfrm>
            <a:custGeom>
              <a:avLst/>
              <a:gdLst/>
              <a:ahLst/>
              <a:cxnLst/>
              <a:rect l="l" t="t" r="r" b="b"/>
              <a:pathLst>
                <a:path w="4540522" h="4540522">
                  <a:moveTo>
                    <a:pt x="0" y="0"/>
                  </a:moveTo>
                  <a:lnTo>
                    <a:pt x="4540522" y="0"/>
                  </a:lnTo>
                  <a:lnTo>
                    <a:pt x="4540522" y="4540522"/>
                  </a:lnTo>
                  <a:lnTo>
                    <a:pt x="0" y="4540522"/>
                  </a:lnTo>
                  <a:lnTo>
                    <a:pt x="0" y="0"/>
                  </a:lnTo>
                  <a:close/>
                </a:path>
              </a:pathLst>
            </a:custGeom>
            <a:blipFill>
              <a:blip r:embed="rId7">
                <a:alphaModFix amt="52000"/>
                <a:extLst>
                  <a:ext uri="{96DAC541-7B7A-43D3-8B79-37D633B846F1}">
                    <asvg:svgBlip xmlns:asvg="http://schemas.microsoft.com/office/drawing/2016/SVG/main" xmlns="" r:embed="rId8"/>
                  </a:ext>
                </a:extLst>
              </a:blip>
              <a:stretch>
                <a:fillRect/>
              </a:stretch>
            </a:blipFill>
          </p:spPr>
          <p:txBody>
            <a:bodyPr/>
            <a:lstStyle/>
            <a:p>
              <a:endParaRPr lang="en-US">
                <a:latin typeface="Trebuchet MS" panose="020B0703020202090204" pitchFamily="34" charset="0"/>
              </a:endParaRPr>
            </a:p>
          </p:txBody>
        </p:sp>
        <p:grpSp>
          <p:nvGrpSpPr>
            <p:cNvPr id="32" name="Group 15">
              <a:extLst>
                <a:ext uri="{FF2B5EF4-FFF2-40B4-BE49-F238E27FC236}">
                  <a16:creationId xmlns:a16="http://schemas.microsoft.com/office/drawing/2014/main" xmlns="" id="{52A75505-4A8D-3B2B-3EDF-FA29B8237A95}"/>
                </a:ext>
              </a:extLst>
            </p:cNvPr>
            <p:cNvGrpSpPr/>
            <p:nvPr/>
          </p:nvGrpSpPr>
          <p:grpSpPr>
            <a:xfrm>
              <a:off x="29225153" y="8288435"/>
              <a:ext cx="3601244" cy="3601244"/>
              <a:chOff x="0" y="0"/>
              <a:chExt cx="812800" cy="812800"/>
            </a:xfrm>
          </p:grpSpPr>
          <p:sp>
            <p:nvSpPr>
              <p:cNvPr id="33" name="Freeform 16">
                <a:extLst>
                  <a:ext uri="{FF2B5EF4-FFF2-40B4-BE49-F238E27FC236}">
                    <a16:creationId xmlns:a16="http://schemas.microsoft.com/office/drawing/2014/main" xmlns="" id="{63AB60C7-0D71-2D74-114F-14EE339C001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34" name="TextBox 17">
                <a:extLst>
                  <a:ext uri="{FF2B5EF4-FFF2-40B4-BE49-F238E27FC236}">
                    <a16:creationId xmlns:a16="http://schemas.microsoft.com/office/drawing/2014/main" xmlns="" id="{B6FA2002-838D-7D8A-FBFF-2757D7426C4C}"/>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35" name="Group 18">
              <a:extLst>
                <a:ext uri="{FF2B5EF4-FFF2-40B4-BE49-F238E27FC236}">
                  <a16:creationId xmlns:a16="http://schemas.microsoft.com/office/drawing/2014/main" xmlns="" id="{0A6704B1-33F5-3C6E-5792-57E312FB97B8}"/>
                </a:ext>
              </a:extLst>
            </p:cNvPr>
            <p:cNvGrpSpPr/>
            <p:nvPr/>
          </p:nvGrpSpPr>
          <p:grpSpPr>
            <a:xfrm>
              <a:off x="29549638" y="8612925"/>
              <a:ext cx="2952274" cy="2952262"/>
              <a:chOff x="0" y="0"/>
              <a:chExt cx="6350000" cy="6349975"/>
            </a:xfrm>
          </p:grpSpPr>
          <p:sp>
            <p:nvSpPr>
              <p:cNvPr id="36" name="Freeform 19">
                <a:extLst>
                  <a:ext uri="{FF2B5EF4-FFF2-40B4-BE49-F238E27FC236}">
                    <a16:creationId xmlns:a16="http://schemas.microsoft.com/office/drawing/2014/main" xmlns="" id="{D20E211E-B5AF-EBE2-8715-C1C87A9CEB1E}"/>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18262" r="-31736"/>
                </a:stretch>
              </a:blipFill>
            </p:spPr>
            <p:txBody>
              <a:bodyPr/>
              <a:lstStyle/>
              <a:p>
                <a:endParaRPr lang="en-US">
                  <a:latin typeface="Trebuchet MS" panose="020B0703020202090204" pitchFamily="34" charset="0"/>
                </a:endParaRPr>
              </a:p>
            </p:txBody>
          </p:sp>
        </p:grpSp>
      </p:grpSp>
      <p:grpSp>
        <p:nvGrpSpPr>
          <p:cNvPr id="41" name="Group 25">
            <a:extLst>
              <a:ext uri="{FF2B5EF4-FFF2-40B4-BE49-F238E27FC236}">
                <a16:creationId xmlns:a16="http://schemas.microsoft.com/office/drawing/2014/main" xmlns="" id="{F48CFD15-5648-E01F-DE8A-6BBC7D4F5319}"/>
              </a:ext>
            </a:extLst>
          </p:cNvPr>
          <p:cNvGrpSpPr/>
          <p:nvPr/>
        </p:nvGrpSpPr>
        <p:grpSpPr>
          <a:xfrm>
            <a:off x="11734800" y="2811613"/>
            <a:ext cx="1398750" cy="1398750"/>
            <a:chOff x="0" y="0"/>
            <a:chExt cx="812800" cy="812800"/>
          </a:xfrm>
        </p:grpSpPr>
        <p:sp>
          <p:nvSpPr>
            <p:cNvPr id="43" name="Freeform 26">
              <a:extLst>
                <a:ext uri="{FF2B5EF4-FFF2-40B4-BE49-F238E27FC236}">
                  <a16:creationId xmlns:a16="http://schemas.microsoft.com/office/drawing/2014/main" xmlns="" id="{8733CB2E-F33A-E93C-0389-E739AA3089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46" name="TextBox 27">
              <a:extLst>
                <a:ext uri="{FF2B5EF4-FFF2-40B4-BE49-F238E27FC236}">
                  <a16:creationId xmlns:a16="http://schemas.microsoft.com/office/drawing/2014/main" xmlns="" id="{DAB56797-0A21-304E-1C6A-83E44F1EA83C}"/>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7" name="Group 28">
            <a:extLst>
              <a:ext uri="{FF2B5EF4-FFF2-40B4-BE49-F238E27FC236}">
                <a16:creationId xmlns:a16="http://schemas.microsoft.com/office/drawing/2014/main" xmlns="" id="{7A0DA1EA-7EE2-7DC7-25BF-A2F34F091AEB}"/>
              </a:ext>
            </a:extLst>
          </p:cNvPr>
          <p:cNvGrpSpPr/>
          <p:nvPr/>
        </p:nvGrpSpPr>
        <p:grpSpPr>
          <a:xfrm>
            <a:off x="14742882" y="2501347"/>
            <a:ext cx="812410" cy="812410"/>
            <a:chOff x="0" y="0"/>
            <a:chExt cx="812800" cy="812800"/>
          </a:xfrm>
        </p:grpSpPr>
        <p:sp>
          <p:nvSpPr>
            <p:cNvPr id="48" name="Freeform 29">
              <a:extLst>
                <a:ext uri="{FF2B5EF4-FFF2-40B4-BE49-F238E27FC236}">
                  <a16:creationId xmlns:a16="http://schemas.microsoft.com/office/drawing/2014/main" xmlns="" id="{68886D46-8ECF-A643-00FF-5177272852C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51" name="TextBox 30">
              <a:extLst>
                <a:ext uri="{FF2B5EF4-FFF2-40B4-BE49-F238E27FC236}">
                  <a16:creationId xmlns:a16="http://schemas.microsoft.com/office/drawing/2014/main" xmlns="" id="{6E9795DC-46B3-0393-EE7A-886081F84744}"/>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4" name="Group 3">
            <a:extLst>
              <a:ext uri="{FF2B5EF4-FFF2-40B4-BE49-F238E27FC236}">
                <a16:creationId xmlns:a16="http://schemas.microsoft.com/office/drawing/2014/main" xmlns="" id="{86DEC79F-2986-91DB-9D21-6EF50B13C200}"/>
              </a:ext>
            </a:extLst>
          </p:cNvPr>
          <p:cNvGrpSpPr/>
          <p:nvPr/>
        </p:nvGrpSpPr>
        <p:grpSpPr>
          <a:xfrm>
            <a:off x="1176924" y="6188665"/>
            <a:ext cx="783635" cy="783635"/>
            <a:chOff x="0" y="0"/>
            <a:chExt cx="812800" cy="812800"/>
          </a:xfrm>
        </p:grpSpPr>
        <p:sp>
          <p:nvSpPr>
            <p:cNvPr id="55" name="Freeform 4">
              <a:extLst>
                <a:ext uri="{FF2B5EF4-FFF2-40B4-BE49-F238E27FC236}">
                  <a16:creationId xmlns:a16="http://schemas.microsoft.com/office/drawing/2014/main" xmlns="" id="{655176A5-C531-65C1-FA8E-4E7BDB02C58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p:spPr>
          <p:txBody>
            <a:bodyPr/>
            <a:lstStyle/>
            <a:p>
              <a:endParaRPr lang="en-US">
                <a:latin typeface="Trebuchet MS" panose="020B0703020202090204" pitchFamily="34" charset="0"/>
              </a:endParaRPr>
            </a:p>
          </p:txBody>
        </p:sp>
        <p:sp>
          <p:nvSpPr>
            <p:cNvPr id="56" name="TextBox 5">
              <a:extLst>
                <a:ext uri="{FF2B5EF4-FFF2-40B4-BE49-F238E27FC236}">
                  <a16:creationId xmlns:a16="http://schemas.microsoft.com/office/drawing/2014/main" xmlns="" id="{73C2848D-DD17-03E0-5016-6CECB570AC1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Trebuchet MS" panose="020B0703020202090204" pitchFamily="34" charset="0"/>
              </a:endParaRPr>
            </a:p>
          </p:txBody>
        </p:sp>
      </p:grpSp>
      <p:sp>
        <p:nvSpPr>
          <p:cNvPr id="57" name="Freeform 6">
            <a:extLst>
              <a:ext uri="{FF2B5EF4-FFF2-40B4-BE49-F238E27FC236}">
                <a16:creationId xmlns:a16="http://schemas.microsoft.com/office/drawing/2014/main" xmlns="" id="{08B37FED-BFCA-0A18-2308-19AC8EE889F4}"/>
              </a:ext>
            </a:extLst>
          </p:cNvPr>
          <p:cNvSpPr/>
          <p:nvPr/>
        </p:nvSpPr>
        <p:spPr>
          <a:xfrm>
            <a:off x="1299320" y="6311060"/>
            <a:ext cx="538844" cy="538844"/>
          </a:xfrm>
          <a:custGeom>
            <a:avLst/>
            <a:gdLst/>
            <a:ahLst/>
            <a:cxnLst/>
            <a:rect l="l" t="t" r="r" b="b"/>
            <a:pathLst>
              <a:path w="538844" h="538844">
                <a:moveTo>
                  <a:pt x="0" y="0"/>
                </a:moveTo>
                <a:lnTo>
                  <a:pt x="538844" y="0"/>
                </a:lnTo>
                <a:lnTo>
                  <a:pt x="538844" y="538844"/>
                </a:lnTo>
                <a:lnTo>
                  <a:pt x="0" y="5388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Trebuchet MS" panose="020B0703020202090204" pitchFamily="34" charset="0"/>
            </a:endParaRPr>
          </a:p>
        </p:txBody>
      </p:sp>
      <p:sp>
        <p:nvSpPr>
          <p:cNvPr id="59" name="TextBox 24">
            <a:extLst>
              <a:ext uri="{FF2B5EF4-FFF2-40B4-BE49-F238E27FC236}">
                <a16:creationId xmlns:a16="http://schemas.microsoft.com/office/drawing/2014/main" xmlns="" id="{ED64BEA8-A2F3-A36F-1886-BE9B6C95DDC3}"/>
              </a:ext>
            </a:extLst>
          </p:cNvPr>
          <p:cNvSpPr txBox="1"/>
          <p:nvPr/>
        </p:nvSpPr>
        <p:spPr>
          <a:xfrm>
            <a:off x="2154092" y="6252556"/>
            <a:ext cx="4135329" cy="296876"/>
          </a:xfrm>
          <a:prstGeom prst="rect">
            <a:avLst/>
          </a:prstGeom>
        </p:spPr>
        <p:txBody>
          <a:bodyPr wrap="square" lIns="0" tIns="0" rIns="0" bIns="0" rtlCol="0" anchor="t">
            <a:spAutoFit/>
          </a:bodyPr>
          <a:lstStyle/>
          <a:p>
            <a:pPr algn="l">
              <a:lnSpc>
                <a:spcPts val="2494"/>
              </a:lnSpc>
              <a:spcBef>
                <a:spcPct val="0"/>
              </a:spcBef>
            </a:pPr>
            <a:r>
              <a:rPr lang="en-US" sz="1781" dirty="0">
                <a:solidFill>
                  <a:srgbClr val="000000"/>
                </a:solidFill>
                <a:latin typeface="Trebuchet MS" panose="020B0703020202090204" pitchFamily="34" charset="0"/>
                <a:ea typeface="Montserrat"/>
                <a:cs typeface="Montserrat"/>
                <a:sym typeface="Montserrat"/>
              </a:rPr>
              <a:t>MAI MULTE DETALII GĂSIȚI PE:</a:t>
            </a:r>
          </a:p>
        </p:txBody>
      </p:sp>
      <p:pic>
        <p:nvPicPr>
          <p:cNvPr id="8" name="Picture 7">
            <a:extLst>
              <a:ext uri="{FF2B5EF4-FFF2-40B4-BE49-F238E27FC236}">
                <a16:creationId xmlns:a16="http://schemas.microsoft.com/office/drawing/2014/main" xmlns="" id="{BCEC031F-52E2-A6A6-65E4-6292704F80D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10" name="Picture 9">
            <a:extLst>
              <a:ext uri="{FF2B5EF4-FFF2-40B4-BE49-F238E27FC236}">
                <a16:creationId xmlns:a16="http://schemas.microsoft.com/office/drawing/2014/main" xmlns="" id="{92A7C0A6-FBFE-EBEC-0281-A4064808DBF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
        <p:nvSpPr>
          <p:cNvPr id="11" name="Content Placeholder 2">
            <a:extLst>
              <a:ext uri="{FF2B5EF4-FFF2-40B4-BE49-F238E27FC236}">
                <a16:creationId xmlns:a16="http://schemas.microsoft.com/office/drawing/2014/main" xmlns="" id="{7A893E37-7E19-BAE2-1262-6317044C61C1}"/>
              </a:ext>
            </a:extLst>
          </p:cNvPr>
          <p:cNvSpPr txBox="1">
            <a:spLocks/>
          </p:cNvSpPr>
          <p:nvPr/>
        </p:nvSpPr>
        <p:spPr>
          <a:xfrm>
            <a:off x="7156327" y="5139468"/>
            <a:ext cx="2631796" cy="4399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o-RO" sz="1600" b="1" i="0" u="none" strike="noStrike" kern="1200" cap="none" spc="0" normalizeH="0" baseline="0" noProof="0" dirty="0">
                <a:ln>
                  <a:noFill/>
                </a:ln>
                <a:solidFill>
                  <a:schemeClr val="accent1">
                    <a:lumMod val="75000"/>
                  </a:schemeClr>
                </a:solidFill>
                <a:effectLst/>
                <a:uLnTx/>
                <a:uFillTx/>
                <a:latin typeface="Trebuchet MS" panose="020B0603020202020204" pitchFamily="34" charset="0"/>
                <a:hlinkClick r:id="rId14">
                  <a:extLst>
                    <a:ext uri="{A12FA001-AC4F-418D-AE19-62706E023703}">
                      <ahyp:hlinkClr xmlns:ahyp="http://schemas.microsoft.com/office/drawing/2018/hyperlinkcolor" xmlns="" val="tx"/>
                    </a:ext>
                  </a:extLst>
                </a:hlinkClick>
              </a:rPr>
              <a:t>formare185@anfp.gov.ro</a:t>
            </a:r>
            <a:endParaRPr kumimoji="0" lang="ro-RO" sz="1600" b="1" i="0" u="none" strike="noStrike" kern="1200" cap="none" spc="0" normalizeH="0" baseline="0" noProof="0" dirty="0">
              <a:ln>
                <a:noFill/>
              </a:ln>
              <a:solidFill>
                <a:schemeClr val="accent1">
                  <a:lumMod val="75000"/>
                </a:schemeClr>
              </a:solidFill>
              <a:effectLst/>
              <a:uLnTx/>
              <a:uFillTx/>
              <a:latin typeface="Trebuchet MS" panose="020B0603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xmlns="" id="{8189D8B4-556F-E725-B14D-8AC77E04C01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13537" y="5839229"/>
            <a:ext cx="1508760" cy="1508760"/>
          </a:xfrm>
          <a:prstGeom prst="rect">
            <a:avLst/>
          </a:prstGeom>
        </p:spPr>
      </p:pic>
    </p:spTree>
    <p:extLst>
      <p:ext uri="{BB962C8B-B14F-4D97-AF65-F5344CB8AC3E}">
        <p14:creationId xmlns:p14="http://schemas.microsoft.com/office/powerpoint/2010/main" val="3923672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1983429" y="2085429"/>
            <a:ext cx="5301739" cy="5607608"/>
          </a:xfrm>
          <a:prstGeom prst="rect">
            <a:avLst/>
          </a:prstGeom>
        </p:spPr>
        <p:txBody>
          <a:bodyPr lIns="50800" tIns="50800" rIns="50800" bIns="50800" rtlCol="0" anchor="ctr"/>
          <a:lstStyle/>
          <a:p>
            <a:pPr algn="ctr">
              <a:lnSpc>
                <a:spcPts val="3359"/>
              </a:lnSpc>
            </a:pPr>
            <a:endParaRPr/>
          </a:p>
        </p:txBody>
      </p:sp>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OBIECTIV:</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6989523" y="2137475"/>
            <a:ext cx="10688877" cy="2954655"/>
          </a:xfrm>
          <a:prstGeom prst="rect">
            <a:avLst/>
          </a:prstGeom>
        </p:spPr>
        <p:txBody>
          <a:bodyPr wrap="square" lIns="0" tIns="0" rIns="0" bIns="0" rtlCol="0" anchor="t">
            <a:spAutoFit/>
          </a:bodyPr>
          <a:lstStyle/>
          <a:p>
            <a:pPr algn="just"/>
            <a:r>
              <a:rPr lang="en-US" sz="3200" dirty="0" err="1">
                <a:latin typeface="Trebuchet MS" panose="020B0603020202020204" pitchFamily="34" charset="0"/>
              </a:rPr>
              <a:t>Proiectul</a:t>
            </a:r>
            <a:r>
              <a:rPr lang="en-US" sz="3200" dirty="0">
                <a:latin typeface="Trebuchet MS" panose="020B0603020202020204" pitchFamily="34" charset="0"/>
              </a:rPr>
              <a:t> </a:t>
            </a:r>
            <a:r>
              <a:rPr lang="en-US" sz="3200" dirty="0" err="1">
                <a:latin typeface="Trebuchet MS" panose="020B0603020202020204" pitchFamily="34" charset="0"/>
              </a:rPr>
              <a:t>nostru</a:t>
            </a:r>
            <a:r>
              <a:rPr lang="en-US" sz="3200" dirty="0">
                <a:latin typeface="Trebuchet MS" panose="020B0603020202020204" pitchFamily="34" charset="0"/>
              </a:rPr>
              <a:t> </a:t>
            </a:r>
            <a:r>
              <a:rPr lang="en-US" sz="3200" dirty="0" err="1">
                <a:latin typeface="Trebuchet MS" panose="020B0603020202020204" pitchFamily="34" charset="0"/>
              </a:rPr>
              <a:t>este</a:t>
            </a:r>
            <a:r>
              <a:rPr lang="en-US" sz="3200" dirty="0">
                <a:latin typeface="Trebuchet MS" panose="020B0603020202020204" pitchFamily="34" charset="0"/>
              </a:rPr>
              <a:t> </a:t>
            </a:r>
            <a:r>
              <a:rPr lang="en-US" sz="3200" dirty="0" err="1">
                <a:latin typeface="Trebuchet MS" panose="020B0603020202020204" pitchFamily="34" charset="0"/>
              </a:rPr>
              <a:t>parte</a:t>
            </a:r>
            <a:r>
              <a:rPr lang="en-US" sz="3200" dirty="0">
                <a:latin typeface="Trebuchet MS" panose="020B0603020202020204" pitchFamily="34" charset="0"/>
              </a:rPr>
              <a:t> din </a:t>
            </a:r>
            <a:r>
              <a:rPr lang="ro-RO" sz="3200" dirty="0">
                <a:latin typeface="Trebuchet MS" panose="020B0603020202020204" pitchFamily="34" charset="0"/>
              </a:rPr>
              <a:t>Investiția 16 PNNR:  </a:t>
            </a:r>
            <a:r>
              <a:rPr lang="en-US" sz="3200" b="1" dirty="0">
                <a:latin typeface="Trebuchet MS" panose="020B0603020202020204" pitchFamily="34" charset="0"/>
              </a:rPr>
              <a:t> </a:t>
            </a:r>
            <a:r>
              <a:rPr lang="ro-RO" sz="3200" b="1" dirty="0">
                <a:latin typeface="Trebuchet MS" panose="020B0603020202020204" pitchFamily="34" charset="0"/>
              </a:rPr>
              <a:t>formare </a:t>
            </a:r>
            <a:r>
              <a:rPr lang="en-US" sz="3200" b="1" dirty="0" err="1">
                <a:latin typeface="Trebuchet MS" panose="020B0603020202020204" pitchFamily="34" charset="0"/>
              </a:rPr>
              <a:t>competențe</a:t>
            </a:r>
            <a:r>
              <a:rPr lang="en-US" sz="3200" b="1" dirty="0">
                <a:latin typeface="Trebuchet MS" panose="020B0603020202020204" pitchFamily="34" charset="0"/>
              </a:rPr>
              <a:t> </a:t>
            </a:r>
            <a:r>
              <a:rPr lang="en-US" sz="3200" b="1" dirty="0" err="1">
                <a:latin typeface="Trebuchet MS" panose="020B0603020202020204" pitchFamily="34" charset="0"/>
              </a:rPr>
              <a:t>digitale</a:t>
            </a:r>
            <a:r>
              <a:rPr lang="en-US" sz="3200" b="1" dirty="0">
                <a:latin typeface="Trebuchet MS" panose="020B0603020202020204" pitchFamily="34" charset="0"/>
              </a:rPr>
              <a:t> </a:t>
            </a:r>
            <a:r>
              <a:rPr lang="en-US" sz="3200" b="1" dirty="0" err="1">
                <a:latin typeface="Trebuchet MS" panose="020B0603020202020204" pitchFamily="34" charset="0"/>
              </a:rPr>
              <a:t>avansate</a:t>
            </a:r>
            <a:r>
              <a:rPr lang="en-US" sz="3200" b="1" dirty="0">
                <a:latin typeface="Trebuchet MS" panose="020B0603020202020204" pitchFamily="34" charset="0"/>
              </a:rPr>
              <a:t> </a:t>
            </a:r>
            <a:r>
              <a:rPr lang="en-US" sz="3200" b="1" dirty="0" err="1">
                <a:latin typeface="Trebuchet MS" panose="020B0603020202020204" pitchFamily="34" charset="0"/>
              </a:rPr>
              <a:t>pentru</a:t>
            </a:r>
            <a:r>
              <a:rPr lang="en-US" sz="3200" b="1" dirty="0">
                <a:latin typeface="Trebuchet MS" panose="020B0603020202020204" pitchFamily="34" charset="0"/>
              </a:rPr>
              <a:t> </a:t>
            </a:r>
            <a:r>
              <a:rPr lang="en-US" sz="3200" b="1" dirty="0" err="1">
                <a:latin typeface="Trebuchet MS" panose="020B0603020202020204" pitchFamily="34" charset="0"/>
              </a:rPr>
              <a:t>funcționari</a:t>
            </a:r>
            <a:r>
              <a:rPr lang="ro-RO" sz="3200" b="1" dirty="0">
                <a:latin typeface="Trebuchet MS" panose="020B0603020202020204" pitchFamily="34" charset="0"/>
              </a:rPr>
              <a:t>i</a:t>
            </a:r>
            <a:r>
              <a:rPr lang="en-US" sz="3200" b="1" dirty="0">
                <a:latin typeface="Trebuchet MS" panose="020B0603020202020204" pitchFamily="34" charset="0"/>
              </a:rPr>
              <a:t> </a:t>
            </a:r>
            <a:r>
              <a:rPr lang="en-US" sz="3200" b="1" dirty="0" err="1">
                <a:latin typeface="Trebuchet MS" panose="020B0603020202020204" pitchFamily="34" charset="0"/>
              </a:rPr>
              <a:t>publici</a:t>
            </a:r>
            <a:r>
              <a:rPr lang="en-US" sz="3200" b="1" dirty="0">
                <a:latin typeface="Trebuchet MS" panose="020B0603020202020204" pitchFamily="34" charset="0"/>
              </a:rPr>
              <a:t>, cu </a:t>
            </a:r>
            <a:r>
              <a:rPr lang="en-US" sz="3200" b="1" dirty="0" err="1">
                <a:latin typeface="Trebuchet MS" panose="020B0603020202020204" pitchFamily="34" charset="0"/>
              </a:rPr>
              <a:t>scopul</a:t>
            </a:r>
            <a:r>
              <a:rPr lang="en-US" sz="3200" b="1" dirty="0">
                <a:latin typeface="Trebuchet MS" panose="020B0603020202020204" pitchFamily="34" charset="0"/>
              </a:rPr>
              <a:t> de a </a:t>
            </a:r>
            <a:r>
              <a:rPr lang="en-US" sz="3200" b="1" dirty="0" err="1">
                <a:latin typeface="Trebuchet MS" panose="020B0603020202020204" pitchFamily="34" charset="0"/>
              </a:rPr>
              <a:t>sprijini</a:t>
            </a:r>
            <a:r>
              <a:rPr lang="en-US" sz="3200" b="1" dirty="0">
                <a:latin typeface="Trebuchet MS" panose="020B0603020202020204" pitchFamily="34" charset="0"/>
              </a:rPr>
              <a:t> </a:t>
            </a:r>
            <a:r>
              <a:rPr lang="en-US" sz="3200" b="1" dirty="0" err="1">
                <a:latin typeface="Trebuchet MS" panose="020B0603020202020204" pitchFamily="34" charset="0"/>
              </a:rPr>
              <a:t>digitalizarea</a:t>
            </a:r>
            <a:r>
              <a:rPr lang="en-US" sz="3200" b="1" dirty="0">
                <a:latin typeface="Trebuchet MS" panose="020B0603020202020204" pitchFamily="34" charset="0"/>
              </a:rPr>
              <a:t> </a:t>
            </a:r>
            <a:r>
              <a:rPr lang="en-US" sz="3200" b="1" dirty="0" err="1">
                <a:latin typeface="Trebuchet MS" panose="020B0603020202020204" pitchFamily="34" charset="0"/>
              </a:rPr>
              <a:t>serviciilor</a:t>
            </a:r>
            <a:r>
              <a:rPr lang="en-US" sz="3200" b="1" dirty="0">
                <a:latin typeface="Trebuchet MS" panose="020B0603020202020204" pitchFamily="34" charset="0"/>
              </a:rPr>
              <a:t> </a:t>
            </a:r>
            <a:r>
              <a:rPr lang="en-US" sz="3200" b="1" dirty="0" err="1">
                <a:latin typeface="Trebuchet MS" panose="020B0603020202020204" pitchFamily="34" charset="0"/>
              </a:rPr>
              <a:t>publice</a:t>
            </a:r>
            <a:r>
              <a:rPr lang="ro-RO" sz="3200" b="1" dirty="0">
                <a:latin typeface="Trebuchet MS" panose="020B0603020202020204" pitchFamily="34" charset="0"/>
              </a:rPr>
              <a:t>,</a:t>
            </a:r>
            <a:r>
              <a:rPr lang="en-US" sz="3200" b="1" dirty="0">
                <a:latin typeface="Trebuchet MS" panose="020B0603020202020204" pitchFamily="34" charset="0"/>
              </a:rPr>
              <a:t> </a:t>
            </a:r>
            <a:r>
              <a:rPr lang="en-US" sz="3200" b="1" dirty="0" err="1">
                <a:latin typeface="Trebuchet MS" panose="020B0603020202020204" pitchFamily="34" charset="0"/>
              </a:rPr>
              <a:t>prin</a:t>
            </a:r>
            <a:r>
              <a:rPr lang="en-US" sz="3200" b="1" dirty="0">
                <a:latin typeface="Trebuchet MS" panose="020B0603020202020204" pitchFamily="34" charset="0"/>
              </a:rPr>
              <a:t> </a:t>
            </a:r>
            <a:r>
              <a:rPr lang="en-US" sz="3200" b="1" dirty="0" err="1">
                <a:latin typeface="Trebuchet MS" panose="020B0603020202020204" pitchFamily="34" charset="0"/>
              </a:rPr>
              <a:t>îmbunătățirea</a:t>
            </a:r>
            <a:r>
              <a:rPr lang="en-US" sz="3200" b="1" dirty="0">
                <a:latin typeface="Trebuchet MS" panose="020B0603020202020204" pitchFamily="34" charset="0"/>
              </a:rPr>
              <a:t> </a:t>
            </a:r>
            <a:r>
              <a:rPr lang="en-US" sz="3200" b="1" dirty="0" err="1">
                <a:latin typeface="Trebuchet MS" panose="020B0603020202020204" pitchFamily="34" charset="0"/>
              </a:rPr>
              <a:t>disponibilității</a:t>
            </a:r>
            <a:r>
              <a:rPr lang="en-US" sz="3200" b="1" dirty="0">
                <a:latin typeface="Trebuchet MS" panose="020B0603020202020204" pitchFamily="34" charset="0"/>
              </a:rPr>
              <a:t> </a:t>
            </a:r>
            <a:r>
              <a:rPr lang="en-US" sz="3200" b="1" dirty="0" err="1">
                <a:latin typeface="Trebuchet MS" panose="020B0603020202020204" pitchFamily="34" charset="0"/>
              </a:rPr>
              <a:t>forței</a:t>
            </a:r>
            <a:r>
              <a:rPr lang="en-US" sz="3200" b="1" dirty="0">
                <a:latin typeface="Trebuchet MS" panose="020B0603020202020204" pitchFamily="34" charset="0"/>
              </a:rPr>
              <a:t> de </a:t>
            </a:r>
            <a:r>
              <a:rPr lang="en-US" sz="3200" b="1" dirty="0" err="1">
                <a:latin typeface="Trebuchet MS" panose="020B0603020202020204" pitchFamily="34" charset="0"/>
              </a:rPr>
              <a:t>muncă</a:t>
            </a:r>
            <a:r>
              <a:rPr lang="en-US" sz="3200" b="1" dirty="0">
                <a:latin typeface="Trebuchet MS" panose="020B0603020202020204" pitchFamily="34" charset="0"/>
              </a:rPr>
              <a:t> </a:t>
            </a:r>
            <a:r>
              <a:rPr lang="en-US" sz="3200" b="1" dirty="0" err="1">
                <a:latin typeface="Trebuchet MS" panose="020B0603020202020204" pitchFamily="34" charset="0"/>
              </a:rPr>
              <a:t>calificate</a:t>
            </a:r>
            <a:r>
              <a:rPr lang="en-US" sz="3200" b="1" dirty="0">
                <a:latin typeface="Trebuchet MS" panose="020B0603020202020204" pitchFamily="34" charset="0"/>
              </a:rPr>
              <a:t> </a:t>
            </a:r>
            <a:r>
              <a:rPr lang="en-US" sz="3200" b="1" dirty="0" err="1">
                <a:latin typeface="Trebuchet MS" panose="020B0603020202020204" pitchFamily="34" charset="0"/>
              </a:rPr>
              <a:t>pentru</a:t>
            </a:r>
            <a:r>
              <a:rPr lang="en-US" sz="3200" b="1" dirty="0">
                <a:latin typeface="Trebuchet MS" panose="020B0603020202020204" pitchFamily="34" charset="0"/>
              </a:rPr>
              <a:t> </a:t>
            </a:r>
            <a:r>
              <a:rPr lang="en-US" sz="3200" b="1" dirty="0" err="1">
                <a:latin typeface="Trebuchet MS" panose="020B0603020202020204" pitchFamily="34" charset="0"/>
              </a:rPr>
              <a:t>operațiunile</a:t>
            </a:r>
            <a:r>
              <a:rPr lang="en-US" sz="3200" b="1" dirty="0">
                <a:latin typeface="Trebuchet MS" panose="020B0603020202020204" pitchFamily="34" charset="0"/>
              </a:rPr>
              <a:t> TIC interne. </a:t>
            </a:r>
            <a:endParaRPr lang="en-GB" sz="3200" b="1" dirty="0">
              <a:latin typeface="Trebuchet MS" panose="020B0603020202020204" pitchFamily="34" charset="0"/>
            </a:endParaRPr>
          </a:p>
        </p:txBody>
      </p:sp>
      <p:sp>
        <p:nvSpPr>
          <p:cNvPr id="2" name="TextBox 17">
            <a:extLst>
              <a:ext uri="{FF2B5EF4-FFF2-40B4-BE49-F238E27FC236}">
                <a16:creationId xmlns:a16="http://schemas.microsoft.com/office/drawing/2014/main" xmlns="" id="{EBF1E55A-F6E1-33CF-B9DA-81FE2143F94B}"/>
              </a:ext>
            </a:extLst>
          </p:cNvPr>
          <p:cNvSpPr txBox="1"/>
          <p:nvPr/>
        </p:nvSpPr>
        <p:spPr>
          <a:xfrm>
            <a:off x="1143000" y="5346960"/>
            <a:ext cx="14174048" cy="2954655"/>
          </a:xfrm>
          <a:prstGeom prst="rect">
            <a:avLst/>
          </a:prstGeom>
        </p:spPr>
        <p:txBody>
          <a:bodyPr wrap="square" lIns="0" tIns="0" rIns="0" bIns="0" rtlCol="0" anchor="t">
            <a:spAutoFit/>
          </a:bodyPr>
          <a:lstStyle/>
          <a:p>
            <a:pPr algn="just"/>
            <a:r>
              <a:rPr lang="en-GB" sz="3200" dirty="0" err="1">
                <a:latin typeface="Trebuchet MS" panose="020B0603020202020204" pitchFamily="34" charset="0"/>
              </a:rPr>
              <a:t>Ținta</a:t>
            </a:r>
            <a:r>
              <a:rPr lang="en-GB" sz="3200" dirty="0">
                <a:latin typeface="Trebuchet MS" panose="020B0603020202020204" pitchFamily="34" charset="0"/>
              </a:rPr>
              <a:t> 185 „</a:t>
            </a:r>
            <a:r>
              <a:rPr lang="en-GB" sz="3200" dirty="0" err="1">
                <a:latin typeface="Trebuchet MS" panose="020B0603020202020204" pitchFamily="34" charset="0"/>
              </a:rPr>
              <a:t>Funcționari</a:t>
            </a:r>
            <a:r>
              <a:rPr lang="en-GB" sz="3200" dirty="0">
                <a:latin typeface="Trebuchet MS" panose="020B0603020202020204" pitchFamily="34" charset="0"/>
              </a:rPr>
              <a:t> </a:t>
            </a:r>
            <a:r>
              <a:rPr lang="en-GB" sz="3200" dirty="0" err="1">
                <a:latin typeface="Trebuchet MS" panose="020B0603020202020204" pitchFamily="34" charset="0"/>
              </a:rPr>
              <a:t>publici</a:t>
            </a:r>
            <a:r>
              <a:rPr lang="en-GB" sz="3200" dirty="0">
                <a:latin typeface="Trebuchet MS" panose="020B0603020202020204" pitchFamily="34" charset="0"/>
              </a:rPr>
              <a:t> care au </a:t>
            </a:r>
            <a:r>
              <a:rPr lang="en-GB" sz="3200" dirty="0" err="1">
                <a:latin typeface="Trebuchet MS" panose="020B0603020202020204" pitchFamily="34" charset="0"/>
              </a:rPr>
              <a:t>absolvit</a:t>
            </a:r>
            <a:r>
              <a:rPr lang="en-GB" sz="3200" dirty="0">
                <a:latin typeface="Trebuchet MS" panose="020B0603020202020204" pitchFamily="34" charset="0"/>
              </a:rPr>
              <a:t> un curs de </a:t>
            </a:r>
            <a:r>
              <a:rPr lang="en-GB" sz="3200" dirty="0" err="1">
                <a:latin typeface="Trebuchet MS" panose="020B0603020202020204" pitchFamily="34" charset="0"/>
              </a:rPr>
              <a:t>formare</a:t>
            </a:r>
            <a:r>
              <a:rPr lang="en-GB" sz="3200" dirty="0">
                <a:latin typeface="Trebuchet MS" panose="020B0603020202020204" pitchFamily="34" charset="0"/>
              </a:rPr>
              <a:t> </a:t>
            </a:r>
            <a:r>
              <a:rPr lang="en-GB" sz="3200" dirty="0" err="1">
                <a:latin typeface="Trebuchet MS" panose="020B0603020202020204" pitchFamily="34" charset="0"/>
              </a:rPr>
              <a:t>digitală</a:t>
            </a:r>
            <a:r>
              <a:rPr lang="en-GB" sz="3200" dirty="0">
                <a:latin typeface="Trebuchet MS" panose="020B0603020202020204" pitchFamily="34" charset="0"/>
              </a:rPr>
              <a:t>": </a:t>
            </a:r>
            <a:r>
              <a:rPr lang="en-GB" sz="3200" dirty="0" err="1">
                <a:latin typeface="Trebuchet MS" panose="020B0603020202020204" pitchFamily="34" charset="0"/>
              </a:rPr>
              <a:t>până</a:t>
            </a:r>
            <a:r>
              <a:rPr lang="en-GB" sz="3200" dirty="0">
                <a:latin typeface="Trebuchet MS" panose="020B0603020202020204" pitchFamily="34" charset="0"/>
              </a:rPr>
              <a:t> la </a:t>
            </a:r>
            <a:r>
              <a:rPr lang="en-GB" sz="3200" dirty="0" err="1">
                <a:latin typeface="Trebuchet MS" panose="020B0603020202020204" pitchFamily="34" charset="0"/>
              </a:rPr>
              <a:t>jumătatea</a:t>
            </a:r>
            <a:r>
              <a:rPr lang="en-GB" sz="3200" dirty="0">
                <a:latin typeface="Trebuchet MS" panose="020B0603020202020204" pitchFamily="34" charset="0"/>
              </a:rPr>
              <a:t> </a:t>
            </a:r>
            <a:r>
              <a:rPr lang="en-GB" sz="3200" dirty="0" err="1">
                <a:latin typeface="Trebuchet MS" panose="020B0603020202020204" pitchFamily="34" charset="0"/>
              </a:rPr>
              <a:t>anului</a:t>
            </a:r>
            <a:r>
              <a:rPr lang="en-GB" sz="3200" dirty="0">
                <a:latin typeface="Trebuchet MS" panose="020B0603020202020204" pitchFamily="34" charset="0"/>
              </a:rPr>
              <a:t> 2026, </a:t>
            </a:r>
            <a:r>
              <a:rPr lang="en-GB" sz="3200" b="1" dirty="0">
                <a:solidFill>
                  <a:schemeClr val="accent1">
                    <a:lumMod val="75000"/>
                  </a:schemeClr>
                </a:solidFill>
                <a:latin typeface="Trebuchet MS" panose="020B0603020202020204" pitchFamily="34" charset="0"/>
              </a:rPr>
              <a:t>30.000 de </a:t>
            </a:r>
            <a:r>
              <a:rPr lang="en-GB" sz="3200" b="1" dirty="0" err="1">
                <a:solidFill>
                  <a:schemeClr val="accent1">
                    <a:lumMod val="75000"/>
                  </a:schemeClr>
                </a:solidFill>
                <a:latin typeface="Trebuchet MS" panose="020B0603020202020204" pitchFamily="34" charset="0"/>
              </a:rPr>
              <a:t>funcționari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publici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vor</a:t>
            </a:r>
            <a:r>
              <a:rPr lang="en-GB" sz="3200" b="1" dirty="0">
                <a:solidFill>
                  <a:schemeClr val="accent1">
                    <a:lumMod val="75000"/>
                  </a:schemeClr>
                </a:solidFill>
                <a:latin typeface="Trebuchet MS" panose="020B0603020202020204" pitchFamily="34" charset="0"/>
              </a:rPr>
              <a:t> fi </a:t>
            </a:r>
            <a:r>
              <a:rPr lang="en-GB" sz="3200" b="1" dirty="0" err="1">
                <a:solidFill>
                  <a:schemeClr val="accent1">
                    <a:lumMod val="75000"/>
                  </a:schemeClr>
                </a:solidFill>
                <a:latin typeface="Trebuchet MS" panose="020B0603020202020204" pitchFamily="34" charset="0"/>
              </a:rPr>
              <a:t>instruiți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pentru</a:t>
            </a:r>
            <a:r>
              <a:rPr lang="en-GB" sz="3200" b="1" dirty="0">
                <a:solidFill>
                  <a:schemeClr val="accent1">
                    <a:lumMod val="75000"/>
                  </a:schemeClr>
                </a:solidFill>
                <a:latin typeface="Trebuchet MS" panose="020B0603020202020204" pitchFamily="34" charset="0"/>
              </a:rPr>
              <a:t> a </a:t>
            </a:r>
            <a:r>
              <a:rPr lang="en-GB" sz="3200" b="1" dirty="0" err="1">
                <a:solidFill>
                  <a:schemeClr val="accent1">
                    <a:lumMod val="75000"/>
                  </a:schemeClr>
                </a:solidFill>
                <a:latin typeface="Trebuchet MS" panose="020B0603020202020204" pitchFamily="34" charset="0"/>
              </a:rPr>
              <a:t>dobândi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competențe</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digitale</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avansate</a:t>
            </a:r>
            <a:r>
              <a:rPr lang="en-GB" sz="3200" dirty="0">
                <a:latin typeface="Trebuchet MS" panose="020B0603020202020204" pitchFamily="34" charset="0"/>
              </a:rPr>
              <a:t> (</a:t>
            </a:r>
            <a:r>
              <a:rPr lang="en-GB" sz="3200" dirty="0" err="1">
                <a:latin typeface="Trebuchet MS" panose="020B0603020202020204" pitchFamily="34" charset="0"/>
              </a:rPr>
              <a:t>aproximativ</a:t>
            </a:r>
            <a:r>
              <a:rPr lang="en-GB" sz="3200" dirty="0">
                <a:latin typeface="Trebuchet MS" panose="020B0603020202020204" pitchFamily="34" charset="0"/>
              </a:rPr>
              <a:t> 20% din </a:t>
            </a:r>
            <a:r>
              <a:rPr lang="en-GB" sz="3200" dirty="0" err="1">
                <a:latin typeface="Trebuchet MS" panose="020B0603020202020204" pitchFamily="34" charset="0"/>
              </a:rPr>
              <a:t>totalul</a:t>
            </a:r>
            <a:r>
              <a:rPr lang="en-GB" sz="3200" dirty="0">
                <a:latin typeface="Trebuchet MS" panose="020B0603020202020204" pitchFamily="34" charset="0"/>
              </a:rPr>
              <a:t> </a:t>
            </a:r>
            <a:r>
              <a:rPr lang="en-GB" sz="3200" dirty="0" err="1">
                <a:latin typeface="Trebuchet MS" panose="020B0603020202020204" pitchFamily="34" charset="0"/>
              </a:rPr>
              <a:t>funcționarilor</a:t>
            </a:r>
            <a:r>
              <a:rPr lang="en-GB" sz="3200" dirty="0">
                <a:latin typeface="Trebuchet MS" panose="020B0603020202020204" pitchFamily="34" charset="0"/>
              </a:rPr>
              <a:t> </a:t>
            </a:r>
            <a:r>
              <a:rPr lang="en-GB" sz="3200" dirty="0" err="1">
                <a:latin typeface="Trebuchet MS" panose="020B0603020202020204" pitchFamily="34" charset="0"/>
              </a:rPr>
              <a:t>publici</a:t>
            </a:r>
            <a:r>
              <a:rPr lang="en-GB" sz="3200" dirty="0">
                <a:latin typeface="Trebuchet MS" panose="020B0603020202020204" pitchFamily="34" charset="0"/>
              </a:rPr>
              <a:t>)</a:t>
            </a:r>
            <a:r>
              <a:rPr lang="ro-RO" sz="3200" dirty="0">
                <a:latin typeface="Trebuchet MS" panose="020B0603020202020204" pitchFamily="34" charset="0"/>
              </a:rPr>
              <a:t>, iar </a:t>
            </a:r>
            <a:r>
              <a:rPr lang="ro-RO" sz="3200" b="1" dirty="0">
                <a:solidFill>
                  <a:schemeClr val="accent1">
                    <a:lumMod val="75000"/>
                  </a:schemeClr>
                </a:solidFill>
                <a:latin typeface="Trebuchet MS" panose="020B0603020202020204" pitchFamily="34" charset="0"/>
              </a:rPr>
              <a:t>2.500 de funcționari publici de conducere își vor dezvolta competențele de leadership și managementul talentelor în contextul noilor tehnologii și al transformării digitale.</a:t>
            </a:r>
          </a:p>
        </p:txBody>
      </p:sp>
    </p:spTree>
    <p:extLst>
      <p:ext uri="{BB962C8B-B14F-4D97-AF65-F5344CB8AC3E}">
        <p14:creationId xmlns:p14="http://schemas.microsoft.com/office/powerpoint/2010/main" val="1039948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1C65420-1856-5023-2115-A26E1D7EFE6A}"/>
              </a:ext>
            </a:extLst>
          </p:cNvPr>
          <p:cNvGrpSpPr>
            <a:grpSpLocks noChangeAspect="1"/>
          </p:cNvGrpSpPr>
          <p:nvPr/>
        </p:nvGrpSpPr>
        <p:grpSpPr>
          <a:xfrm>
            <a:off x="11583057" y="2196044"/>
            <a:ext cx="6480000" cy="6480000"/>
            <a:chOff x="10317609" y="935902"/>
            <a:chExt cx="8597583" cy="8597583"/>
          </a:xfrm>
        </p:grpSpPr>
        <p:sp>
          <p:nvSpPr>
            <p:cNvPr id="5" name="Freeform 5"/>
            <p:cNvSpPr/>
            <p:nvPr/>
          </p:nvSpPr>
          <p:spPr>
            <a:xfrm>
              <a:off x="10317609" y="935902"/>
              <a:ext cx="8597583" cy="8597583"/>
            </a:xfrm>
            <a:custGeom>
              <a:avLst/>
              <a:gdLst/>
              <a:ahLst/>
              <a:cxnLst/>
              <a:rect l="l" t="t" r="r" b="b"/>
              <a:pathLst>
                <a:path w="8597583" h="8597583">
                  <a:moveTo>
                    <a:pt x="0" y="0"/>
                  </a:moveTo>
                  <a:lnTo>
                    <a:pt x="8597583" y="0"/>
                  </a:lnTo>
                  <a:lnTo>
                    <a:pt x="8597583" y="8597583"/>
                  </a:lnTo>
                  <a:lnTo>
                    <a:pt x="0" y="8597583"/>
                  </a:lnTo>
                  <a:lnTo>
                    <a:pt x="0" y="0"/>
                  </a:lnTo>
                  <a:close/>
                </a:path>
              </a:pathLst>
            </a:custGeom>
            <a:blipFill>
              <a:blip r:embed="rId3">
                <a:alphaModFix amt="70000"/>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0944801" y="1471900"/>
              <a:ext cx="7343199" cy="734319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984417" y="2242646"/>
            <a:ext cx="10937289" cy="1830920"/>
            <a:chOff x="0" y="0"/>
            <a:chExt cx="2427695" cy="406400"/>
          </a:xfrm>
        </p:grpSpPr>
        <p:sp>
          <p:nvSpPr>
            <p:cNvPr id="12" name="Freeform 12"/>
            <p:cNvSpPr/>
            <p:nvPr/>
          </p:nvSpPr>
          <p:spPr>
            <a:xfrm>
              <a:off x="0" y="0"/>
              <a:ext cx="2427695" cy="406400"/>
            </a:xfrm>
            <a:custGeom>
              <a:avLst/>
              <a:gdLst/>
              <a:ahLst/>
              <a:cxnLst/>
              <a:rect l="l" t="t" r="r" b="b"/>
              <a:pathLst>
                <a:path w="2427695" h="406400">
                  <a:moveTo>
                    <a:pt x="2224495" y="0"/>
                  </a:moveTo>
                  <a:cubicBezTo>
                    <a:pt x="2336719" y="0"/>
                    <a:pt x="2427695" y="90976"/>
                    <a:pt x="2427695" y="203200"/>
                  </a:cubicBezTo>
                  <a:cubicBezTo>
                    <a:pt x="2427695" y="315424"/>
                    <a:pt x="2336719" y="406400"/>
                    <a:pt x="2224495"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2427695" cy="444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327051" y="4914900"/>
            <a:ext cx="1972527" cy="197252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4653698" y="4914900"/>
            <a:ext cx="1972527" cy="197252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7980345" y="4914900"/>
            <a:ext cx="1972527" cy="197252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23"/>
          <p:cNvSpPr/>
          <p:nvPr/>
        </p:nvSpPr>
        <p:spPr>
          <a:xfrm>
            <a:off x="1723471" y="5321642"/>
            <a:ext cx="1179687" cy="1159043"/>
          </a:xfrm>
          <a:custGeom>
            <a:avLst/>
            <a:gdLst/>
            <a:ahLst/>
            <a:cxnLst/>
            <a:rect l="l" t="t" r="r" b="b"/>
            <a:pathLst>
              <a:path w="1179687" h="1159043">
                <a:moveTo>
                  <a:pt x="0" y="0"/>
                </a:moveTo>
                <a:lnTo>
                  <a:pt x="1179687" y="0"/>
                </a:lnTo>
                <a:lnTo>
                  <a:pt x="1179687" y="1159043"/>
                </a:lnTo>
                <a:lnTo>
                  <a:pt x="0" y="115904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049268" y="5310470"/>
            <a:ext cx="1181386" cy="1181386"/>
          </a:xfrm>
          <a:custGeom>
            <a:avLst/>
            <a:gdLst/>
            <a:ahLst/>
            <a:cxnLst/>
            <a:rect l="l" t="t" r="r" b="b"/>
            <a:pathLst>
              <a:path w="1181386" h="1181386">
                <a:moveTo>
                  <a:pt x="0" y="0"/>
                </a:moveTo>
                <a:lnTo>
                  <a:pt x="1181387" y="0"/>
                </a:lnTo>
                <a:lnTo>
                  <a:pt x="1181387" y="1181387"/>
                </a:lnTo>
                <a:lnTo>
                  <a:pt x="0" y="11813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8501489" y="5436044"/>
            <a:ext cx="930238" cy="930238"/>
          </a:xfrm>
          <a:custGeom>
            <a:avLst/>
            <a:gdLst/>
            <a:ahLst/>
            <a:cxnLst/>
            <a:rect l="l" t="t" r="r" b="b"/>
            <a:pathLst>
              <a:path w="930238" h="930238">
                <a:moveTo>
                  <a:pt x="0" y="0"/>
                </a:moveTo>
                <a:lnTo>
                  <a:pt x="930238" y="0"/>
                </a:lnTo>
                <a:lnTo>
                  <a:pt x="930238" y="930239"/>
                </a:lnTo>
                <a:lnTo>
                  <a:pt x="0" y="9302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715264" y="2926439"/>
            <a:ext cx="8459131" cy="589905"/>
          </a:xfrm>
          <a:prstGeom prst="rect">
            <a:avLst/>
          </a:prstGeom>
        </p:spPr>
        <p:txBody>
          <a:bodyPr lIns="0" tIns="0" rIns="0" bIns="0" rtlCol="0" anchor="t">
            <a:spAutoFit/>
          </a:bodyPr>
          <a:lstStyle/>
          <a:p>
            <a:pPr marL="0" marR="0" lvl="0" indent="0" algn="l" defTabSz="914400" rtl="0" eaLnBrk="1" fontAlgn="auto" latinLnBrk="0" hangingPunct="1">
              <a:lnSpc>
                <a:spcPts val="4599"/>
              </a:lnSpc>
              <a:spcBef>
                <a:spcPts val="0"/>
              </a:spcBef>
              <a:spcAft>
                <a:spcPts val="0"/>
              </a:spcAft>
              <a:buClrTx/>
              <a:buSzTx/>
              <a:buFontTx/>
              <a:buNone/>
              <a:tabLst/>
              <a:defRPr/>
            </a:pPr>
            <a:r>
              <a:rPr kumimoji="0" lang="ro-RO" sz="3999" b="1" i="0" u="none" strike="noStrike" kern="1200" cap="none" spc="0" normalizeH="0" baseline="0" noProof="0" dirty="0">
                <a:ln>
                  <a:noFill/>
                </a:ln>
                <a:solidFill>
                  <a:srgbClr val="FFFFFF"/>
                </a:solidFill>
                <a:effectLst/>
                <a:uLnTx/>
                <a:uFillTx/>
                <a:latin typeface="Trebuchet MS" panose="020B0703020202090204" pitchFamily="34" charset="0"/>
                <a:ea typeface="Montserrat Bold"/>
                <a:cs typeface="Montserrat Bold"/>
                <a:sym typeface="Montserrat Bold"/>
              </a:rPr>
              <a:t>DE CE ACEST PROIECT?</a:t>
            </a:r>
            <a:endParaRPr kumimoji="0" lang="en-US" sz="3999" b="1" i="0" u="none" strike="noStrike" kern="1200" cap="none" spc="0" normalizeH="0" baseline="0" noProof="0" dirty="0">
              <a:ln>
                <a:noFill/>
              </a:ln>
              <a:solidFill>
                <a:srgbClr val="FFFFFF"/>
              </a:solidFill>
              <a:effectLst/>
              <a:uLnTx/>
              <a:uFillTx/>
              <a:latin typeface="Trebuchet MS" panose="020B0703020202090204" pitchFamily="34" charset="0"/>
              <a:ea typeface="Montserrat Bold"/>
              <a:cs typeface="Montserrat Bold"/>
              <a:sym typeface="Montserrat Bold"/>
            </a:endParaRPr>
          </a:p>
        </p:txBody>
      </p:sp>
      <p:pic>
        <p:nvPicPr>
          <p:cNvPr id="2" name="Picture 1">
            <a:extLst>
              <a:ext uri="{FF2B5EF4-FFF2-40B4-BE49-F238E27FC236}">
                <a16:creationId xmlns:a16="http://schemas.microsoft.com/office/drawing/2014/main" xmlns="" id="{8F4DF79E-03B5-D2C7-022F-C24B08A201E1}"/>
              </a:ext>
            </a:extLst>
          </p:cNvPr>
          <p:cNvPicPr>
            <a:picLocks noChangeAspect="1"/>
          </p:cNvPicPr>
          <p:nvPr/>
        </p:nvPicPr>
        <p:blipFill>
          <a:blip r:embed="rId11"/>
          <a:stretch>
            <a:fillRect/>
          </a:stretch>
        </p:blipFill>
        <p:spPr>
          <a:xfrm>
            <a:off x="12711057" y="3628246"/>
            <a:ext cx="4142355" cy="3478129"/>
          </a:xfrm>
          <a:prstGeom prst="rect">
            <a:avLst/>
          </a:prstGeom>
        </p:spPr>
      </p:pic>
      <p:sp>
        <p:nvSpPr>
          <p:cNvPr id="3" name="TextBox 2">
            <a:extLst>
              <a:ext uri="{FF2B5EF4-FFF2-40B4-BE49-F238E27FC236}">
                <a16:creationId xmlns:a16="http://schemas.microsoft.com/office/drawing/2014/main" xmlns="" id="{655EC361-0724-9E8B-A8DF-340201AD320F}"/>
              </a:ext>
            </a:extLst>
          </p:cNvPr>
          <p:cNvSpPr txBox="1"/>
          <p:nvPr/>
        </p:nvSpPr>
        <p:spPr>
          <a:xfrm>
            <a:off x="1109939" y="7178306"/>
            <a:ext cx="2406749" cy="1569660"/>
          </a:xfrm>
          <a:prstGeom prst="rect">
            <a:avLst/>
          </a:prstGeom>
          <a:noFill/>
        </p:spPr>
        <p:txBody>
          <a:bodyPr wrap="square" rtlCol="0">
            <a:spAutoFit/>
          </a:bodyPr>
          <a:lstStyle/>
          <a:p>
            <a:pPr algn="ctr"/>
            <a:r>
              <a:rPr lang="ro-RO" sz="2400" dirty="0">
                <a:latin typeface="Trebuchet MS" panose="020B0603020202020204" pitchFamily="34" charset="0"/>
              </a:rPr>
              <a:t>Creșterea competențelor funcționarilor publici</a:t>
            </a:r>
            <a:endParaRPr lang="en-US" sz="2400" dirty="0">
              <a:latin typeface="Trebuchet MS" panose="020B0603020202020204" pitchFamily="34" charset="0"/>
            </a:endParaRPr>
          </a:p>
        </p:txBody>
      </p:sp>
      <p:sp>
        <p:nvSpPr>
          <p:cNvPr id="4" name="TextBox 3">
            <a:extLst>
              <a:ext uri="{FF2B5EF4-FFF2-40B4-BE49-F238E27FC236}">
                <a16:creationId xmlns:a16="http://schemas.microsoft.com/office/drawing/2014/main" xmlns="" id="{984DCA4A-EF36-6B89-27DC-C0ACFCD161E4}"/>
              </a:ext>
            </a:extLst>
          </p:cNvPr>
          <p:cNvSpPr txBox="1"/>
          <p:nvPr/>
        </p:nvSpPr>
        <p:spPr>
          <a:xfrm>
            <a:off x="4484227" y="7190535"/>
            <a:ext cx="2406749" cy="461665"/>
          </a:xfrm>
          <a:prstGeom prst="rect">
            <a:avLst/>
          </a:prstGeom>
          <a:noFill/>
        </p:spPr>
        <p:txBody>
          <a:bodyPr wrap="square" rtlCol="0">
            <a:spAutoFit/>
          </a:bodyPr>
          <a:lstStyle/>
          <a:p>
            <a:pPr algn="ctr"/>
            <a:r>
              <a:rPr lang="ro-RO" sz="2400" dirty="0">
                <a:latin typeface="Trebuchet MS" panose="020B0603020202020204" pitchFamily="34" charset="0"/>
              </a:rPr>
              <a:t>Servicii digitale</a:t>
            </a:r>
            <a:endParaRPr lang="en-US" sz="2400" dirty="0">
              <a:latin typeface="Trebuchet MS" panose="020B0603020202020204" pitchFamily="34" charset="0"/>
            </a:endParaRPr>
          </a:p>
        </p:txBody>
      </p:sp>
      <p:sp>
        <p:nvSpPr>
          <p:cNvPr id="27" name="TextBox 26">
            <a:extLst>
              <a:ext uri="{FF2B5EF4-FFF2-40B4-BE49-F238E27FC236}">
                <a16:creationId xmlns:a16="http://schemas.microsoft.com/office/drawing/2014/main" xmlns="" id="{DD408AB6-1157-7217-F717-BDC4CA7D36FC}"/>
              </a:ext>
            </a:extLst>
          </p:cNvPr>
          <p:cNvSpPr txBox="1"/>
          <p:nvPr/>
        </p:nvSpPr>
        <p:spPr>
          <a:xfrm>
            <a:off x="7772400" y="7177299"/>
            <a:ext cx="2406749" cy="1200329"/>
          </a:xfrm>
          <a:prstGeom prst="rect">
            <a:avLst/>
          </a:prstGeom>
          <a:noFill/>
        </p:spPr>
        <p:txBody>
          <a:bodyPr wrap="square" rtlCol="0">
            <a:spAutoFit/>
          </a:bodyPr>
          <a:lstStyle/>
          <a:p>
            <a:pPr algn="ctr"/>
            <a:r>
              <a:rPr lang="ro-RO" sz="2400" dirty="0">
                <a:latin typeface="Trebuchet MS" panose="020B0603020202020204" pitchFamily="34" charset="0"/>
              </a:rPr>
              <a:t>Adaptarea la cerințele viitorului</a:t>
            </a:r>
            <a:endParaRPr lang="en-US" sz="2400" dirty="0">
              <a:latin typeface="Trebuchet MS" panose="020B0603020202020204" pitchFamily="34" charset="0"/>
            </a:endParaRPr>
          </a:p>
        </p:txBody>
      </p:sp>
    </p:spTree>
    <p:extLst>
      <p:ext uri="{BB962C8B-B14F-4D97-AF65-F5344CB8AC3E}">
        <p14:creationId xmlns:p14="http://schemas.microsoft.com/office/powerpoint/2010/main" val="426269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xmlns="" id="{F8616846-9933-F778-8C46-63F2E8DDC8BA}"/>
              </a:ext>
            </a:extLst>
          </p:cNvPr>
          <p:cNvGraphicFramePr/>
          <p:nvPr>
            <p:extLst>
              <p:ext uri="{D42A27DB-BD31-4B8C-83A1-F6EECF244321}">
                <p14:modId xmlns:p14="http://schemas.microsoft.com/office/powerpoint/2010/main" val="310599964"/>
              </p:ext>
            </p:extLst>
          </p:nvPr>
        </p:nvGraphicFramePr>
        <p:xfrm>
          <a:off x="685800" y="2324100"/>
          <a:ext cx="17297400" cy="5992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6480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3"/>
          <p:cNvSpPr/>
          <p:nvPr/>
        </p:nvSpPr>
        <p:spPr>
          <a:xfrm>
            <a:off x="1723471" y="5321642"/>
            <a:ext cx="1179687" cy="1159043"/>
          </a:xfrm>
          <a:custGeom>
            <a:avLst/>
            <a:gdLst/>
            <a:ahLst/>
            <a:cxnLst/>
            <a:rect l="l" t="t" r="r" b="b"/>
            <a:pathLst>
              <a:path w="1179687" h="1159043">
                <a:moveTo>
                  <a:pt x="0" y="0"/>
                </a:moveTo>
                <a:lnTo>
                  <a:pt x="1179687" y="0"/>
                </a:lnTo>
                <a:lnTo>
                  <a:pt x="1179687" y="1159043"/>
                </a:lnTo>
                <a:lnTo>
                  <a:pt x="0" y="11590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049268" y="5310470"/>
            <a:ext cx="1181386" cy="1181386"/>
          </a:xfrm>
          <a:custGeom>
            <a:avLst/>
            <a:gdLst/>
            <a:ahLst/>
            <a:cxnLst/>
            <a:rect l="l" t="t" r="r" b="b"/>
            <a:pathLst>
              <a:path w="1181386" h="1181386">
                <a:moveTo>
                  <a:pt x="0" y="0"/>
                </a:moveTo>
                <a:lnTo>
                  <a:pt x="1181387" y="0"/>
                </a:lnTo>
                <a:lnTo>
                  <a:pt x="1181387" y="1181387"/>
                </a:lnTo>
                <a:lnTo>
                  <a:pt x="0" y="118138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8501489" y="5436044"/>
            <a:ext cx="930238" cy="930238"/>
          </a:xfrm>
          <a:custGeom>
            <a:avLst/>
            <a:gdLst/>
            <a:ahLst/>
            <a:cxnLst/>
            <a:rect l="l" t="t" r="r" b="b"/>
            <a:pathLst>
              <a:path w="930238" h="930238">
                <a:moveTo>
                  <a:pt x="0" y="0"/>
                </a:moveTo>
                <a:lnTo>
                  <a:pt x="930238" y="0"/>
                </a:lnTo>
                <a:lnTo>
                  <a:pt x="930238" y="930239"/>
                </a:lnTo>
                <a:lnTo>
                  <a:pt x="0" y="93023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7CDE31D0-F484-0622-600C-E8C9E632857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28870" y="2178342"/>
            <a:ext cx="5079218" cy="3433288"/>
          </a:xfrm>
          <a:prstGeom prst="rect">
            <a:avLst/>
          </a:prstGeom>
          <a:noFill/>
        </p:spPr>
      </p:pic>
      <p:pic>
        <p:nvPicPr>
          <p:cNvPr id="4" name="Picture 3">
            <a:extLst>
              <a:ext uri="{FF2B5EF4-FFF2-40B4-BE49-F238E27FC236}">
                <a16:creationId xmlns:a16="http://schemas.microsoft.com/office/drawing/2014/main" xmlns="" id="{E4A9E462-F2AC-17CE-91B5-2E310212F83C}"/>
              </a:ext>
            </a:extLst>
          </p:cNvPr>
          <p:cNvPicPr>
            <a:picLocks noChangeAspect="1"/>
          </p:cNvPicPr>
          <p:nvPr/>
        </p:nvPicPr>
        <p:blipFill>
          <a:blip r:embed="rId10"/>
          <a:stretch>
            <a:fillRect/>
          </a:stretch>
        </p:blipFill>
        <p:spPr>
          <a:xfrm>
            <a:off x="363549" y="5912789"/>
            <a:ext cx="5044539" cy="3031497"/>
          </a:xfrm>
          <a:prstGeom prst="rect">
            <a:avLst/>
          </a:prstGeom>
        </p:spPr>
      </p:pic>
      <p:graphicFrame>
        <p:nvGraphicFramePr>
          <p:cNvPr id="6" name="Table 5">
            <a:extLst>
              <a:ext uri="{FF2B5EF4-FFF2-40B4-BE49-F238E27FC236}">
                <a16:creationId xmlns:a16="http://schemas.microsoft.com/office/drawing/2014/main" xmlns="" id="{FE9F5B57-4E33-C655-9D4B-128567AEADDD}"/>
              </a:ext>
            </a:extLst>
          </p:cNvPr>
          <p:cNvGraphicFramePr>
            <a:graphicFrameLocks noGrp="1"/>
          </p:cNvGraphicFramePr>
          <p:nvPr>
            <p:extLst>
              <p:ext uri="{D42A27DB-BD31-4B8C-83A1-F6EECF244321}">
                <p14:modId xmlns:p14="http://schemas.microsoft.com/office/powerpoint/2010/main" val="489383839"/>
              </p:ext>
            </p:extLst>
          </p:nvPr>
        </p:nvGraphicFramePr>
        <p:xfrm>
          <a:off x="5632047" y="3390900"/>
          <a:ext cx="12192000" cy="5662148"/>
        </p:xfrm>
        <a:graphic>
          <a:graphicData uri="http://schemas.openxmlformats.org/drawingml/2006/table">
            <a:tbl>
              <a:tblPr firstRow="1" bandRow="1">
                <a:tableStyleId>{5C22544A-7EE6-4342-B048-85BDC9FD1C3A}</a:tableStyleId>
              </a:tblPr>
              <a:tblGrid>
                <a:gridCol w="4951839">
                  <a:extLst>
                    <a:ext uri="{9D8B030D-6E8A-4147-A177-3AD203B41FA5}">
                      <a16:colId xmlns:a16="http://schemas.microsoft.com/office/drawing/2014/main" xmlns="" val="806128681"/>
                    </a:ext>
                  </a:extLst>
                </a:gridCol>
                <a:gridCol w="3657600">
                  <a:extLst>
                    <a:ext uri="{9D8B030D-6E8A-4147-A177-3AD203B41FA5}">
                      <a16:colId xmlns:a16="http://schemas.microsoft.com/office/drawing/2014/main" xmlns="" val="583289377"/>
                    </a:ext>
                  </a:extLst>
                </a:gridCol>
                <a:gridCol w="3582561">
                  <a:extLst>
                    <a:ext uri="{9D8B030D-6E8A-4147-A177-3AD203B41FA5}">
                      <a16:colId xmlns:a16="http://schemas.microsoft.com/office/drawing/2014/main" xmlns="" val="62742518"/>
                    </a:ext>
                  </a:extLst>
                </a:gridCol>
              </a:tblGrid>
              <a:tr h="566498">
                <a:tc gridSpan="3">
                  <a:txBody>
                    <a:bodyPr/>
                    <a:lstStyle/>
                    <a:p>
                      <a:pPr algn="ctr"/>
                      <a:r>
                        <a:rPr lang="ro-RO" sz="2400" dirty="0">
                          <a:latin typeface="Trebuchet MS" panose="020B0603020202020204" pitchFamily="34" charset="0"/>
                        </a:rPr>
                        <a:t>NIVEL COMPETENȚE DIGITALE </a:t>
                      </a:r>
                      <a:r>
                        <a:rPr lang="en-US" sz="2400" dirty="0">
                          <a:latin typeface="Trebuchet MS" panose="020B0603020202020204" pitchFamily="34" charset="0"/>
                        </a:rPr>
                        <a:t>- 2022</a:t>
                      </a:r>
                      <a:r>
                        <a:rPr lang="ro-RO" sz="2400" dirty="0">
                          <a:latin typeface="Trebuchet MS" panose="020B0603020202020204" pitchFamily="34" charset="0"/>
                        </a:rPr>
                        <a:t>:</a:t>
                      </a:r>
                      <a:endParaRPr lang="en-US" sz="2400" dirty="0">
                        <a:latin typeface="Trebuchet MS" panose="020B060302020202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4178660605"/>
                  </a:ext>
                </a:extLst>
              </a:tr>
              <a:tr h="794532">
                <a:tc>
                  <a:txBody>
                    <a:bodyPr/>
                    <a:lstStyle/>
                    <a:p>
                      <a:pPr algn="ctr"/>
                      <a:r>
                        <a:rPr lang="ro-RO" sz="2400" i="1" dirty="0">
                          <a:latin typeface="Trebuchet MS" panose="020B0603020202020204" pitchFamily="34" charset="0"/>
                        </a:rPr>
                        <a:t>Nivel competențe</a:t>
                      </a:r>
                      <a:endParaRPr lang="en-US" sz="2400" i="1" dirty="0">
                        <a:latin typeface="Trebuchet MS" panose="020B0603020202020204" pitchFamily="34" charset="0"/>
                      </a:endParaRPr>
                    </a:p>
                  </a:txBody>
                  <a:tcPr anchor="ctr"/>
                </a:tc>
                <a:tc>
                  <a:txBody>
                    <a:bodyPr/>
                    <a:lstStyle/>
                    <a:p>
                      <a:pPr algn="ctr"/>
                      <a:r>
                        <a:rPr lang="ro-RO" sz="2400" i="1" dirty="0">
                          <a:latin typeface="Trebuchet MS" panose="020B0603020202020204" pitchFamily="34" charset="0"/>
                        </a:rPr>
                        <a:t>Nr. respondenți</a:t>
                      </a:r>
                      <a:endParaRPr lang="en-US" sz="2400" i="1" dirty="0">
                        <a:latin typeface="Trebuchet MS" panose="020B0603020202020204" pitchFamily="34" charset="0"/>
                      </a:endParaRPr>
                    </a:p>
                  </a:txBody>
                  <a:tcPr anchor="ctr"/>
                </a:tc>
                <a:tc>
                  <a:txBody>
                    <a:bodyPr/>
                    <a:lstStyle/>
                    <a:p>
                      <a:pPr algn="ctr"/>
                      <a:r>
                        <a:rPr lang="ro-RO" sz="2400" i="1" dirty="0">
                          <a:latin typeface="Trebuchet MS" panose="020B0603020202020204" pitchFamily="34" charset="0"/>
                        </a:rPr>
                        <a:t>Procent/nivel de competențe</a:t>
                      </a:r>
                      <a:endParaRPr lang="en-US" sz="2400" i="1" dirty="0">
                        <a:latin typeface="Trebuchet MS" panose="020B0603020202020204" pitchFamily="34" charset="0"/>
                      </a:endParaRPr>
                    </a:p>
                  </a:txBody>
                  <a:tcPr anchor="ctr"/>
                </a:tc>
                <a:extLst>
                  <a:ext uri="{0D108BD9-81ED-4DB2-BD59-A6C34878D82A}">
                    <a16:rowId xmlns:a16="http://schemas.microsoft.com/office/drawing/2014/main" xmlns="" val="1916556227"/>
                  </a:ext>
                </a:extLst>
              </a:tr>
              <a:tr h="747057">
                <a:tc>
                  <a:txBody>
                    <a:bodyPr/>
                    <a:lstStyle/>
                    <a:p>
                      <a:pPr algn="ctr"/>
                      <a:r>
                        <a:rPr lang="ro-RO" sz="2400" dirty="0">
                          <a:latin typeface="Trebuchet MS" panose="020B0603020202020204" pitchFamily="34" charset="0"/>
                        </a:rPr>
                        <a:t>Curs nivel start/bază/începător</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578</a:t>
                      </a:r>
                      <a:endParaRPr lang="en-US" sz="2400" dirty="0">
                        <a:latin typeface="Trebuchet MS" panose="020B0603020202020204" pitchFamily="34" charset="0"/>
                      </a:endParaRPr>
                    </a:p>
                  </a:txBody>
                  <a:tcPr anchor="ctr"/>
                </a:tc>
                <a:tc>
                  <a:txBody>
                    <a:bodyPr/>
                    <a:lstStyle/>
                    <a:p>
                      <a:pPr algn="ctr"/>
                      <a:r>
                        <a:rPr lang="ro-RO" sz="2400" dirty="0">
                          <a:solidFill>
                            <a:schemeClr val="tx1"/>
                          </a:solidFill>
                          <a:latin typeface="Trebuchet MS" panose="020B0603020202020204" pitchFamily="34" charset="0"/>
                        </a:rPr>
                        <a:t>17,7</a:t>
                      </a:r>
                      <a:endParaRPr lang="en-US" sz="2400" dirty="0">
                        <a:solidFill>
                          <a:schemeClr val="tx1"/>
                        </a:solidFill>
                        <a:latin typeface="Trebuchet MS" panose="020B0603020202020204" pitchFamily="34" charset="0"/>
                      </a:endParaRPr>
                    </a:p>
                  </a:txBody>
                  <a:tcPr anchor="ctr"/>
                </a:tc>
                <a:extLst>
                  <a:ext uri="{0D108BD9-81ED-4DB2-BD59-A6C34878D82A}">
                    <a16:rowId xmlns:a16="http://schemas.microsoft.com/office/drawing/2014/main" xmlns="" val="2688576029"/>
                  </a:ext>
                </a:extLst>
              </a:tr>
              <a:tr h="1079082">
                <a:tc>
                  <a:txBody>
                    <a:bodyPr/>
                    <a:lstStyle/>
                    <a:p>
                      <a:pPr algn="ctr"/>
                      <a:r>
                        <a:rPr lang="ro-RO" sz="2400" dirty="0">
                          <a:latin typeface="Trebuchet MS" panose="020B0603020202020204" pitchFamily="34" charset="0"/>
                        </a:rPr>
                        <a:t>Curs nivel standard/complet/</a:t>
                      </a:r>
                    </a:p>
                    <a:p>
                      <a:pPr algn="ctr"/>
                      <a:r>
                        <a:rPr lang="ro-RO" sz="2400" dirty="0">
                          <a:latin typeface="Trebuchet MS" panose="020B0603020202020204" pitchFamily="34" charset="0"/>
                        </a:rPr>
                        <a:t>intermediar</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521</a:t>
                      </a:r>
                      <a:endParaRPr lang="en-US" sz="2400" dirty="0">
                        <a:latin typeface="Trebuchet MS" panose="020B0603020202020204" pitchFamily="34" charset="0"/>
                      </a:endParaRPr>
                    </a:p>
                  </a:txBody>
                  <a:tcPr anchor="ctr"/>
                </a:tc>
                <a:tc>
                  <a:txBody>
                    <a:bodyPr/>
                    <a:lstStyle/>
                    <a:p>
                      <a:pPr algn="ctr"/>
                      <a:r>
                        <a:rPr lang="ro-RO" sz="2400" dirty="0">
                          <a:solidFill>
                            <a:schemeClr val="tx1"/>
                          </a:solidFill>
                          <a:latin typeface="Trebuchet MS" panose="020B0603020202020204" pitchFamily="34" charset="0"/>
                        </a:rPr>
                        <a:t>16,0</a:t>
                      </a:r>
                      <a:endParaRPr lang="en-US" sz="2400" dirty="0">
                        <a:solidFill>
                          <a:schemeClr val="tx1"/>
                        </a:solidFill>
                        <a:latin typeface="Trebuchet MS" panose="020B0603020202020204" pitchFamily="34" charset="0"/>
                      </a:endParaRPr>
                    </a:p>
                  </a:txBody>
                  <a:tcPr anchor="ctr"/>
                </a:tc>
                <a:extLst>
                  <a:ext uri="{0D108BD9-81ED-4DB2-BD59-A6C34878D82A}">
                    <a16:rowId xmlns:a16="http://schemas.microsoft.com/office/drawing/2014/main" xmlns="" val="3914354352"/>
                  </a:ext>
                </a:extLst>
              </a:tr>
              <a:tr h="566498">
                <a:tc>
                  <a:txBody>
                    <a:bodyPr/>
                    <a:lstStyle/>
                    <a:p>
                      <a:pPr algn="ctr"/>
                      <a:r>
                        <a:rPr lang="ro-RO" sz="2400" dirty="0">
                          <a:latin typeface="Trebuchet MS" panose="020B0603020202020204" pitchFamily="34" charset="0"/>
                        </a:rPr>
                        <a:t>Curs nivel avansat</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116</a:t>
                      </a:r>
                      <a:endParaRPr lang="en-US" sz="2400" dirty="0">
                        <a:latin typeface="Trebuchet MS" panose="020B0603020202020204" pitchFamily="34" charset="0"/>
                      </a:endParaRPr>
                    </a:p>
                  </a:txBody>
                  <a:tcPr anchor="ctr"/>
                </a:tc>
                <a:tc>
                  <a:txBody>
                    <a:bodyPr/>
                    <a:lstStyle/>
                    <a:p>
                      <a:pPr algn="ctr"/>
                      <a:r>
                        <a:rPr lang="ro-RO" sz="2400" dirty="0">
                          <a:solidFill>
                            <a:schemeClr val="tx1"/>
                          </a:solidFill>
                          <a:latin typeface="Trebuchet MS" panose="020B0603020202020204" pitchFamily="34" charset="0"/>
                        </a:rPr>
                        <a:t>3,6</a:t>
                      </a:r>
                      <a:endParaRPr lang="en-US" sz="2400" dirty="0">
                        <a:solidFill>
                          <a:schemeClr val="tx1"/>
                        </a:solidFill>
                        <a:latin typeface="Trebuchet MS" panose="020B0603020202020204" pitchFamily="34" charset="0"/>
                      </a:endParaRPr>
                    </a:p>
                  </a:txBody>
                  <a:tcPr anchor="ctr"/>
                </a:tc>
                <a:extLst>
                  <a:ext uri="{0D108BD9-81ED-4DB2-BD59-A6C34878D82A}">
                    <a16:rowId xmlns:a16="http://schemas.microsoft.com/office/drawing/2014/main" xmlns="" val="740907416"/>
                  </a:ext>
                </a:extLst>
              </a:tr>
              <a:tr h="747057">
                <a:tc>
                  <a:txBody>
                    <a:bodyPr/>
                    <a:lstStyle/>
                    <a:p>
                      <a:pPr algn="ctr"/>
                      <a:r>
                        <a:rPr lang="ro-RO" sz="2400" b="1" dirty="0">
                          <a:latin typeface="Trebuchet MS" panose="020B0603020202020204" pitchFamily="34" charset="0"/>
                        </a:rPr>
                        <a:t>Total respondenți certificați</a:t>
                      </a:r>
                      <a:endParaRPr lang="en-US" sz="2400" b="1" dirty="0">
                        <a:latin typeface="Trebuchet MS" panose="020B0603020202020204" pitchFamily="34" charset="0"/>
                      </a:endParaRPr>
                    </a:p>
                  </a:txBody>
                  <a:tcPr anchor="ctr"/>
                </a:tc>
                <a:tc>
                  <a:txBody>
                    <a:bodyPr/>
                    <a:lstStyle/>
                    <a:p>
                      <a:pPr algn="ctr"/>
                      <a:r>
                        <a:rPr lang="ro-RO" sz="2400" b="1" dirty="0">
                          <a:latin typeface="Trebuchet MS" panose="020B0603020202020204" pitchFamily="34" charset="0"/>
                        </a:rPr>
                        <a:t>1.215</a:t>
                      </a:r>
                      <a:endParaRPr lang="en-US" sz="2400" b="1" dirty="0">
                        <a:latin typeface="Trebuchet MS" panose="020B0603020202020204" pitchFamily="34" charset="0"/>
                      </a:endParaRPr>
                    </a:p>
                  </a:txBody>
                  <a:tcPr anchor="ctr"/>
                </a:tc>
                <a:tc>
                  <a:txBody>
                    <a:bodyPr/>
                    <a:lstStyle/>
                    <a:p>
                      <a:pPr algn="ctr"/>
                      <a:r>
                        <a:rPr lang="ro-RO" sz="2400" b="1" dirty="0">
                          <a:solidFill>
                            <a:schemeClr val="tx1"/>
                          </a:solidFill>
                          <a:latin typeface="Trebuchet MS" panose="020B0603020202020204" pitchFamily="34" charset="0"/>
                        </a:rPr>
                        <a:t>37,2</a:t>
                      </a:r>
                      <a:endParaRPr lang="en-US" sz="2400" b="1" dirty="0">
                        <a:solidFill>
                          <a:schemeClr val="tx1"/>
                        </a:solidFill>
                        <a:latin typeface="Trebuchet MS" panose="020B0603020202020204" pitchFamily="34" charset="0"/>
                      </a:endParaRPr>
                    </a:p>
                  </a:txBody>
                  <a:tcPr anchor="ctr"/>
                </a:tc>
                <a:extLst>
                  <a:ext uri="{0D108BD9-81ED-4DB2-BD59-A6C34878D82A}">
                    <a16:rowId xmlns:a16="http://schemas.microsoft.com/office/drawing/2014/main" xmlns="" val="699083024"/>
                  </a:ext>
                </a:extLst>
              </a:tr>
              <a:tr h="566498">
                <a:tc>
                  <a:txBody>
                    <a:bodyPr/>
                    <a:lstStyle/>
                    <a:p>
                      <a:pPr algn="ctr"/>
                      <a:r>
                        <a:rPr lang="ro-RO" sz="2400" b="1" dirty="0">
                          <a:solidFill>
                            <a:schemeClr val="tx1"/>
                          </a:solidFill>
                          <a:latin typeface="Trebuchet MS" panose="020B0603020202020204" pitchFamily="34" charset="0"/>
                        </a:rPr>
                        <a:t>Nu am participat</a:t>
                      </a:r>
                      <a:endParaRPr lang="en-US" sz="2400" b="1" dirty="0">
                        <a:solidFill>
                          <a:schemeClr val="tx1"/>
                        </a:solidFill>
                        <a:latin typeface="Trebuchet MS" panose="020B0603020202020204" pitchFamily="34" charset="0"/>
                      </a:endParaRPr>
                    </a:p>
                  </a:txBody>
                  <a:tcPr anchor="ctr"/>
                </a:tc>
                <a:tc>
                  <a:txBody>
                    <a:bodyPr/>
                    <a:lstStyle/>
                    <a:p>
                      <a:pPr algn="ctr"/>
                      <a:r>
                        <a:rPr lang="ro-RO" sz="2400" b="1" dirty="0">
                          <a:solidFill>
                            <a:schemeClr val="tx1"/>
                          </a:solidFill>
                          <a:latin typeface="Trebuchet MS" panose="020B0603020202020204" pitchFamily="34" charset="0"/>
                        </a:rPr>
                        <a:t>2.049</a:t>
                      </a:r>
                      <a:endParaRPr lang="en-US" sz="2400" b="1" dirty="0">
                        <a:solidFill>
                          <a:schemeClr val="tx1"/>
                        </a:solidFill>
                        <a:latin typeface="Trebuchet MS" panose="020B0603020202020204" pitchFamily="34" charset="0"/>
                      </a:endParaRPr>
                    </a:p>
                  </a:txBody>
                  <a:tcPr anchor="ctr"/>
                </a:tc>
                <a:tc>
                  <a:txBody>
                    <a:bodyPr/>
                    <a:lstStyle/>
                    <a:p>
                      <a:pPr algn="ctr"/>
                      <a:r>
                        <a:rPr lang="ro-RO" sz="2400" b="1" dirty="0">
                          <a:solidFill>
                            <a:schemeClr val="accent6">
                              <a:lumMod val="50000"/>
                            </a:schemeClr>
                          </a:solidFill>
                          <a:latin typeface="Trebuchet MS" panose="020B0603020202020204" pitchFamily="34" charset="0"/>
                        </a:rPr>
                        <a:t>62,8</a:t>
                      </a:r>
                      <a:endParaRPr lang="en-US" sz="2400" b="1" dirty="0">
                        <a:solidFill>
                          <a:schemeClr val="accent6">
                            <a:lumMod val="50000"/>
                          </a:schemeClr>
                        </a:solidFill>
                        <a:latin typeface="Trebuchet MS" panose="020B0603020202020204" pitchFamily="34" charset="0"/>
                      </a:endParaRPr>
                    </a:p>
                  </a:txBody>
                  <a:tcPr anchor="ctr"/>
                </a:tc>
                <a:extLst>
                  <a:ext uri="{0D108BD9-81ED-4DB2-BD59-A6C34878D82A}">
                    <a16:rowId xmlns:a16="http://schemas.microsoft.com/office/drawing/2014/main" xmlns="" val="174378098"/>
                  </a:ext>
                </a:extLst>
              </a:tr>
              <a:tr h="566498">
                <a:tc>
                  <a:txBody>
                    <a:bodyPr/>
                    <a:lstStyle/>
                    <a:p>
                      <a:pPr algn="ctr"/>
                      <a:r>
                        <a:rPr lang="ro-RO" sz="2400" dirty="0">
                          <a:latin typeface="Trebuchet MS" panose="020B0603020202020204" pitchFamily="34" charset="0"/>
                        </a:rPr>
                        <a:t>TOTAL respondenți</a:t>
                      </a:r>
                      <a:endParaRPr lang="en-US" sz="2400" dirty="0">
                        <a:latin typeface="Trebuchet MS" panose="020B0603020202020204" pitchFamily="34" charset="0"/>
                      </a:endParaRPr>
                    </a:p>
                  </a:txBody>
                  <a:tcPr anchor="ctr"/>
                </a:tc>
                <a:tc>
                  <a:txBody>
                    <a:bodyPr/>
                    <a:lstStyle/>
                    <a:p>
                      <a:pPr algn="ctr"/>
                      <a:r>
                        <a:rPr lang="ro-RO" sz="2400" b="1" dirty="0">
                          <a:solidFill>
                            <a:schemeClr val="accent6">
                              <a:lumMod val="50000"/>
                            </a:schemeClr>
                          </a:solidFill>
                          <a:latin typeface="Trebuchet MS" panose="020B0603020202020204" pitchFamily="34" charset="0"/>
                        </a:rPr>
                        <a:t>3.264</a:t>
                      </a:r>
                      <a:endParaRPr lang="en-US" sz="2400" b="1" dirty="0">
                        <a:solidFill>
                          <a:schemeClr val="accent6">
                            <a:lumMod val="50000"/>
                          </a:schemeClr>
                        </a:solidFill>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100,00</a:t>
                      </a:r>
                      <a:endParaRPr lang="en-US" sz="2400" dirty="0">
                        <a:latin typeface="Trebuchet MS" panose="020B0603020202020204" pitchFamily="34" charset="0"/>
                      </a:endParaRPr>
                    </a:p>
                  </a:txBody>
                  <a:tcPr anchor="ctr"/>
                </a:tc>
                <a:extLst>
                  <a:ext uri="{0D108BD9-81ED-4DB2-BD59-A6C34878D82A}">
                    <a16:rowId xmlns:a16="http://schemas.microsoft.com/office/drawing/2014/main" xmlns="" val="121171814"/>
                  </a:ext>
                </a:extLst>
              </a:tr>
            </a:tbl>
          </a:graphicData>
        </a:graphic>
      </p:graphicFrame>
      <p:sp>
        <p:nvSpPr>
          <p:cNvPr id="7" name="TextBox 6">
            <a:extLst>
              <a:ext uri="{FF2B5EF4-FFF2-40B4-BE49-F238E27FC236}">
                <a16:creationId xmlns:a16="http://schemas.microsoft.com/office/drawing/2014/main" xmlns="" id="{2C587691-8F2B-1CD7-3F86-13C0D1E4C4B5}"/>
              </a:ext>
            </a:extLst>
          </p:cNvPr>
          <p:cNvSpPr txBox="1"/>
          <p:nvPr/>
        </p:nvSpPr>
        <p:spPr>
          <a:xfrm>
            <a:off x="5574379" y="2146650"/>
            <a:ext cx="12317844" cy="954107"/>
          </a:xfrm>
          <a:prstGeom prst="rect">
            <a:avLst/>
          </a:prstGeom>
          <a:noFill/>
        </p:spPr>
        <p:txBody>
          <a:bodyPr wrap="square" rtlCol="0">
            <a:spAutoFit/>
          </a:bodyPr>
          <a:lstStyle/>
          <a:p>
            <a:r>
              <a:rPr lang="ro-RO" sz="2800" b="1" dirty="0">
                <a:latin typeface="Trebuchet MS" panose="020B0603020202020204" pitchFamily="34" charset="0"/>
              </a:rPr>
              <a:t>Analiză privind nevoia de instruire a resurselor umane din administrația publică din România în domeniul competențelor digitale (ANFP, 2022)</a:t>
            </a:r>
            <a:endParaRPr lang="en-GB" sz="2400" b="1" dirty="0"/>
          </a:p>
        </p:txBody>
      </p:sp>
    </p:spTree>
    <p:extLst>
      <p:ext uri="{BB962C8B-B14F-4D97-AF65-F5344CB8AC3E}">
        <p14:creationId xmlns:p14="http://schemas.microsoft.com/office/powerpoint/2010/main" val="814743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378C873-58E2-16CA-F9B0-BBF30CEF8AAC}"/>
              </a:ext>
            </a:extLst>
          </p:cNvPr>
          <p:cNvSpPr/>
          <p:nvPr/>
        </p:nvSpPr>
        <p:spPr>
          <a:xfrm>
            <a:off x="413034" y="3305874"/>
            <a:ext cx="4920965" cy="5078313"/>
          </a:xfrm>
          <a:prstGeom prst="rect">
            <a:avLst/>
          </a:prstGeom>
        </p:spPr>
        <p:txBody>
          <a:bodyPr wrap="square">
            <a:spAutoFit/>
          </a:bodyPr>
          <a:lstStyle/>
          <a:p>
            <a:pPr algn="ctr"/>
            <a:r>
              <a:rPr lang="ro-RO" sz="2400" dirty="0">
                <a:latin typeface="Trebuchet MS" panose="020B0603020202020204" pitchFamily="34" charset="0"/>
              </a:rPr>
              <a:t>Prestator servicii de formare și conexe:</a:t>
            </a:r>
          </a:p>
          <a:p>
            <a:pPr algn="just"/>
            <a:r>
              <a:rPr lang="ro-RO" sz="2400" dirty="0">
                <a:solidFill>
                  <a:srgbClr val="002576"/>
                </a:solidFill>
                <a:latin typeface="Trebuchet MS" panose="020B0603020202020204" pitchFamily="34" charset="0"/>
              </a:rPr>
              <a:t>Asocierea AVENSA CONSULTING SRL, FORO DE FORMACION Y EDICIONES SL, AGRUPACION DE PROFESIONALES PARA EL DESARROLLO INTERNACIONAL SL, FUNDACION ETEA PARA EL DESARROLLO Y LA COOPERATION, SMART INTEGRATION SRL și EUROJOBS SRL cu </a:t>
            </a:r>
            <a:r>
              <a:rPr lang="ro-RO" sz="2400" b="1" dirty="0">
                <a:solidFill>
                  <a:srgbClr val="002576"/>
                </a:solidFill>
                <a:latin typeface="Trebuchet MS" panose="020B0603020202020204" pitchFamily="34" charset="0"/>
              </a:rPr>
              <a:t>lider de asociere AVENSA CONSULTING SRL</a:t>
            </a:r>
          </a:p>
          <a:p>
            <a:pPr algn="just"/>
            <a:endParaRPr lang="en-US" sz="1200" dirty="0">
              <a:solidFill>
                <a:srgbClr val="002576"/>
              </a:solidFill>
              <a:latin typeface="Trebuchet MS" panose="020B0603020202020204" pitchFamily="34" charset="0"/>
            </a:endParaRPr>
          </a:p>
        </p:txBody>
      </p:sp>
      <p:sp>
        <p:nvSpPr>
          <p:cNvPr id="3" name="TextBox 2">
            <a:extLst>
              <a:ext uri="{FF2B5EF4-FFF2-40B4-BE49-F238E27FC236}">
                <a16:creationId xmlns:a16="http://schemas.microsoft.com/office/drawing/2014/main" xmlns="" id="{F372AD86-667A-D46A-3F5D-E5FE40652471}"/>
              </a:ext>
            </a:extLst>
          </p:cNvPr>
          <p:cNvSpPr txBox="1"/>
          <p:nvPr/>
        </p:nvSpPr>
        <p:spPr>
          <a:xfrm>
            <a:off x="413034" y="8039100"/>
            <a:ext cx="4920965" cy="830997"/>
          </a:xfrm>
          <a:prstGeom prst="rect">
            <a:avLst/>
          </a:prstGeom>
          <a:solidFill>
            <a:schemeClr val="bg2"/>
          </a:solidFill>
        </p:spPr>
        <p:txBody>
          <a:bodyPr wrap="square">
            <a:spAutoFit/>
          </a:bodyPr>
          <a:lstStyle/>
          <a:p>
            <a:pPr algn="ctr"/>
            <a:r>
              <a:rPr lang="en-US" sz="2400" dirty="0">
                <a:latin typeface="Trebuchet MS" panose="020B0603020202020204" pitchFamily="34" charset="0"/>
              </a:rPr>
              <a:t>(</a:t>
            </a:r>
            <a:r>
              <a:rPr lang="ro-RO" sz="2400" dirty="0">
                <a:latin typeface="Trebuchet MS" panose="020B0603020202020204" pitchFamily="34" charset="0"/>
              </a:rPr>
              <a:t>începând din iunie</a:t>
            </a:r>
            <a:r>
              <a:rPr lang="en-US" sz="2400" dirty="0">
                <a:latin typeface="Trebuchet MS" panose="020B0603020202020204" pitchFamily="34" charset="0"/>
              </a:rPr>
              <a:t> 2024 – online</a:t>
            </a:r>
            <a:r>
              <a:rPr lang="ro-RO" sz="2400" dirty="0">
                <a:latin typeface="Trebuchet MS" panose="020B0603020202020204" pitchFamily="34" charset="0"/>
              </a:rPr>
              <a:t>/fizic</a:t>
            </a:r>
            <a:r>
              <a:rPr lang="en-US" sz="2400" dirty="0">
                <a:latin typeface="Trebuchet MS" panose="020B0603020202020204" pitchFamily="34" charset="0"/>
              </a:rPr>
              <a:t>)</a:t>
            </a:r>
          </a:p>
        </p:txBody>
      </p:sp>
      <p:sp>
        <p:nvSpPr>
          <p:cNvPr id="4" name="Rectangle 3">
            <a:extLst>
              <a:ext uri="{FF2B5EF4-FFF2-40B4-BE49-F238E27FC236}">
                <a16:creationId xmlns:a16="http://schemas.microsoft.com/office/drawing/2014/main" xmlns="" id="{93C80AEE-2778-C815-E880-63375986728E}"/>
              </a:ext>
            </a:extLst>
          </p:cNvPr>
          <p:cNvSpPr/>
          <p:nvPr/>
        </p:nvSpPr>
        <p:spPr>
          <a:xfrm>
            <a:off x="13199056" y="3804671"/>
            <a:ext cx="4675910" cy="2308324"/>
          </a:xfrm>
          <a:prstGeom prst="rect">
            <a:avLst/>
          </a:prstGeom>
        </p:spPr>
        <p:txBody>
          <a:bodyPr wrap="square">
            <a:spAutoFit/>
          </a:bodyPr>
          <a:lstStyle/>
          <a:p>
            <a:pPr algn="ctr"/>
            <a:r>
              <a:rPr lang="ro-RO" sz="2400" dirty="0">
                <a:latin typeface="Trebuchet MS" panose="020B0603020202020204" pitchFamily="34" charset="0"/>
              </a:rPr>
              <a:t>Prestator servicii de formare și conexe:</a:t>
            </a:r>
          </a:p>
          <a:p>
            <a:pPr algn="just"/>
            <a:r>
              <a:rPr lang="ro-RO" sz="2400" dirty="0">
                <a:solidFill>
                  <a:srgbClr val="002576"/>
                </a:solidFill>
                <a:latin typeface="Trebuchet MS" panose="020B0603020202020204" pitchFamily="34" charset="0"/>
              </a:rPr>
              <a:t>Asocierea SMART INTEGRATION SRL și EUROJOBS SRL cu </a:t>
            </a:r>
            <a:r>
              <a:rPr lang="ro-RO" sz="2400" b="1" dirty="0">
                <a:solidFill>
                  <a:srgbClr val="002576"/>
                </a:solidFill>
                <a:latin typeface="Trebuchet MS" panose="020B0603020202020204" pitchFamily="34" charset="0"/>
              </a:rPr>
              <a:t>lider de asociere SMART INTEGRATION SRL</a:t>
            </a:r>
            <a:endParaRPr lang="en-US" sz="2400" b="1" dirty="0">
              <a:solidFill>
                <a:srgbClr val="002576"/>
              </a:solidFill>
              <a:latin typeface="Trebuchet MS" panose="020B0603020202020204" pitchFamily="34" charset="0"/>
            </a:endParaRPr>
          </a:p>
        </p:txBody>
      </p:sp>
      <p:sp>
        <p:nvSpPr>
          <p:cNvPr id="5" name="TextBox 4">
            <a:extLst>
              <a:ext uri="{FF2B5EF4-FFF2-40B4-BE49-F238E27FC236}">
                <a16:creationId xmlns:a16="http://schemas.microsoft.com/office/drawing/2014/main" xmlns="" id="{13C7FAE7-BD90-7D25-BF79-EAABDEBD1505}"/>
              </a:ext>
            </a:extLst>
          </p:cNvPr>
          <p:cNvSpPr txBox="1"/>
          <p:nvPr/>
        </p:nvSpPr>
        <p:spPr>
          <a:xfrm>
            <a:off x="13411200" y="8039100"/>
            <a:ext cx="3968467" cy="830997"/>
          </a:xfrm>
          <a:prstGeom prst="rect">
            <a:avLst/>
          </a:prstGeom>
          <a:solidFill>
            <a:schemeClr val="bg2"/>
          </a:solidFill>
        </p:spPr>
        <p:txBody>
          <a:bodyPr wrap="square">
            <a:spAutoFit/>
          </a:bodyPr>
          <a:lstStyle/>
          <a:p>
            <a:pPr algn="ctr"/>
            <a:r>
              <a:rPr lang="en-US" sz="2400" dirty="0">
                <a:latin typeface="Trebuchet MS" panose="020B0603020202020204" pitchFamily="34" charset="0"/>
              </a:rPr>
              <a:t>(</a:t>
            </a:r>
            <a:r>
              <a:rPr lang="ro-RO" sz="2400" dirty="0">
                <a:latin typeface="Trebuchet MS" panose="020B0603020202020204" pitchFamily="34" charset="0"/>
              </a:rPr>
              <a:t>începând din februarie</a:t>
            </a:r>
            <a:r>
              <a:rPr lang="en-US" sz="2400" dirty="0">
                <a:latin typeface="Trebuchet MS" panose="020B0603020202020204" pitchFamily="34" charset="0"/>
              </a:rPr>
              <a:t> 2024 – </a:t>
            </a:r>
            <a:r>
              <a:rPr lang="ro-RO" sz="2400" dirty="0">
                <a:latin typeface="Trebuchet MS" panose="020B0603020202020204" pitchFamily="34" charset="0"/>
              </a:rPr>
              <a:t>fizic/online/hibrid</a:t>
            </a:r>
            <a:r>
              <a:rPr lang="en-US" sz="2400" dirty="0">
                <a:latin typeface="Trebuchet MS" panose="020B0603020202020204" pitchFamily="34" charset="0"/>
              </a:rPr>
              <a:t>)</a:t>
            </a:r>
          </a:p>
        </p:txBody>
      </p:sp>
      <p:pic>
        <p:nvPicPr>
          <p:cNvPr id="6" name="Picture 5">
            <a:extLst>
              <a:ext uri="{FF2B5EF4-FFF2-40B4-BE49-F238E27FC236}">
                <a16:creationId xmlns:a16="http://schemas.microsoft.com/office/drawing/2014/main" xmlns="" id="{4005BAA6-176C-9701-4BC7-C74AFDB00D66}"/>
              </a:ext>
            </a:extLst>
          </p:cNvPr>
          <p:cNvPicPr>
            <a:picLocks noChangeAspect="1"/>
          </p:cNvPicPr>
          <p:nvPr/>
        </p:nvPicPr>
        <p:blipFill>
          <a:blip r:embed="rId2"/>
          <a:stretch>
            <a:fillRect/>
          </a:stretch>
        </p:blipFill>
        <p:spPr>
          <a:xfrm>
            <a:off x="5541719" y="3086100"/>
            <a:ext cx="7412284" cy="4708981"/>
          </a:xfrm>
          <a:prstGeom prst="rect">
            <a:avLst/>
          </a:prstGeom>
        </p:spPr>
      </p:pic>
      <p:sp>
        <p:nvSpPr>
          <p:cNvPr id="8" name="TextBox 7">
            <a:extLst>
              <a:ext uri="{FF2B5EF4-FFF2-40B4-BE49-F238E27FC236}">
                <a16:creationId xmlns:a16="http://schemas.microsoft.com/office/drawing/2014/main" xmlns="" id="{DA3E0CA2-0645-6D82-51DB-E71087214809}"/>
              </a:ext>
            </a:extLst>
          </p:cNvPr>
          <p:cNvSpPr txBox="1"/>
          <p:nvPr/>
        </p:nvSpPr>
        <p:spPr>
          <a:xfrm>
            <a:off x="426889" y="2388286"/>
            <a:ext cx="4920965"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ro-RO" sz="2400" b="1" dirty="0">
                <a:latin typeface="Trebuchet MS" panose="020B0603020202020204" pitchFamily="34" charset="0"/>
              </a:rPr>
              <a:t>Competențe digitale avansate</a:t>
            </a:r>
            <a:endParaRPr lang="en-US" sz="2400" b="1" dirty="0">
              <a:latin typeface="Trebuchet MS" panose="020B0603020202020204" pitchFamily="34" charset="0"/>
            </a:endParaRPr>
          </a:p>
        </p:txBody>
      </p:sp>
      <p:sp>
        <p:nvSpPr>
          <p:cNvPr id="9" name="TextBox 8">
            <a:extLst>
              <a:ext uri="{FF2B5EF4-FFF2-40B4-BE49-F238E27FC236}">
                <a16:creationId xmlns:a16="http://schemas.microsoft.com/office/drawing/2014/main" xmlns="" id="{DC3C4966-0A6B-738D-8E6F-F9B174774793}"/>
              </a:ext>
            </a:extLst>
          </p:cNvPr>
          <p:cNvSpPr txBox="1"/>
          <p:nvPr/>
        </p:nvSpPr>
        <p:spPr>
          <a:xfrm>
            <a:off x="13199057" y="2388286"/>
            <a:ext cx="467591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ro-RO" sz="2400" b="1" dirty="0">
                <a:latin typeface="Trebuchet MS" panose="020B0603020202020204" pitchFamily="34" charset="0"/>
              </a:rPr>
              <a:t>Leadership și managementul talentelor</a:t>
            </a:r>
            <a:endParaRPr lang="en-US" sz="2400" b="1" dirty="0">
              <a:latin typeface="Trebuchet MS" panose="020B0603020202020204" pitchFamily="34" charset="0"/>
            </a:endParaRPr>
          </a:p>
        </p:txBody>
      </p:sp>
    </p:spTree>
    <p:extLst>
      <p:ext uri="{BB962C8B-B14F-4D97-AF65-F5344CB8AC3E}">
        <p14:creationId xmlns:p14="http://schemas.microsoft.com/office/powerpoint/2010/main" val="4203553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11">
            <a:extLst>
              <a:ext uri="{FF2B5EF4-FFF2-40B4-BE49-F238E27FC236}">
                <a16:creationId xmlns:a16="http://schemas.microsoft.com/office/drawing/2014/main" xmlns="" id="{30438190-9D2C-118D-1039-4C33D8551D44}"/>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xmlns="" id="{3E13D2B0-3632-0877-ACC4-F1ECBB963498}"/>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xmlns="" id="{F5E28AF3-0C8B-6A89-A096-7C12C624AE47}"/>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xmlns="" id="{7CC5F38D-3E70-E61E-66CA-A353AA82CCA2}"/>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sp>
        <p:nvSpPr>
          <p:cNvPr id="64" name="TextBox 36">
            <a:extLst>
              <a:ext uri="{FF2B5EF4-FFF2-40B4-BE49-F238E27FC236}">
                <a16:creationId xmlns:a16="http://schemas.microsoft.com/office/drawing/2014/main" xmlns="" id="{2E41FD48-FBE5-3CBB-FE3B-7D42FE85C3DB}"/>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grpSp>
        <p:nvGrpSpPr>
          <p:cNvPr id="2" name="Group 1">
            <a:extLst>
              <a:ext uri="{FF2B5EF4-FFF2-40B4-BE49-F238E27FC236}">
                <a16:creationId xmlns:a16="http://schemas.microsoft.com/office/drawing/2014/main" xmlns="" id="{9E32BD6D-4C41-09D8-433E-942A626E6D0F}"/>
              </a:ext>
            </a:extLst>
          </p:cNvPr>
          <p:cNvGrpSpPr/>
          <p:nvPr/>
        </p:nvGrpSpPr>
        <p:grpSpPr>
          <a:xfrm>
            <a:off x="7469939" y="2752322"/>
            <a:ext cx="1006599" cy="1006599"/>
            <a:chOff x="977996" y="4393704"/>
            <a:chExt cx="1006599" cy="1006599"/>
          </a:xfrm>
        </p:grpSpPr>
        <p:grpSp>
          <p:nvGrpSpPr>
            <p:cNvPr id="57" name="Group 26">
              <a:extLst>
                <a:ext uri="{FF2B5EF4-FFF2-40B4-BE49-F238E27FC236}">
                  <a16:creationId xmlns:a16="http://schemas.microsoft.com/office/drawing/2014/main" xmlns="" id="{523D8157-AD1E-A0E9-AA86-5530EA778F0D}"/>
                </a:ext>
              </a:extLst>
            </p:cNvPr>
            <p:cNvGrpSpPr/>
            <p:nvPr/>
          </p:nvGrpSpPr>
          <p:grpSpPr>
            <a:xfrm>
              <a:off x="977996" y="4393704"/>
              <a:ext cx="1006599" cy="1006599"/>
              <a:chOff x="0" y="0"/>
              <a:chExt cx="812800" cy="812800"/>
            </a:xfrm>
          </p:grpSpPr>
          <p:sp>
            <p:nvSpPr>
              <p:cNvPr id="58" name="Freeform 27">
                <a:extLst>
                  <a:ext uri="{FF2B5EF4-FFF2-40B4-BE49-F238E27FC236}">
                    <a16:creationId xmlns:a16="http://schemas.microsoft.com/office/drawing/2014/main" xmlns="" id="{79E58174-93C8-FF39-911B-F141CD32A17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9" name="TextBox 28">
                <a:extLst>
                  <a:ext uri="{FF2B5EF4-FFF2-40B4-BE49-F238E27FC236}">
                    <a16:creationId xmlns:a16="http://schemas.microsoft.com/office/drawing/2014/main" xmlns="" id="{31266F86-4F5F-1327-BFC0-3A64DEF6EFC2}"/>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74" name="Freeform 48">
              <a:extLst>
                <a:ext uri="{FF2B5EF4-FFF2-40B4-BE49-F238E27FC236}">
                  <a16:creationId xmlns:a16="http://schemas.microsoft.com/office/drawing/2014/main" xmlns="" id="{C7E87A98-FC4C-50A6-5AFC-49E0F6F30FD2}"/>
                </a:ext>
              </a:extLst>
            </p:cNvPr>
            <p:cNvSpPr/>
            <p:nvPr/>
          </p:nvSpPr>
          <p:spPr>
            <a:xfrm>
              <a:off x="1123950" y="4393704"/>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Trebuchet MS" panose="020B0703020202090204" pitchFamily="34" charset="0"/>
              </a:endParaRPr>
            </a:p>
          </p:txBody>
        </p:sp>
      </p:grpSp>
      <p:sp>
        <p:nvSpPr>
          <p:cNvPr id="7" name="TextBox 6">
            <a:extLst>
              <a:ext uri="{FF2B5EF4-FFF2-40B4-BE49-F238E27FC236}">
                <a16:creationId xmlns:a16="http://schemas.microsoft.com/office/drawing/2014/main" xmlns="" id="{2DD46D3B-DDA8-EEFE-D481-C69B26AEACFC}"/>
              </a:ext>
            </a:extLst>
          </p:cNvPr>
          <p:cNvSpPr txBox="1"/>
          <p:nvPr/>
        </p:nvSpPr>
        <p:spPr>
          <a:xfrm>
            <a:off x="8810451" y="2746204"/>
            <a:ext cx="4835766"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2 platforme</a:t>
            </a:r>
            <a:r>
              <a:rPr kumimoji="0" lang="en-US"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a:t>
            </a:r>
            <a:r>
              <a:rPr kumimoji="0" lang="en-US" sz="2400" b="1" i="0" u="none" strike="noStrike" kern="0" cap="none" spc="0" normalizeH="0" baseline="0" noProof="0" dirty="0" err="1">
                <a:ln>
                  <a:noFill/>
                </a:ln>
                <a:solidFill>
                  <a:srgbClr val="4472C4">
                    <a:lumMod val="75000"/>
                  </a:srgbClr>
                </a:solidFill>
                <a:effectLst/>
                <a:uLnTx/>
                <a:uFillTx/>
                <a:latin typeface="Trebuchet MS" panose="020B0603020202020204" pitchFamily="34" charset="0"/>
              </a:rPr>
              <a:t>securizate</a:t>
            </a:r>
            <a:r>
              <a:rPr kumimoji="0" lang="en-US"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a:t>
            </a:r>
            <a:r>
              <a:rPr kumimoji="0" lang="en-US" sz="2400" b="1" i="0" u="none" strike="noStrike" kern="0" cap="none" spc="0" normalizeH="0" baseline="0" noProof="0" dirty="0" err="1">
                <a:ln>
                  <a:noFill/>
                </a:ln>
                <a:solidFill>
                  <a:srgbClr val="4472C4">
                    <a:lumMod val="75000"/>
                  </a:srgbClr>
                </a:solidFill>
                <a:effectLst/>
                <a:uLnTx/>
                <a:uFillTx/>
                <a:latin typeface="Trebuchet MS" panose="020B0603020202020204" pitchFamily="34" charset="0"/>
              </a:rPr>
              <a:t>și</a:t>
            </a:r>
            <a:r>
              <a:rPr kumimoji="0" lang="en-US"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interactive</a:t>
            </a: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de gestiune și formare a participanților</a:t>
            </a:r>
          </a:p>
        </p:txBody>
      </p:sp>
      <p:pic>
        <p:nvPicPr>
          <p:cNvPr id="11" name="Picture 10">
            <a:extLst>
              <a:ext uri="{FF2B5EF4-FFF2-40B4-BE49-F238E27FC236}">
                <a16:creationId xmlns:a16="http://schemas.microsoft.com/office/drawing/2014/main" xmlns="" id="{B6F92FB6-B813-47CF-6E64-E16B9521D998}"/>
              </a:ext>
            </a:extLst>
          </p:cNvPr>
          <p:cNvPicPr>
            <a:picLocks noChangeAspect="1"/>
          </p:cNvPicPr>
          <p:nvPr/>
        </p:nvPicPr>
        <p:blipFill>
          <a:blip r:embed="rId5"/>
          <a:srcRect t="4074" r="50417" b="5555"/>
          <a:stretch/>
        </p:blipFill>
        <p:spPr>
          <a:xfrm>
            <a:off x="0" y="4381498"/>
            <a:ext cx="9525000" cy="4882563"/>
          </a:xfrm>
          <a:prstGeom prst="rect">
            <a:avLst/>
          </a:prstGeom>
        </p:spPr>
      </p:pic>
      <p:pic>
        <p:nvPicPr>
          <p:cNvPr id="13" name="Picture 12">
            <a:extLst>
              <a:ext uri="{FF2B5EF4-FFF2-40B4-BE49-F238E27FC236}">
                <a16:creationId xmlns:a16="http://schemas.microsoft.com/office/drawing/2014/main" xmlns="" id="{B87499B7-A8A2-F164-5FA9-0AEE70BB5BCE}"/>
              </a:ext>
            </a:extLst>
          </p:cNvPr>
          <p:cNvPicPr>
            <a:picLocks noChangeAspect="1"/>
          </p:cNvPicPr>
          <p:nvPr/>
        </p:nvPicPr>
        <p:blipFill>
          <a:blip r:embed="rId6"/>
          <a:srcRect t="4075" r="55000" b="5555"/>
          <a:stretch/>
        </p:blipFill>
        <p:spPr>
          <a:xfrm>
            <a:off x="9144000" y="4343398"/>
            <a:ext cx="8991600" cy="5078588"/>
          </a:xfrm>
          <a:prstGeom prst="rect">
            <a:avLst/>
          </a:prstGeom>
        </p:spPr>
      </p:pic>
      <p:sp>
        <p:nvSpPr>
          <p:cNvPr id="14" name="TextBox 13">
            <a:extLst>
              <a:ext uri="{FF2B5EF4-FFF2-40B4-BE49-F238E27FC236}">
                <a16:creationId xmlns:a16="http://schemas.microsoft.com/office/drawing/2014/main" xmlns="" id="{37C38076-BE55-B322-22DA-D45D597C9369}"/>
              </a:ext>
            </a:extLst>
          </p:cNvPr>
          <p:cNvSpPr txBox="1"/>
          <p:nvPr/>
        </p:nvSpPr>
        <p:spPr>
          <a:xfrm>
            <a:off x="12954000" y="2746203"/>
            <a:ext cx="4835766"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0" i="0" dirty="0">
                <a:effectLst/>
                <a:latin typeface="Trebuchet MS" panose="020B0603020202020204" pitchFamily="34" charset="0"/>
                <a:hlinkClick r:id="rId7"/>
              </a:rPr>
              <a:t>https://formaredigitalaanfp.ro/</a:t>
            </a:r>
            <a:endParaRPr lang="ro-RO" sz="2400" b="0" i="0" dirty="0">
              <a:effectLst/>
              <a:latin typeface="Trebuchet MS" panose="020B0603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o-RO" sz="2400" u="none" strike="noStrike" kern="0" cap="none" spc="0" normalizeH="0" baseline="0" noProof="0" dirty="0">
              <a:ln>
                <a:noFill/>
              </a:ln>
              <a:solidFill>
                <a:srgbClr val="4472C4">
                  <a:lumMod val="75000"/>
                </a:srgbClr>
              </a:solidFill>
              <a:uLnTx/>
              <a:uFillTx/>
              <a:latin typeface="Trebuchet MS" panose="020B0603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2400" b="0" i="0" dirty="0">
                <a:effectLst/>
                <a:latin typeface="Trebuchet MS" panose="020B0603020202020204" pitchFamily="34" charset="0"/>
                <a:hlinkClick r:id="rId8"/>
              </a:rPr>
              <a:t>https://elearn.euro-jobs.ro/</a:t>
            </a:r>
            <a:endParaRPr kumimoji="0" lang="en-US"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endParaRPr>
          </a:p>
        </p:txBody>
      </p:sp>
    </p:spTree>
    <p:extLst>
      <p:ext uri="{BB962C8B-B14F-4D97-AF65-F5344CB8AC3E}">
        <p14:creationId xmlns:p14="http://schemas.microsoft.com/office/powerpoint/2010/main" val="2507402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18" name="TextBox 18"/>
          <p:cNvSpPr txBox="1"/>
          <p:nvPr/>
        </p:nvSpPr>
        <p:spPr>
          <a:xfrm>
            <a:off x="978973" y="4533900"/>
            <a:ext cx="9758981" cy="4431983"/>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Managementul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Comunicarea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pt-BR" sz="3200" dirty="0">
                <a:solidFill>
                  <a:srgbClr val="000000"/>
                </a:solidFill>
                <a:latin typeface="Trebuchet MS" panose="020B0603020202020204" pitchFamily="34" charset="0"/>
              </a:rPr>
              <a:t>Finan</a:t>
            </a:r>
            <a:r>
              <a:rPr lang="ro-RO" sz="3200" dirty="0" err="1">
                <a:solidFill>
                  <a:srgbClr val="000000"/>
                </a:solidFill>
                <a:latin typeface="Trebuchet MS" panose="020B0603020202020204" pitchFamily="34" charset="0"/>
              </a:rPr>
              <a:t>ciar</a:t>
            </a:r>
            <a:r>
              <a:rPr lang="pt-BR" sz="3200" dirty="0">
                <a:solidFill>
                  <a:srgbClr val="000000"/>
                </a:solidFill>
                <a:latin typeface="Trebuchet MS" panose="020B0603020202020204" pitchFamily="34" charset="0"/>
              </a:rPr>
              <a:t> 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Back Office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92075" algn="just"/>
            <a:endParaRPr lang="ro-RO" sz="3200" dirty="0">
              <a:solidFill>
                <a:srgbClr val="000000"/>
              </a:solidFill>
              <a:latin typeface="Trebuchet MS" panose="020B0603020202020204" pitchFamily="34" charset="0"/>
            </a:endParaRPr>
          </a:p>
        </p:txBody>
      </p:sp>
      <p:sp>
        <p:nvSpPr>
          <p:cNvPr id="25" name="TextBox 25"/>
          <p:cNvSpPr txBox="1"/>
          <p:nvPr/>
        </p:nvSpPr>
        <p:spPr>
          <a:xfrm>
            <a:off x="657009" y="3009900"/>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GENERALE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3" name="TextBox 2">
            <a:extLst>
              <a:ext uri="{FF2B5EF4-FFF2-40B4-BE49-F238E27FC236}">
                <a16:creationId xmlns:a16="http://schemas.microsoft.com/office/drawing/2014/main" xmlns="" id="{09EB9A5A-D724-CC86-5750-9A0147F9E302}"/>
              </a:ext>
            </a:extLst>
          </p:cNvPr>
          <p:cNvSpPr txBox="1"/>
          <p:nvPr/>
        </p:nvSpPr>
        <p:spPr>
          <a:xfrm>
            <a:off x="7507971" y="3101917"/>
            <a:ext cx="4431797"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sz="2800" dirty="0">
                <a:latin typeface="Trebuchet MS" panose="020B0603020202020204" pitchFamily="34" charset="0"/>
              </a:rPr>
              <a:t>29.000 funcționari publici</a:t>
            </a:r>
            <a:endParaRPr lang="en-US" sz="2800" dirty="0">
              <a:latin typeface="Trebuchet MS" panose="020B0603020202020204" pitchFamily="34" charset="0"/>
            </a:endParaRPr>
          </a:p>
        </p:txBody>
      </p:sp>
      <p:pic>
        <p:nvPicPr>
          <p:cNvPr id="22" name="Picture 21">
            <a:extLst>
              <a:ext uri="{FF2B5EF4-FFF2-40B4-BE49-F238E27FC236}">
                <a16:creationId xmlns:a16="http://schemas.microsoft.com/office/drawing/2014/main" xmlns="" id="{6AF44AF7-F87D-580C-F746-A492D36280C9}"/>
              </a:ext>
            </a:extLst>
          </p:cNvPr>
          <p:cNvPicPr>
            <a:picLocks noChangeAspect="1"/>
          </p:cNvPicPr>
          <p:nvPr/>
        </p:nvPicPr>
        <p:blipFill>
          <a:blip r:embed="rId3" cstate="print">
            <a:extLst>
              <a:ext uri="{28A0092B-C50C-407E-A947-70E740481C1C}">
                <a14:useLocalDpi xmlns:a14="http://schemas.microsoft.com/office/drawing/2010/main" val="0"/>
              </a:ext>
            </a:extLst>
          </a:blip>
          <a:srcRect t="12842"/>
          <a:stretch>
            <a:fillRect/>
          </a:stretch>
        </p:blipFill>
        <p:spPr>
          <a:xfrm>
            <a:off x="10972800" y="4093781"/>
            <a:ext cx="7315200" cy="478353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1389</TotalTime>
  <Words>1964</Words>
  <Application>Microsoft Office PowerPoint</Application>
  <PresentationFormat>Custom</PresentationFormat>
  <Paragraphs>233</Paragraphs>
  <Slides>29</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Montserrat Bold</vt:lpstr>
      <vt:lpstr>Montserrat</vt:lpstr>
      <vt:lpstr>Montserrat Semi-Bold</vt:lpstr>
      <vt:lpstr>Wingdings</vt:lpstr>
      <vt:lpstr>Aptos</vt:lpstr>
      <vt:lpstr>Trebuchet MS</vt:lpstr>
      <vt:lpstr>Times New Roman</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Vitriuc</dc:creator>
  <cp:lastModifiedBy>Laura Doinita Giorgi</cp:lastModifiedBy>
  <cp:revision>64</cp:revision>
  <dcterms:created xsi:type="dcterms:W3CDTF">2006-08-16T00:00:00Z</dcterms:created>
  <dcterms:modified xsi:type="dcterms:W3CDTF">2025-07-14T10:54:04Z</dcterms:modified>
  <dc:identifier>DAGQh32qHC8</dc:identifier>
</cp:coreProperties>
</file>