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Bebas Neue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ell\Downloads\Explore-chosic.com_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3707" y="-278139"/>
            <a:ext cx="4424293" cy="10395122"/>
            <a:chOff x="0" y="0"/>
            <a:chExt cx="1165246" cy="2737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5246" cy="2737810"/>
            </a:xfrm>
            <a:custGeom>
              <a:avLst/>
              <a:gdLst/>
              <a:ahLst/>
              <a:cxnLst/>
              <a:rect l="l" t="t" r="r" b="b"/>
              <a:pathLst>
                <a:path w="1165246" h="2737810">
                  <a:moveTo>
                    <a:pt x="0" y="0"/>
                  </a:moveTo>
                  <a:lnTo>
                    <a:pt x="1165246" y="0"/>
                  </a:lnTo>
                  <a:lnTo>
                    <a:pt x="1165246" y="2737810"/>
                  </a:lnTo>
                  <a:lnTo>
                    <a:pt x="0" y="2737810"/>
                  </a:lnTo>
                  <a:close/>
                </a:path>
              </a:pathLst>
            </a:custGeom>
            <a:solidFill>
              <a:srgbClr val="1E3D5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65246" cy="277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84668" y="290272"/>
            <a:ext cx="6791186" cy="9258300"/>
            <a:chOff x="0" y="0"/>
            <a:chExt cx="660400" cy="9003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00311"/>
            </a:xfrm>
            <a:custGeom>
              <a:avLst/>
              <a:gdLst/>
              <a:ahLst/>
              <a:cxnLst/>
              <a:rect l="l" t="t" r="r" b="b"/>
              <a:pathLst>
                <a:path w="660400" h="90031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0446"/>
                  </a:cubicBezTo>
                  <a:lnTo>
                    <a:pt x="660400" y="900311"/>
                  </a:lnTo>
                  <a:lnTo>
                    <a:pt x="0" y="900311"/>
                  </a:lnTo>
                  <a:lnTo>
                    <a:pt x="0" y="3308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2">
                <a:alphaModFix amt="64000"/>
              </a:blip>
              <a:stretch>
                <a:fillRect l="-71180" r="-71180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844893"/>
            <a:ext cx="8878373" cy="654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00"/>
              </a:lnSpc>
            </a:pP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Impactul</a:t>
            </a:r>
            <a:r>
              <a:rPr lang="en-US" sz="10099" dirty="0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formării</a:t>
            </a:r>
            <a:r>
              <a:rPr lang="en-US" sz="10099" dirty="0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digitale</a:t>
            </a:r>
            <a:r>
              <a:rPr lang="en-US" sz="10099" dirty="0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asupra</a:t>
            </a:r>
            <a:r>
              <a:rPr lang="en-US" sz="10099" dirty="0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activităților</a:t>
            </a:r>
            <a:r>
              <a:rPr lang="en-US" sz="10099" dirty="0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funcționarilor</a:t>
            </a:r>
            <a:r>
              <a:rPr lang="en-US" sz="10099" dirty="0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10099" dirty="0" err="1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publici</a:t>
            </a:r>
            <a:endParaRPr lang="en-US" sz="10099" dirty="0">
              <a:solidFill>
                <a:srgbClr val="1E3D5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878629" y="8645642"/>
            <a:ext cx="9324065" cy="1584978"/>
            <a:chOff x="0" y="0"/>
            <a:chExt cx="12432087" cy="211330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186547" cy="2113305"/>
              <a:chOff x="0" y="0"/>
              <a:chExt cx="2407219" cy="4174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07219" cy="417443"/>
              </a:xfrm>
              <a:custGeom>
                <a:avLst/>
                <a:gdLst/>
                <a:ahLst/>
                <a:cxnLst/>
                <a:rect l="l" t="t" r="r" b="b"/>
                <a:pathLst>
                  <a:path w="2407219" h="417443">
                    <a:moveTo>
                      <a:pt x="41505" y="0"/>
                    </a:moveTo>
                    <a:lnTo>
                      <a:pt x="2365714" y="0"/>
                    </a:lnTo>
                    <a:cubicBezTo>
                      <a:pt x="2388637" y="0"/>
                      <a:pt x="2407219" y="18583"/>
                      <a:pt x="2407219" y="41505"/>
                    </a:cubicBezTo>
                    <a:lnTo>
                      <a:pt x="2407219" y="375938"/>
                    </a:lnTo>
                    <a:cubicBezTo>
                      <a:pt x="2407219" y="386946"/>
                      <a:pt x="2402846" y="397503"/>
                      <a:pt x="2395063" y="405286"/>
                    </a:cubicBezTo>
                    <a:cubicBezTo>
                      <a:pt x="2387279" y="413070"/>
                      <a:pt x="2376722" y="417443"/>
                      <a:pt x="2365714" y="417443"/>
                    </a:cubicBezTo>
                    <a:lnTo>
                      <a:pt x="41505" y="417443"/>
                    </a:lnTo>
                    <a:cubicBezTo>
                      <a:pt x="30497" y="417443"/>
                      <a:pt x="19940" y="413070"/>
                      <a:pt x="12157" y="405286"/>
                    </a:cubicBezTo>
                    <a:cubicBezTo>
                      <a:pt x="4373" y="397503"/>
                      <a:pt x="0" y="386946"/>
                      <a:pt x="0" y="375938"/>
                    </a:cubicBezTo>
                    <a:lnTo>
                      <a:pt x="0" y="41505"/>
                    </a:lnTo>
                    <a:cubicBezTo>
                      <a:pt x="0" y="30497"/>
                      <a:pt x="4373" y="19940"/>
                      <a:pt x="12157" y="12157"/>
                    </a:cubicBezTo>
                    <a:cubicBezTo>
                      <a:pt x="19940" y="4373"/>
                      <a:pt x="30497" y="0"/>
                      <a:pt x="41505" y="0"/>
                    </a:cubicBezTo>
                    <a:close/>
                  </a:path>
                </a:pathLst>
              </a:custGeom>
              <a:solidFill>
                <a:srgbClr val="757D84">
                  <a:alpha val="87843"/>
                </a:srgbClr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407219" cy="4555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48716" y="559125"/>
              <a:ext cx="12083370" cy="1234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r>
                <a:rPr lang="en-US" sz="1799" spc="-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Absolvent – Programul 'Comunicare în contextul digitalizării administrației publice'</a:t>
              </a:r>
            </a:p>
            <a:p>
              <a:pPr algn="l">
                <a:lnSpc>
                  <a:spcPts val="2519"/>
                </a:lnSpc>
              </a:pPr>
              <a:r>
                <a:rPr lang="en-US" sz="1799" spc="-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PNRR – Componenta 7, Investiția 16 – Transformarea digitală</a:t>
              </a:r>
            </a:p>
            <a:p>
              <a:pPr algn="l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7626" y="7516204"/>
            <a:ext cx="6434011" cy="1251489"/>
            <a:chOff x="0" y="0"/>
            <a:chExt cx="8578681" cy="16686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09247" cy="1668652"/>
            </a:xfrm>
            <a:custGeom>
              <a:avLst/>
              <a:gdLst/>
              <a:ahLst/>
              <a:cxnLst/>
              <a:rect l="l" t="t" r="r" b="b"/>
              <a:pathLst>
                <a:path w="1709247" h="1668652">
                  <a:moveTo>
                    <a:pt x="0" y="0"/>
                  </a:moveTo>
                  <a:lnTo>
                    <a:pt x="1709247" y="0"/>
                  </a:lnTo>
                  <a:lnTo>
                    <a:pt x="1709247" y="1668652"/>
                  </a:lnTo>
                  <a:lnTo>
                    <a:pt x="0" y="1668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563653" y="161605"/>
              <a:ext cx="3432158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  <a:spcBef>
                  <a:spcPct val="0"/>
                </a:spcBef>
              </a:pPr>
              <a:r>
                <a:rPr lang="en-US" sz="2299" b="1" spc="-68">
                  <a:solidFill>
                    <a:srgbClr val="1E3D58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DORAN ADELLINE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09247" y="887381"/>
              <a:ext cx="6869434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 b="1" spc="-44">
                  <a:solidFill>
                    <a:srgbClr val="1E3D58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MANAGER PUBLIC APIA CENTRUL JUDEȚEAN DOLJ 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931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4" y="0"/>
                </a:lnTo>
                <a:lnTo>
                  <a:pt x="321564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069059" y="3123613"/>
            <a:ext cx="5671420" cy="5671420"/>
          </a:xfrm>
          <a:custGeom>
            <a:avLst/>
            <a:gdLst/>
            <a:ahLst/>
            <a:cxnLst/>
            <a:rect l="l" t="t" r="r" b="b"/>
            <a:pathLst>
              <a:path w="5671420" h="5671420">
                <a:moveTo>
                  <a:pt x="0" y="0"/>
                </a:moveTo>
                <a:lnTo>
                  <a:pt x="5671420" y="0"/>
                </a:lnTo>
                <a:lnTo>
                  <a:pt x="5671420" y="5671421"/>
                </a:lnTo>
                <a:lnTo>
                  <a:pt x="0" y="56714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24760" y="2983091"/>
            <a:ext cx="5644015" cy="3804578"/>
          </a:xfrm>
          <a:custGeom>
            <a:avLst/>
            <a:gdLst/>
            <a:ahLst/>
            <a:cxnLst/>
            <a:rect l="l" t="t" r="r" b="b"/>
            <a:pathLst>
              <a:path w="5644015" h="3804578">
                <a:moveTo>
                  <a:pt x="0" y="0"/>
                </a:moveTo>
                <a:lnTo>
                  <a:pt x="5644015" y="0"/>
                </a:lnTo>
                <a:lnTo>
                  <a:pt x="5644015" y="3804578"/>
                </a:lnTo>
                <a:lnTo>
                  <a:pt x="0" y="380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4045" r="-523" b="-2507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238275"/>
            <a:ext cx="12697223" cy="203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31"/>
              </a:lnSpc>
            </a:pPr>
            <a:r>
              <a:rPr lang="en-US" sz="16626" spc="-498">
                <a:solidFill>
                  <a:srgbClr val="E8EEF1"/>
                </a:solidFill>
                <a:latin typeface="Bebas Neue"/>
                <a:ea typeface="Bebas Neue"/>
                <a:cs typeface="Bebas Neue"/>
                <a:sym typeface="Bebas Neue"/>
              </a:rPr>
              <a:t>Contextul formării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4477" y="6951572"/>
            <a:ext cx="11844582" cy="27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365" lvl="1" indent="-223682" algn="l">
              <a:lnSpc>
                <a:spcPts val="4579"/>
              </a:lnSpc>
              <a:buFont typeface="Arial"/>
              <a:buChar char="•"/>
            </a:pPr>
            <a:r>
              <a:rPr lang="en-US" sz="2072" spc="-62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Program derulat în cadrul PNRR – Ținta 185: formarea funcționarilor publici în domeniul digital</a:t>
            </a:r>
          </a:p>
          <a:p>
            <a:pPr marL="447365" lvl="1" indent="-223682" algn="l">
              <a:lnSpc>
                <a:spcPts val="4579"/>
              </a:lnSpc>
              <a:buFont typeface="Arial"/>
              <a:buChar char="•"/>
            </a:pPr>
            <a:r>
              <a:rPr lang="en-US" sz="2072" spc="-62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Componenta 7 – Transformarea digitală</a:t>
            </a:r>
          </a:p>
          <a:p>
            <a:pPr marL="447365" lvl="1" indent="-223682" algn="l">
              <a:lnSpc>
                <a:spcPts val="4579"/>
              </a:lnSpc>
              <a:buFont typeface="Arial"/>
              <a:buChar char="•"/>
            </a:pPr>
            <a:r>
              <a:rPr lang="en-US" sz="2072" spc="-62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Investiția 16 – Competențe digitale avansate pentru funcționarii publici</a:t>
            </a:r>
          </a:p>
          <a:p>
            <a:pPr marL="447365" lvl="1" indent="-223682" algn="l">
              <a:lnSpc>
                <a:spcPts val="4579"/>
              </a:lnSpc>
              <a:buFont typeface="Arial"/>
              <a:buChar char="•"/>
            </a:pPr>
            <a:r>
              <a:rPr lang="en-US" sz="2072" spc="-62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Scop: modernizarea administrației publice prin dezvoltarea abilităților digitale</a:t>
            </a:r>
          </a:p>
          <a:p>
            <a:pPr algn="l">
              <a:lnSpc>
                <a:spcPts val="2693"/>
              </a:lnSpc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931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4" y="0"/>
                </a:lnTo>
                <a:lnTo>
                  <a:pt x="321564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7214" y="752865"/>
            <a:ext cx="5860077" cy="3904276"/>
          </a:xfrm>
          <a:custGeom>
            <a:avLst/>
            <a:gdLst/>
            <a:ahLst/>
            <a:cxnLst/>
            <a:rect l="l" t="t" r="r" b="b"/>
            <a:pathLst>
              <a:path w="5860077" h="3904276">
                <a:moveTo>
                  <a:pt x="0" y="0"/>
                </a:moveTo>
                <a:lnTo>
                  <a:pt x="5860077" y="0"/>
                </a:lnTo>
                <a:lnTo>
                  <a:pt x="5860077" y="3904276"/>
                </a:lnTo>
                <a:lnTo>
                  <a:pt x="0" y="3904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5287" y="4781942"/>
            <a:ext cx="11658643" cy="502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31"/>
              </a:lnSpc>
            </a:pPr>
            <a:r>
              <a:rPr lang="en-US" sz="14100" spc="-564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Obiectivele programului de formare</a:t>
            </a:r>
          </a:p>
        </p:txBody>
      </p:sp>
      <p:sp>
        <p:nvSpPr>
          <p:cNvPr id="5" name="Freeform 5"/>
          <p:cNvSpPr/>
          <p:nvPr/>
        </p:nvSpPr>
        <p:spPr>
          <a:xfrm>
            <a:off x="521874" y="2850335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6" y="0"/>
                </a:lnTo>
                <a:lnTo>
                  <a:pt x="506826" y="453379"/>
                </a:lnTo>
                <a:lnTo>
                  <a:pt x="0" y="4533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1874" y="874972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6" y="0"/>
                </a:lnTo>
                <a:lnTo>
                  <a:pt x="506826" y="453379"/>
                </a:lnTo>
                <a:lnTo>
                  <a:pt x="0" y="4533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50296" y="5017938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6" y="0"/>
                </a:lnTo>
                <a:lnTo>
                  <a:pt x="506826" y="453379"/>
                </a:lnTo>
                <a:lnTo>
                  <a:pt x="0" y="4533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50296" y="8139873"/>
            <a:ext cx="513122" cy="459011"/>
          </a:xfrm>
          <a:custGeom>
            <a:avLst/>
            <a:gdLst/>
            <a:ahLst/>
            <a:cxnLst/>
            <a:rect l="l" t="t" r="r" b="b"/>
            <a:pathLst>
              <a:path w="513122" h="459011">
                <a:moveTo>
                  <a:pt x="0" y="0"/>
                </a:moveTo>
                <a:lnTo>
                  <a:pt x="513122" y="0"/>
                </a:lnTo>
                <a:lnTo>
                  <a:pt x="513122" y="459011"/>
                </a:lnTo>
                <a:lnTo>
                  <a:pt x="0" y="45901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29422" y="590940"/>
            <a:ext cx="8046302" cy="381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2999" spc="-89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Consolidarea abilităților de comunicare în medii digitale;</a:t>
            </a:r>
          </a:p>
          <a:p>
            <a:pPr algn="l">
              <a:lnSpc>
                <a:spcPts val="5249"/>
              </a:lnSpc>
            </a:pPr>
            <a:endParaRPr/>
          </a:p>
          <a:p>
            <a:pPr algn="l">
              <a:lnSpc>
                <a:spcPts val="5249"/>
              </a:lnSpc>
            </a:pPr>
            <a:r>
              <a:rPr lang="en-US" sz="2999" spc="-89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Creșterea capacității de utilizare a platformelor și instrumentelor digitale;</a:t>
            </a:r>
          </a:p>
          <a:p>
            <a:pPr algn="l">
              <a:lnSpc>
                <a:spcPts val="389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834747" y="4760763"/>
            <a:ext cx="8161193" cy="5307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0"/>
              </a:lnSpc>
            </a:pPr>
            <a:r>
              <a:rPr lang="en-US" sz="3000" spc="-89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Îmbunătățirea interacțiunii cu cetățenii - beneficiarii serviciilor publice prin canale digitale;</a:t>
            </a:r>
          </a:p>
          <a:p>
            <a:pPr algn="l">
              <a:lnSpc>
                <a:spcPts val="6270"/>
              </a:lnSpc>
            </a:pPr>
            <a:endParaRPr/>
          </a:p>
          <a:p>
            <a:pPr algn="l">
              <a:lnSpc>
                <a:spcPts val="6270"/>
              </a:lnSpc>
            </a:pPr>
            <a:r>
              <a:rPr lang="en-US" sz="3000" spc="-89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Adoptarea unor practici moderne în comunicarea instituțională;</a:t>
            </a:r>
          </a:p>
          <a:p>
            <a:pPr algn="l">
              <a:lnSpc>
                <a:spcPts val="3900"/>
              </a:lnSpc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0913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3" y="0"/>
                </a:lnTo>
                <a:lnTo>
                  <a:pt x="321563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328351"/>
            <a:ext cx="10058040" cy="4119535"/>
            <a:chOff x="0" y="0"/>
            <a:chExt cx="1558254" cy="6382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58254" cy="638224"/>
            </a:xfrm>
            <a:custGeom>
              <a:avLst/>
              <a:gdLst/>
              <a:ahLst/>
              <a:cxnLst/>
              <a:rect l="l" t="t" r="r" b="b"/>
              <a:pathLst>
                <a:path w="1558254" h="638224">
                  <a:moveTo>
                    <a:pt x="0" y="0"/>
                  </a:moveTo>
                  <a:lnTo>
                    <a:pt x="1558254" y="0"/>
                  </a:lnTo>
                  <a:lnTo>
                    <a:pt x="1558254" y="638224"/>
                  </a:lnTo>
                  <a:lnTo>
                    <a:pt x="0" y="638224"/>
                  </a:lnTo>
                  <a:close/>
                </a:path>
              </a:pathLst>
            </a:custGeom>
            <a:blipFill>
              <a:blip r:embed="rId4"/>
              <a:stretch>
                <a:fillRect l="-9755" r="-9755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2977376" y="760415"/>
            <a:ext cx="612480" cy="567936"/>
          </a:xfrm>
          <a:custGeom>
            <a:avLst/>
            <a:gdLst/>
            <a:ahLst/>
            <a:cxnLst/>
            <a:rect l="l" t="t" r="r" b="b"/>
            <a:pathLst>
              <a:path w="612480" h="567936">
                <a:moveTo>
                  <a:pt x="0" y="0"/>
                </a:moveTo>
                <a:lnTo>
                  <a:pt x="612480" y="0"/>
                </a:lnTo>
                <a:lnTo>
                  <a:pt x="612480" y="567936"/>
                </a:lnTo>
                <a:lnTo>
                  <a:pt x="0" y="56793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5989660"/>
            <a:ext cx="5304600" cy="2915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1"/>
              </a:lnSpc>
            </a:pPr>
            <a:r>
              <a:rPr lang="en-US" sz="10827" spc="-324">
                <a:solidFill>
                  <a:srgbClr val="E8EEF1"/>
                </a:solidFill>
                <a:latin typeface="Bebas Neue"/>
                <a:ea typeface="Bebas Neue"/>
                <a:cs typeface="Bebas Neue"/>
                <a:sym typeface="Bebas Neue"/>
              </a:rPr>
              <a:t>Competențe dezvoltate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46216" y="694748"/>
            <a:ext cx="3104798" cy="15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Comunicare eficientă în platforme digitale (email, portaluri, rețele interne)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46216" y="3100673"/>
            <a:ext cx="3104798" cy="15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Utilizarea aplicațiilor digitale pentru redactare, colaborare și prezentare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46216" y="7337921"/>
            <a:ext cx="3104798" cy="234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endParaRPr/>
          </a:p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Adaptarea comunicării la cerințele digitalizării administrației publice</a:t>
            </a:r>
          </a:p>
          <a:p>
            <a:pPr algn="l">
              <a:lnSpc>
                <a:spcPts val="311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3846216" y="5172392"/>
            <a:ext cx="3104798" cy="195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Gestionarea documentelor electronice și a fluxurilor digitale de lucru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977376" y="3129248"/>
            <a:ext cx="612480" cy="567936"/>
          </a:xfrm>
          <a:custGeom>
            <a:avLst/>
            <a:gdLst/>
            <a:ahLst/>
            <a:cxnLst/>
            <a:rect l="l" t="t" r="r" b="b"/>
            <a:pathLst>
              <a:path w="612480" h="567936">
                <a:moveTo>
                  <a:pt x="0" y="0"/>
                </a:moveTo>
                <a:lnTo>
                  <a:pt x="612480" y="0"/>
                </a:lnTo>
                <a:lnTo>
                  <a:pt x="612480" y="567936"/>
                </a:lnTo>
                <a:lnTo>
                  <a:pt x="0" y="56793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77376" y="5200967"/>
            <a:ext cx="612480" cy="567936"/>
          </a:xfrm>
          <a:custGeom>
            <a:avLst/>
            <a:gdLst/>
            <a:ahLst/>
            <a:cxnLst/>
            <a:rect l="l" t="t" r="r" b="b"/>
            <a:pathLst>
              <a:path w="612480" h="567936">
                <a:moveTo>
                  <a:pt x="0" y="0"/>
                </a:moveTo>
                <a:lnTo>
                  <a:pt x="612480" y="0"/>
                </a:lnTo>
                <a:lnTo>
                  <a:pt x="612480" y="567937"/>
                </a:lnTo>
                <a:lnTo>
                  <a:pt x="0" y="56793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977376" y="7808685"/>
            <a:ext cx="612480" cy="567936"/>
          </a:xfrm>
          <a:custGeom>
            <a:avLst/>
            <a:gdLst/>
            <a:ahLst/>
            <a:cxnLst/>
            <a:rect l="l" t="t" r="r" b="b"/>
            <a:pathLst>
              <a:path w="612480" h="567936">
                <a:moveTo>
                  <a:pt x="0" y="0"/>
                </a:moveTo>
                <a:lnTo>
                  <a:pt x="612480" y="0"/>
                </a:lnTo>
                <a:lnTo>
                  <a:pt x="612480" y="567937"/>
                </a:lnTo>
                <a:lnTo>
                  <a:pt x="0" y="56793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63877" y="3421226"/>
            <a:ext cx="7922581" cy="6387466"/>
            <a:chOff x="0" y="0"/>
            <a:chExt cx="1103112" cy="8893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3112" cy="889368"/>
            </a:xfrm>
            <a:custGeom>
              <a:avLst/>
              <a:gdLst/>
              <a:ahLst/>
              <a:cxnLst/>
              <a:rect l="l" t="t" r="r" b="b"/>
              <a:pathLst>
                <a:path w="1103112" h="889368">
                  <a:moveTo>
                    <a:pt x="97720" y="0"/>
                  </a:moveTo>
                  <a:lnTo>
                    <a:pt x="1005392" y="0"/>
                  </a:lnTo>
                  <a:cubicBezTo>
                    <a:pt x="1059361" y="0"/>
                    <a:pt x="1103112" y="43751"/>
                    <a:pt x="1103112" y="97720"/>
                  </a:cubicBezTo>
                  <a:lnTo>
                    <a:pt x="1103112" y="791648"/>
                  </a:lnTo>
                  <a:cubicBezTo>
                    <a:pt x="1103112" y="845617"/>
                    <a:pt x="1059361" y="889368"/>
                    <a:pt x="1005392" y="889368"/>
                  </a:cubicBezTo>
                  <a:lnTo>
                    <a:pt x="97720" y="889368"/>
                  </a:lnTo>
                  <a:cubicBezTo>
                    <a:pt x="43751" y="889368"/>
                    <a:pt x="0" y="845617"/>
                    <a:pt x="0" y="791648"/>
                  </a:cubicBezTo>
                  <a:lnTo>
                    <a:pt x="0" y="97720"/>
                  </a:lnTo>
                  <a:cubicBezTo>
                    <a:pt x="0" y="43751"/>
                    <a:pt x="43751" y="0"/>
                    <a:pt x="97720" y="0"/>
                  </a:cubicBezTo>
                  <a:close/>
                </a:path>
              </a:pathLst>
            </a:custGeom>
            <a:blipFill>
              <a:blip r:embed="rId2">
                <a:alphaModFix amt="91000"/>
              </a:blip>
              <a:stretch>
                <a:fillRect l="-21665" r="-21665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7485705" y="708558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7" y="0"/>
                </a:lnTo>
                <a:lnTo>
                  <a:pt x="506827" y="453380"/>
                </a:lnTo>
                <a:lnTo>
                  <a:pt x="0" y="45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7170" y="633544"/>
            <a:ext cx="7349224" cy="376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9"/>
              </a:lnSpc>
            </a:pPr>
            <a:r>
              <a:rPr lang="en-US" sz="9999" spc="-399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Impactul asupra activității profesionale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1970" y="5404649"/>
            <a:ext cx="8446765" cy="238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9"/>
              </a:lnSpc>
            </a:pP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Utilizarea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mai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eficientă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a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platformelor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lucru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colaborativ</a:t>
            </a:r>
            <a:endParaRPr lang="en-US" sz="2899" spc="-86" dirty="0">
              <a:solidFill>
                <a:srgbClr val="1E3D58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769"/>
              </a:lnSpc>
            </a:pPr>
            <a:endParaRPr/>
          </a:p>
          <a:p>
            <a:pPr algn="l">
              <a:lnSpc>
                <a:spcPts val="3769"/>
              </a:lnSpc>
            </a:pP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Sprijinirea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procesului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digitalizare</a:t>
            </a:r>
            <a:r>
              <a:rPr lang="en-US" sz="2899" spc="-86" dirty="0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899" spc="-86" dirty="0" err="1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instituțională</a:t>
            </a:r>
            <a:endParaRPr lang="en-US" sz="2899" spc="-86" dirty="0">
              <a:solidFill>
                <a:srgbClr val="1E3D58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76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8183217" y="499882"/>
            <a:ext cx="8969457" cy="333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9"/>
              </a:lnSpc>
            </a:pPr>
            <a:r>
              <a:rPr lang="en-US" sz="2899" spc="-86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Creșterea eficienței în redactarea și transmiterea documentelor oficiale</a:t>
            </a:r>
          </a:p>
          <a:p>
            <a:pPr algn="l">
              <a:lnSpc>
                <a:spcPts val="3769"/>
              </a:lnSpc>
            </a:pPr>
            <a:endParaRPr/>
          </a:p>
          <a:p>
            <a:pPr algn="l">
              <a:lnSpc>
                <a:spcPts val="3769"/>
              </a:lnSpc>
            </a:pPr>
            <a:r>
              <a:rPr lang="en-US" sz="2899" spc="-86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Îmbunătățirea comunicării interinstituționale și cu cetățenii</a:t>
            </a:r>
          </a:p>
          <a:p>
            <a:pPr algn="l">
              <a:lnSpc>
                <a:spcPts val="3769"/>
              </a:lnSpc>
            </a:pPr>
            <a:endParaRPr/>
          </a:p>
          <a:p>
            <a:pPr algn="l">
              <a:lnSpc>
                <a:spcPts val="3769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7485705" y="1959752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7" y="0"/>
                </a:lnTo>
                <a:lnTo>
                  <a:pt x="506827" y="453379"/>
                </a:lnTo>
                <a:lnTo>
                  <a:pt x="0" y="45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5442749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6" y="0"/>
                </a:lnTo>
                <a:lnTo>
                  <a:pt x="506826" y="453379"/>
                </a:lnTo>
                <a:lnTo>
                  <a:pt x="0" y="45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3" y="6978001"/>
            <a:ext cx="506826" cy="453379"/>
          </a:xfrm>
          <a:custGeom>
            <a:avLst/>
            <a:gdLst/>
            <a:ahLst/>
            <a:cxnLst/>
            <a:rect l="l" t="t" r="r" b="b"/>
            <a:pathLst>
              <a:path w="506826" h="453379">
                <a:moveTo>
                  <a:pt x="0" y="0"/>
                </a:moveTo>
                <a:lnTo>
                  <a:pt x="506827" y="0"/>
                </a:lnTo>
                <a:lnTo>
                  <a:pt x="506827" y="453379"/>
                </a:lnTo>
                <a:lnTo>
                  <a:pt x="0" y="4533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931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4" y="0"/>
                </a:lnTo>
                <a:lnTo>
                  <a:pt x="321564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32123" y="1028700"/>
            <a:ext cx="6816650" cy="3834366"/>
          </a:xfrm>
          <a:custGeom>
            <a:avLst/>
            <a:gdLst/>
            <a:ahLst/>
            <a:cxnLst/>
            <a:rect l="l" t="t" r="r" b="b"/>
            <a:pathLst>
              <a:path w="6816650" h="3834366">
                <a:moveTo>
                  <a:pt x="0" y="0"/>
                </a:moveTo>
                <a:lnTo>
                  <a:pt x="6816650" y="0"/>
                </a:lnTo>
                <a:lnTo>
                  <a:pt x="6816650" y="3834366"/>
                </a:lnTo>
                <a:lnTo>
                  <a:pt x="0" y="38343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288217"/>
            <a:ext cx="10417208" cy="408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35"/>
              </a:lnSpc>
            </a:pPr>
            <a:r>
              <a:rPr lang="en-US" sz="17426" spc="-522">
                <a:solidFill>
                  <a:srgbClr val="E8EEF1"/>
                </a:solidFill>
                <a:latin typeface="Bebas Neue"/>
                <a:ea typeface="Bebas Neue"/>
                <a:cs typeface="Bebas Neue"/>
                <a:sym typeface="Bebas Neue"/>
              </a:rPr>
              <a:t>Beneficii instituționale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678295"/>
            <a:ext cx="3351933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Reducerea birocrației prin automatizarea proceselor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29972"/>
            <a:ext cx="1050487" cy="25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z="1599" b="1" spc="-47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05168" y="6678295"/>
            <a:ext cx="3351933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Alinierea la standardele europene de comunicare digitală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05168" y="6129972"/>
            <a:ext cx="1050487" cy="25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z="1599" b="1" spc="-47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81026" y="6678295"/>
            <a:ext cx="3351933" cy="234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Modernizarea actului administrativ</a:t>
            </a:r>
          </a:p>
          <a:p>
            <a:pPr algn="l">
              <a:lnSpc>
                <a:spcPts val="3119"/>
              </a:lnSpc>
            </a:pPr>
            <a:endParaRPr/>
          </a:p>
          <a:p>
            <a:pPr algn="l">
              <a:lnSpc>
                <a:spcPts val="3119"/>
              </a:lnSpc>
            </a:pPr>
            <a:endParaRPr/>
          </a:p>
          <a:p>
            <a:pPr algn="l">
              <a:lnSpc>
                <a:spcPts val="3119"/>
              </a:lnSpc>
            </a:pPr>
            <a:endParaRPr/>
          </a:p>
          <a:p>
            <a:pPr algn="l">
              <a:lnSpc>
                <a:spcPts val="311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581635" y="6129972"/>
            <a:ext cx="1050487" cy="25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z="1599" b="1" spc="-47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07367" y="6678295"/>
            <a:ext cx="3351933" cy="116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399" spc="-71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Creșterea transparenței și a accesibilității serviciilor publice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07367" y="6129972"/>
            <a:ext cx="1050487" cy="25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z="1599" b="1" spc="-47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931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4" y="0"/>
                </a:lnTo>
                <a:lnTo>
                  <a:pt x="321564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4449517" cy="8229600"/>
            <a:chOff x="0" y="0"/>
            <a:chExt cx="689347" cy="1274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347" cy="1274980"/>
            </a:xfrm>
            <a:custGeom>
              <a:avLst/>
              <a:gdLst/>
              <a:ahLst/>
              <a:cxnLst/>
              <a:rect l="l" t="t" r="r" b="b"/>
              <a:pathLst>
                <a:path w="689347" h="1274980">
                  <a:moveTo>
                    <a:pt x="0" y="0"/>
                  </a:moveTo>
                  <a:lnTo>
                    <a:pt x="689347" y="0"/>
                  </a:lnTo>
                  <a:lnTo>
                    <a:pt x="689347" y="1274980"/>
                  </a:lnTo>
                  <a:lnTo>
                    <a:pt x="0" y="1274980"/>
                  </a:lnTo>
                  <a:close/>
                </a:path>
              </a:pathLst>
            </a:custGeom>
            <a:blipFill>
              <a:blip r:embed="rId4" cstate="print"/>
              <a:stretch>
                <a:fillRect l="-11728" r="-11728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7448052" y="1480751"/>
            <a:ext cx="8476778" cy="231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964"/>
              </a:lnSpc>
            </a:pPr>
            <a:r>
              <a:rPr lang="en-US" sz="20732" spc="-829">
                <a:solidFill>
                  <a:srgbClr val="1E3D58"/>
                </a:solidFill>
                <a:latin typeface="Bebas Neue"/>
                <a:ea typeface="Bebas Neue"/>
                <a:cs typeface="Bebas Neue"/>
                <a:sym typeface="Bebas Neue"/>
              </a:rPr>
              <a:t>Concluzii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27521" y="1172459"/>
            <a:ext cx="1394619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47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Salford &amp; Co.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80566" y="3421234"/>
            <a:ext cx="11900027" cy="534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3"/>
              </a:lnSpc>
            </a:pP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Formarea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digitală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este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un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pilon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esențial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în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procesul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transformare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a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administrației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publice</a:t>
            </a:r>
            <a:endParaRPr lang="en-US" sz="3710" b="1" spc="-111" dirty="0">
              <a:solidFill>
                <a:srgbClr val="1E3D58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4823"/>
              </a:lnSpc>
            </a:pPr>
            <a:endParaRPr/>
          </a:p>
          <a:p>
            <a:pPr algn="l">
              <a:lnSpc>
                <a:spcPts val="4823"/>
              </a:lnSpc>
            </a:pP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Competențele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dezvoltate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contribuie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direct la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îmbunătățirea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calității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serviciilor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publice</a:t>
            </a:r>
            <a:endParaRPr lang="en-US" sz="3710" b="1" spc="-111" dirty="0">
              <a:solidFill>
                <a:srgbClr val="1E3D58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4823"/>
              </a:lnSpc>
            </a:pPr>
            <a:endParaRPr/>
          </a:p>
          <a:p>
            <a:pPr algn="l">
              <a:lnSpc>
                <a:spcPts val="4823"/>
              </a:lnSpc>
            </a:pP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Este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necesară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continuarea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și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extinderea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acestor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programe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pentru</a:t>
            </a:r>
            <a:r>
              <a:rPr lang="en-US" sz="3710" b="1" spc="-111" dirty="0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un impact </a:t>
            </a:r>
            <a:r>
              <a:rPr lang="en-US" sz="3710" b="1" spc="-111" dirty="0" err="1">
                <a:solidFill>
                  <a:srgbClr val="1E3D5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sustenabil</a:t>
            </a:r>
            <a:endParaRPr lang="en-US" sz="3710" b="1" spc="-111" dirty="0">
              <a:solidFill>
                <a:srgbClr val="1E3D58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3783"/>
              </a:lnSpc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0913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3" y="0"/>
                </a:lnTo>
                <a:lnTo>
                  <a:pt x="321563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744200" y="1181100"/>
            <a:ext cx="6400800" cy="6781800"/>
            <a:chOff x="0" y="0"/>
            <a:chExt cx="1103112" cy="11915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3112" cy="1191596"/>
            </a:xfrm>
            <a:custGeom>
              <a:avLst/>
              <a:gdLst/>
              <a:ahLst/>
              <a:cxnLst/>
              <a:rect l="l" t="t" r="r" b="b"/>
              <a:pathLst>
                <a:path w="1103112" h="1191596">
                  <a:moveTo>
                    <a:pt x="0" y="0"/>
                  </a:moveTo>
                  <a:lnTo>
                    <a:pt x="1103112" y="0"/>
                  </a:lnTo>
                  <a:lnTo>
                    <a:pt x="1103112" y="1191596"/>
                  </a:lnTo>
                  <a:lnTo>
                    <a:pt x="0" y="1191596"/>
                  </a:lnTo>
                  <a:close/>
                </a:path>
              </a:pathLst>
            </a:custGeom>
            <a:blipFill>
              <a:blip r:embed="rId5"/>
              <a:stretch>
                <a:fillRect l="-30914" r="-30914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35027" y="7144115"/>
            <a:ext cx="9754052" cy="2225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0"/>
              </a:lnSpc>
            </a:pPr>
            <a:r>
              <a:rPr lang="en-US" sz="20000" spc="-600" dirty="0">
                <a:solidFill>
                  <a:srgbClr val="E8EEF1"/>
                </a:solidFill>
                <a:latin typeface="Bebas Neue"/>
                <a:ea typeface="Bebas Neue"/>
                <a:cs typeface="Bebas Neue"/>
                <a:sym typeface="Bebas Neue"/>
              </a:rPr>
              <a:t>MULȚUMESC!</a:t>
            </a:r>
          </a:p>
        </p:txBody>
      </p:sp>
      <p:pic>
        <p:nvPicPr>
          <p:cNvPr id="6" name="Explore-chosic.com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049000" y="8115300"/>
            <a:ext cx="244475" cy="24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38500"/>
            <a:ext cx="73152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9"/>
              </a:lnSpc>
            </a:pPr>
            <a:r>
              <a:rPr lang="ro-RO" sz="3600" i="1" spc="-86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”Transformarea digitală este,</a:t>
            </a:r>
          </a:p>
          <a:p>
            <a:pPr algn="l">
              <a:lnSpc>
                <a:spcPts val="3769"/>
              </a:lnSpc>
            </a:pPr>
            <a:r>
              <a:rPr lang="ro-RO" sz="3600" i="1" spc="-86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în esență, o transformare umană” </a:t>
            </a:r>
          </a:p>
          <a:p>
            <a:pPr algn="l">
              <a:lnSpc>
                <a:spcPts val="3769"/>
              </a:lnSpc>
            </a:pPr>
            <a:endParaRPr lang="ro-RO" sz="3600" i="1" spc="-86" dirty="0" smtClean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769"/>
              </a:lnSpc>
            </a:pPr>
            <a:r>
              <a:rPr lang="ro-RO" sz="2899" spc="-86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  <a:sym typeface="Open Sauce"/>
              </a:rPr>
              <a:t>George Westerman </a:t>
            </a:r>
            <a:endParaRPr lang="en-US" sz="2899" spc="-86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769"/>
              </a:lnSpc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274</Words>
  <Application>Microsoft Office PowerPoint</Application>
  <PresentationFormat>Custom</PresentationFormat>
  <Paragraphs>53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Bebas Neue</vt:lpstr>
      <vt:lpstr>Open Sauce</vt:lpstr>
      <vt:lpstr>Open Sauce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Impactul formării digitale asupra activităților funcționarilor publici</dc:title>
  <cp:lastModifiedBy>Adelline Doran</cp:lastModifiedBy>
  <cp:revision>18</cp:revision>
  <dcterms:created xsi:type="dcterms:W3CDTF">2006-08-16T00:00:00Z</dcterms:created>
  <dcterms:modified xsi:type="dcterms:W3CDTF">2025-05-20T06:05:30Z</dcterms:modified>
  <dc:identifier>DAGnUYhU40s</dc:identifier>
</cp:coreProperties>
</file>