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71" r:id="rId5"/>
    <p:sldId id="287" r:id="rId6"/>
    <p:sldId id="276" r:id="rId7"/>
    <p:sldId id="278" r:id="rId8"/>
    <p:sldId id="279" r:id="rId9"/>
    <p:sldId id="277" r:id="rId10"/>
    <p:sldId id="280" r:id="rId11"/>
    <p:sldId id="281" r:id="rId12"/>
    <p:sldId id="289" r:id="rId13"/>
    <p:sldId id="288" r:id="rId14"/>
    <p:sldId id="282" r:id="rId15"/>
    <p:sldId id="283" r:id="rId16"/>
    <p:sldId id="285" r:id="rId17"/>
    <p:sldId id="290" r:id="rId18"/>
    <p:sldId id="273" r:id="rId19"/>
  </p:sldIdLst>
  <p:sldSz cx="18288000" cy="10287000"/>
  <p:notesSz cx="6858000" cy="9144000"/>
  <p:embeddedFontLst>
    <p:embeddedFont>
      <p:font typeface="Trebuchet MS" panose="020B0603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556"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9" d="100"/>
        <a:sy n="139" d="100"/>
      </p:scale>
      <p:origin x="0" y="0"/>
    </p:cViewPr>
  </p:sorterViewPr>
  <p:notesViewPr>
    <p:cSldViewPr>
      <p:cViewPr varScale="1">
        <p:scale>
          <a:sx n="92" d="100"/>
          <a:sy n="92" d="100"/>
        </p:scale>
        <p:origin x="40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6910DC7-F546-3525-2FED-832D1BBB64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74D2B170-E3EE-DE30-1A7D-258D816631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3C488D-1B53-A14D-B091-CA65AD974E14}" type="datetimeFigureOut">
              <a:rPr lang="en-US" smtClean="0"/>
              <a:t>5/20/2025</a:t>
            </a:fld>
            <a:endParaRPr lang="en-US"/>
          </a:p>
        </p:txBody>
      </p:sp>
      <p:sp>
        <p:nvSpPr>
          <p:cNvPr id="4" name="Footer Placeholder 3">
            <a:extLst>
              <a:ext uri="{FF2B5EF4-FFF2-40B4-BE49-F238E27FC236}">
                <a16:creationId xmlns:a16="http://schemas.microsoft.com/office/drawing/2014/main" xmlns="" id="{E28401BE-A1AB-DBB2-3C33-88A0AF1F1A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BA66360-9255-B6CC-2BE9-F9DC031E30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61D6D7-9DBB-504C-A96B-43EE523133EF}" type="slidenum">
              <a:rPr lang="en-US" smtClean="0"/>
              <a:t>‹#›</a:t>
            </a:fld>
            <a:endParaRPr lang="en-US"/>
          </a:p>
        </p:txBody>
      </p:sp>
    </p:spTree>
    <p:extLst>
      <p:ext uri="{BB962C8B-B14F-4D97-AF65-F5344CB8AC3E}">
        <p14:creationId xmlns:p14="http://schemas.microsoft.com/office/powerpoint/2010/main" val="413354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D5A84-5D36-6443-B03F-6EAF3BECD7F8}"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1ACD8-5BF3-5D47-99B6-37BC49C4BD6F}" type="slidenum">
              <a:rPr lang="en-US" smtClean="0"/>
              <a:t>‹#›</a:t>
            </a:fld>
            <a:endParaRPr lang="en-US"/>
          </a:p>
        </p:txBody>
      </p:sp>
    </p:spTree>
    <p:extLst>
      <p:ext uri="{BB962C8B-B14F-4D97-AF65-F5344CB8AC3E}">
        <p14:creationId xmlns:p14="http://schemas.microsoft.com/office/powerpoint/2010/main" val="221775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1</a:t>
            </a:fld>
            <a:endParaRPr lang="en-US"/>
          </a:p>
        </p:txBody>
      </p:sp>
    </p:spTree>
    <p:extLst>
      <p:ext uri="{BB962C8B-B14F-4D97-AF65-F5344CB8AC3E}">
        <p14:creationId xmlns:p14="http://schemas.microsoft.com/office/powerpoint/2010/main" val="285961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2</a:t>
            </a:fld>
            <a:endParaRPr lang="en-US"/>
          </a:p>
        </p:txBody>
      </p:sp>
    </p:spTree>
    <p:extLst>
      <p:ext uri="{BB962C8B-B14F-4D97-AF65-F5344CB8AC3E}">
        <p14:creationId xmlns:p14="http://schemas.microsoft.com/office/powerpoint/2010/main" val="374702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4</a:t>
            </a:fld>
            <a:endParaRPr lang="en-US"/>
          </a:p>
        </p:txBody>
      </p:sp>
    </p:spTree>
    <p:extLst>
      <p:ext uri="{BB962C8B-B14F-4D97-AF65-F5344CB8AC3E}">
        <p14:creationId xmlns:p14="http://schemas.microsoft.com/office/powerpoint/2010/main" val="398201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1ACD8-5BF3-5D47-99B6-37BC49C4BD6F}" type="slidenum">
              <a:rPr lang="en-US" smtClean="0"/>
              <a:t>18</a:t>
            </a:fld>
            <a:endParaRPr lang="en-US"/>
          </a:p>
        </p:txBody>
      </p:sp>
    </p:spTree>
    <p:extLst>
      <p:ext uri="{BB962C8B-B14F-4D97-AF65-F5344CB8AC3E}">
        <p14:creationId xmlns:p14="http://schemas.microsoft.com/office/powerpoint/2010/main" val="177747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0000" t="10000" r="10000" b="10000"/>
          </a:stretch>
        </a:blipFill>
        <a:effectLst/>
      </p:bgPr>
    </p:bg>
    <p:spTree>
      <p:nvGrpSpPr>
        <p:cNvPr id="1" name=""/>
        <p:cNvGrpSpPr/>
        <p:nvPr/>
      </p:nvGrpSpPr>
      <p:grpSpPr>
        <a:xfrm>
          <a:off x="0" y="0"/>
          <a:ext cx="0" cy="0"/>
          <a:chOff x="0" y="0"/>
          <a:chExt cx="0" cy="0"/>
        </a:xfrm>
      </p:grpSpPr>
      <p:pic>
        <p:nvPicPr>
          <p:cNvPr id="10" name="Picture 9" descr="A white paper with a curved edge&#10;&#10;Description automatically generated">
            <a:extLst>
              <a:ext uri="{FF2B5EF4-FFF2-40B4-BE49-F238E27FC236}">
                <a16:creationId xmlns:a16="http://schemas.microsoft.com/office/drawing/2014/main" xmlns="" id="{ECEF00C0-430D-03A9-C6ED-0440C61510CD}"/>
              </a:ext>
            </a:extLst>
          </p:cNvPr>
          <p:cNvPicPr>
            <a:picLocks noChangeAspect="1"/>
          </p:cNvPicPr>
          <p:nvPr userDrawn="1"/>
        </p:nvPicPr>
        <p:blipFill>
          <a:blip r:embed="rId14">
            <a:extLst>
              <a:ext uri="{28A0092B-C50C-407E-A947-70E740481C1C}">
                <a14:useLocalDpi xmlns:a14="http://schemas.microsoft.com/office/drawing/2010/main" val="0"/>
              </a:ext>
            </a:extLst>
          </a:blip>
          <a:srcRect t="15576"/>
          <a:stretch/>
        </p:blipFill>
        <p:spPr>
          <a:xfrm>
            <a:off x="10510" y="0"/>
            <a:ext cx="18277490" cy="10287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xmlns="" id="{7CAD634D-92F7-D4BB-2956-1AD0C41B89A7}"/>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8" name="Picture 7">
            <a:extLst>
              <a:ext uri="{FF2B5EF4-FFF2-40B4-BE49-F238E27FC236}">
                <a16:creationId xmlns:a16="http://schemas.microsoft.com/office/drawing/2014/main" xmlns="" id="{9DFCF9E7-78D5-5A30-BB34-1A4990B583AA}"/>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anfp.gov.ro/media/ha3dvidn/livrabil-7-studiu-privind-cadrul-legal-%C8%99i-institu%C8%9Bionaldocx.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anfp.gov.ro/transparenta-decizionala/proiecte-de-acte-normative/proiecte-acte-normative-2025/20032025-proiect-de-lege-pentru-modificarea-si-completarea-ordonantei-de-urgenta-a-guvernului-nr-572019-privind-codul-administrativ/" TargetMode="External"/><Relationship Id="rId2" Type="http://schemas.openxmlformats.org/officeDocument/2006/relationships/hyperlink" Target="https://www.anfp.gov.ro/media/xccph1oj/livrabil-8-analiz%C4%83-propuneri-reglementaredocx.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anfp.gov.ro/proiecte/proiecte-in-implementare/proiecte-pnrr/proiecte-pnrr-lista/operationalizarea-cadrelor-de-competenta-din-administratia-publica-centrala/livrabile/livrabilul-9-ghiduri/"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anfp.gov.ro/media/wfhlr1rs/livrabilul-10_raport_actualizare_tip_instruire_1301_fara_track.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anfp.gov.ro/media/firbl3yz/livrabil-2-metodologie-privind-activitatea-de-acordare-a-asisten%C8%9Bei-de-specialitate-compartimentelor-de-resurse-umanedocx.pdf" TargetMode="External"/><Relationship Id="rId2" Type="http://schemas.openxmlformats.org/officeDocument/2006/relationships/hyperlink" Target="https://www.anfp.gov.ro/media/zavkc1mq/livrabil-1-raport-privind-actualizarea-si-dezvoltarea-metodologiei-de-analiza-a-posturilordocx.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anfp.gov.ro/media/0wpg1yuv/livrabil-3-_raport_identificarea_tipurilor_docx.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anfp.gov.ro/media/nmehijrl/livrabil-5-anexa-nr-4-compendiu-de-competen%C8%9Be-specificedocx.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anfp.gov.ro/media/j0upy1am/livrabil-6-anexa-i-document-politica-publicadocx.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357629" y="2193228"/>
            <a:ext cx="1136484" cy="1202051"/>
          </a:xfrm>
          <a:prstGeom prst="rect">
            <a:avLst/>
          </a:prstGeom>
        </p:spPr>
        <p:txBody>
          <a:bodyPr lIns="50800" tIns="50800" rIns="50800" bIns="50800" rtlCol="0" anchor="ctr"/>
          <a:lstStyle/>
          <a:p>
            <a:pPr algn="ctr">
              <a:lnSpc>
                <a:spcPts val="3359"/>
              </a:lnSpc>
            </a:pPr>
            <a:endParaRPr/>
          </a:p>
        </p:txBody>
      </p:sp>
      <p:sp>
        <p:nvSpPr>
          <p:cNvPr id="19" name="TextBox 19"/>
          <p:cNvSpPr txBox="1"/>
          <p:nvPr/>
        </p:nvSpPr>
        <p:spPr>
          <a:xfrm>
            <a:off x="-152400" y="2712904"/>
            <a:ext cx="18156542" cy="4954690"/>
          </a:xfrm>
          <a:prstGeom prst="rect">
            <a:avLst/>
          </a:prstGeom>
        </p:spPr>
        <p:txBody>
          <a:bodyPr wrap="square" lIns="0" tIns="0" rIns="0" bIns="0" rtlCol="0" anchor="t">
            <a:spAutoFit/>
          </a:bodyPr>
          <a:lstStyle/>
          <a:p>
            <a:pPr marR="4445" indent="457200" algn="ctr">
              <a:lnSpc>
                <a:spcPct val="107000"/>
              </a:lnSpc>
            </a:pPr>
            <a:r>
              <a:rPr lang="ro-RO" sz="3200" b="1" kern="100" dirty="0">
                <a:latin typeface="Trebuchet MS" panose="020B0603020202020204" pitchFamily="34" charset="0"/>
                <a:ea typeface="Calibri" panose="020F0502020204030204" pitchFamily="34" charset="0"/>
                <a:cs typeface="Times New Roman" panose="02020603050405020304" pitchFamily="18" charset="0"/>
              </a:rPr>
              <a:t>Jalon 419 - Cadre de competență operaționale în administrația publică centrală</a:t>
            </a:r>
          </a:p>
          <a:p>
            <a:pPr marR="4445" indent="457200" algn="ctr">
              <a:lnSpc>
                <a:spcPct val="107000"/>
              </a:lnSpc>
            </a:pPr>
            <a:r>
              <a:rPr lang="en-US" sz="3200" b="1" kern="100" dirty="0">
                <a:latin typeface="Trebuchet MS" panose="020B0603020202020204" pitchFamily="34" charset="0"/>
                <a:ea typeface="Calibri" panose="020F0502020204030204" pitchFamily="34" charset="0"/>
                <a:cs typeface="Times New Roman" panose="02020603050405020304" pitchFamily="18" charset="0"/>
              </a:rPr>
              <a:t>Componenta C14 –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Bună</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guvernanță</a:t>
            </a:r>
            <a:endParaRPr lang="en-US" sz="3200" b="1" kern="100" dirty="0">
              <a:latin typeface="Trebuchet MS" panose="020B0603020202020204" pitchFamily="34" charset="0"/>
              <a:ea typeface="Calibri" panose="020F0502020204030204" pitchFamily="34" charset="0"/>
              <a:cs typeface="Times New Roman" panose="02020603050405020304" pitchFamily="18" charset="0"/>
            </a:endParaRPr>
          </a:p>
          <a:p>
            <a:pPr marR="4445" indent="457200" algn="ctr">
              <a:lnSpc>
                <a:spcPct val="107000"/>
              </a:lnSpc>
            </a:pP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Reforma</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3 - Management performant al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resurselor</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umane</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în</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sectorul</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public </a:t>
            </a:r>
          </a:p>
          <a:p>
            <a:pPr marR="4445" indent="457200" algn="ctr">
              <a:lnSpc>
                <a:spcPct val="107000"/>
              </a:lnSpc>
            </a:pP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Planul</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National de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Redresare</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şi</a:t>
            </a:r>
            <a:r>
              <a:rPr lang="en-US" sz="3200" b="1" kern="100" dirty="0">
                <a:latin typeface="Trebuchet MS" panose="020B0603020202020204" pitchFamily="34" charset="0"/>
                <a:ea typeface="Calibri" panose="020F0502020204030204" pitchFamily="34" charset="0"/>
                <a:cs typeface="Times New Roman" panose="02020603050405020304" pitchFamily="18" charset="0"/>
              </a:rPr>
              <a:t> </a:t>
            </a:r>
            <a:r>
              <a:rPr lang="en-US" sz="3200" b="1" kern="100" dirty="0" err="1">
                <a:latin typeface="Trebuchet MS" panose="020B0603020202020204" pitchFamily="34" charset="0"/>
                <a:ea typeface="Calibri" panose="020F0502020204030204" pitchFamily="34" charset="0"/>
                <a:cs typeface="Times New Roman" panose="02020603050405020304" pitchFamily="18" charset="0"/>
              </a:rPr>
              <a:t>Rezilienţă</a:t>
            </a:r>
            <a:endParaRPr lang="en-US" sz="3200" b="1" kern="100" dirty="0">
              <a:latin typeface="Trebuchet MS" panose="020B0603020202020204" pitchFamily="34" charset="0"/>
              <a:ea typeface="Calibri" panose="020F0502020204030204" pitchFamily="34" charset="0"/>
              <a:cs typeface="Times New Roman" panose="02020603050405020304" pitchFamily="18" charset="0"/>
            </a:endParaRPr>
          </a:p>
          <a:p>
            <a:pPr algn="l">
              <a:lnSpc>
                <a:spcPts val="11117"/>
              </a:lnSpc>
            </a:pPr>
            <a:endParaRPr lang="en-US" sz="7940" b="1" dirty="0">
              <a:latin typeface="Trebuchet MS" panose="020B0703020202090204" pitchFamily="34" charset="0"/>
              <a:ea typeface="Montserrat Bold"/>
              <a:cs typeface="Montserrat Bold"/>
              <a:sym typeface="Montserrat Bold"/>
            </a:endParaRPr>
          </a:p>
          <a:p>
            <a:pPr algn="l">
              <a:lnSpc>
                <a:spcPts val="11117"/>
              </a:lnSpc>
            </a:pPr>
            <a:endParaRPr lang="en-US" sz="7940" b="1" dirty="0">
              <a:latin typeface="Trebuchet MS" panose="020B0703020202090204" pitchFamily="34" charset="0"/>
              <a:ea typeface="Montserrat Bold"/>
              <a:cs typeface="Montserrat Bold"/>
              <a:sym typeface="Montserrat Bold"/>
            </a:endParaRPr>
          </a:p>
        </p:txBody>
      </p:sp>
      <p:sp>
        <p:nvSpPr>
          <p:cNvPr id="21" name="TextBox 21"/>
          <p:cNvSpPr txBox="1"/>
          <p:nvPr/>
        </p:nvSpPr>
        <p:spPr>
          <a:xfrm>
            <a:off x="9296400" y="6667500"/>
            <a:ext cx="7969735" cy="1383712"/>
          </a:xfrm>
          <a:prstGeom prst="rect">
            <a:avLst/>
          </a:prstGeom>
        </p:spPr>
        <p:txBody>
          <a:bodyPr wrap="square" lIns="0" tIns="0" rIns="0" bIns="0" rtlCol="0" anchor="t">
            <a:spAutoFit/>
          </a:bodyPr>
          <a:lstStyle/>
          <a:p>
            <a:pPr marR="4445" indent="457200" algn="r">
              <a:lnSpc>
                <a:spcPct val="107000"/>
              </a:lnSpc>
            </a:pPr>
            <a:r>
              <a:rPr lang="en-US" sz="2800" i="1" kern="100" dirty="0" err="1">
                <a:latin typeface="Trebuchet MS" panose="020B0603020202020204" pitchFamily="34" charset="0"/>
                <a:ea typeface="Calibri" panose="020F0502020204030204" pitchFamily="34" charset="0"/>
                <a:cs typeface="Times New Roman" panose="02020603050405020304" pitchFamily="18" charset="0"/>
              </a:rPr>
              <a:t>Conferinţa</a:t>
            </a:r>
            <a:r>
              <a:rPr lang="en-US" sz="2800" i="1" kern="100" dirty="0">
                <a:latin typeface="Trebuchet MS" panose="020B0603020202020204" pitchFamily="34" charset="0"/>
                <a:ea typeface="Calibri" panose="020F0502020204030204" pitchFamily="34" charset="0"/>
                <a:cs typeface="Times New Roman" panose="02020603050405020304" pitchFamily="18" charset="0"/>
              </a:rPr>
              <a:t> de </a:t>
            </a:r>
            <a:r>
              <a:rPr lang="ro-RO" sz="2800" i="1" kern="100" dirty="0" smtClean="0">
                <a:latin typeface="Trebuchet MS" panose="020B0603020202020204" pitchFamily="34" charset="0"/>
                <a:ea typeface="Calibri" panose="020F0502020204030204" pitchFamily="34" charset="0"/>
                <a:cs typeface="Times New Roman" panose="02020603050405020304" pitchFamily="18" charset="0"/>
              </a:rPr>
              <a:t>promovare </a:t>
            </a:r>
            <a:r>
              <a:rPr lang="en-US" sz="2800" i="1" kern="100" dirty="0" smtClean="0">
                <a:latin typeface="Trebuchet MS" panose="020B0603020202020204" pitchFamily="34" charset="0"/>
                <a:ea typeface="Calibri" panose="020F0502020204030204" pitchFamily="34" charset="0"/>
                <a:cs typeface="Times New Roman" panose="02020603050405020304" pitchFamily="18" charset="0"/>
              </a:rPr>
              <a:t>a </a:t>
            </a:r>
            <a:r>
              <a:rPr lang="en-US" sz="2800" i="1" kern="100" dirty="0" err="1">
                <a:latin typeface="Trebuchet MS" panose="020B0603020202020204" pitchFamily="34" charset="0"/>
                <a:ea typeface="Calibri" panose="020F0502020204030204" pitchFamily="34" charset="0"/>
                <a:cs typeface="Times New Roman" panose="02020603050405020304" pitchFamily="18" charset="0"/>
              </a:rPr>
              <a:t>proiectului</a:t>
            </a:r>
            <a:endParaRPr lang="en-US" sz="2800" i="1" kern="100" dirty="0">
              <a:latin typeface="Trebuchet MS" panose="020B0603020202020204" pitchFamily="34" charset="0"/>
              <a:ea typeface="Calibri" panose="020F0502020204030204" pitchFamily="34" charset="0"/>
              <a:cs typeface="Times New Roman" panose="02020603050405020304" pitchFamily="18" charset="0"/>
            </a:endParaRPr>
          </a:p>
          <a:p>
            <a:pPr marR="4445" indent="457200" algn="r">
              <a:lnSpc>
                <a:spcPct val="107000"/>
              </a:lnSpc>
            </a:pPr>
            <a:r>
              <a:rPr lang="ro-RO" sz="2800" i="1" kern="100" dirty="0" smtClean="0">
                <a:latin typeface="Trebuchet MS" panose="020B0603020202020204" pitchFamily="34" charset="0"/>
                <a:ea typeface="Calibri" panose="020F0502020204030204" pitchFamily="34" charset="0"/>
                <a:cs typeface="Times New Roman" panose="02020603050405020304" pitchFamily="18" charset="0"/>
              </a:rPr>
              <a:t>Timișoara</a:t>
            </a:r>
            <a:r>
              <a:rPr lang="en-US" sz="2800" i="1" kern="100" dirty="0" smtClean="0">
                <a:latin typeface="Trebuchet MS" panose="020B0603020202020204" pitchFamily="34" charset="0"/>
                <a:ea typeface="Calibri" panose="020F0502020204030204" pitchFamily="34" charset="0"/>
                <a:cs typeface="Times New Roman" panose="02020603050405020304" pitchFamily="18" charset="0"/>
              </a:rPr>
              <a:t>, </a:t>
            </a:r>
            <a:r>
              <a:rPr lang="ro-RO" sz="2800" i="1" kern="100" dirty="0" smtClean="0">
                <a:latin typeface="Trebuchet MS" panose="020B0603020202020204" pitchFamily="34" charset="0"/>
                <a:ea typeface="Calibri" panose="020F0502020204030204" pitchFamily="34" charset="0"/>
                <a:cs typeface="Times New Roman" panose="02020603050405020304" pitchFamily="18" charset="0"/>
              </a:rPr>
              <a:t>28 </a:t>
            </a:r>
            <a:r>
              <a:rPr lang="ro-RO" sz="2800" i="1" kern="100" dirty="0" smtClean="0">
                <a:latin typeface="Trebuchet MS" panose="020B0603020202020204" pitchFamily="34" charset="0"/>
                <a:ea typeface="Calibri" panose="020F0502020204030204" pitchFamily="34" charset="0"/>
                <a:cs typeface="Times New Roman" panose="02020603050405020304" pitchFamily="18" charset="0"/>
              </a:rPr>
              <a:t>mai 2025</a:t>
            </a:r>
            <a:endParaRPr lang="en-US" sz="2800" i="1" kern="100" dirty="0">
              <a:latin typeface="Trebuchet MS" panose="020B0603020202020204" pitchFamily="34" charset="0"/>
              <a:ea typeface="Calibri" panose="020F0502020204030204" pitchFamily="34" charset="0"/>
              <a:cs typeface="Times New Roman" panose="02020603050405020304" pitchFamily="18" charset="0"/>
            </a:endParaRPr>
          </a:p>
          <a:p>
            <a:pPr algn="l">
              <a:lnSpc>
                <a:spcPts val="3640"/>
              </a:lnSpc>
            </a:pPr>
            <a:endParaRPr lang="en-US" sz="2600" b="1" dirty="0">
              <a:solidFill>
                <a:srgbClr val="000000"/>
              </a:solidFill>
              <a:latin typeface="Trebuchet MS" panose="020B0703020202090204" pitchFamily="34" charset="0"/>
              <a:ea typeface="Montserrat Semi-Bold"/>
              <a:cs typeface="Montserrat Semi-Bold"/>
              <a:sym typeface="Montserrat Semi-Bold"/>
            </a:endParaRPr>
          </a:p>
        </p:txBody>
      </p:sp>
      <p:pic>
        <p:nvPicPr>
          <p:cNvPr id="40" name="Picture 39" descr="A black background with white text&#10;&#10;Description automatically generated">
            <a:extLst>
              <a:ext uri="{FF2B5EF4-FFF2-40B4-BE49-F238E27FC236}">
                <a16:creationId xmlns:a16="http://schemas.microsoft.com/office/drawing/2014/main" xmlns="" id="{22ACABC0-6311-5B44-EE9A-69D22FAC5C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37694" y="7962900"/>
            <a:ext cx="3323464" cy="900000"/>
          </a:xfrm>
          <a:prstGeom prst="rect">
            <a:avLst/>
          </a:prstGeom>
        </p:spPr>
      </p:pic>
      <p:sp>
        <p:nvSpPr>
          <p:cNvPr id="44" name="TextBox 43">
            <a:extLst>
              <a:ext uri="{FF2B5EF4-FFF2-40B4-BE49-F238E27FC236}">
                <a16:creationId xmlns:a16="http://schemas.microsoft.com/office/drawing/2014/main" xmlns="" id="{3B23D6CF-59F1-A4BD-B177-55ED71D7FA42}"/>
              </a:ext>
            </a:extLst>
          </p:cNvPr>
          <p:cNvSpPr txBox="1"/>
          <p:nvPr/>
        </p:nvSpPr>
        <p:spPr>
          <a:xfrm>
            <a:off x="10326062" y="8930332"/>
            <a:ext cx="184731" cy="369332"/>
          </a:xfrm>
          <a:prstGeom prst="rect">
            <a:avLst/>
          </a:prstGeom>
          <a:noFill/>
        </p:spPr>
        <p:txBody>
          <a:bodyPr wrap="none" rtlCol="0">
            <a:spAutoFit/>
          </a:bodyPr>
          <a:lstStyle/>
          <a:p>
            <a:endParaRPr lang="en-US" dirty="0"/>
          </a:p>
        </p:txBody>
      </p:sp>
      <p:sp>
        <p:nvSpPr>
          <p:cNvPr id="45" name="TextBox 44">
            <a:extLst>
              <a:ext uri="{FF2B5EF4-FFF2-40B4-BE49-F238E27FC236}">
                <a16:creationId xmlns:a16="http://schemas.microsoft.com/office/drawing/2014/main" xmlns="" id="{F138E7F7-E11E-EEBD-6672-543C9E10EB06}"/>
              </a:ext>
            </a:extLst>
          </p:cNvPr>
          <p:cNvSpPr txBox="1"/>
          <p:nvPr/>
        </p:nvSpPr>
        <p:spPr>
          <a:xfrm>
            <a:off x="10242935" y="7347989"/>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xmlns="" id="{D73D46D1-19A4-8D81-7779-0D1340CDEBF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5374" y="9098406"/>
            <a:ext cx="16318861" cy="998188"/>
          </a:xfrm>
          <a:prstGeom prst="rect">
            <a:avLst/>
          </a:prstGeom>
        </p:spPr>
      </p:pic>
      <p:pic>
        <p:nvPicPr>
          <p:cNvPr id="18" name="Picture 17">
            <a:extLst>
              <a:ext uri="{FF2B5EF4-FFF2-40B4-BE49-F238E27FC236}">
                <a16:creationId xmlns:a16="http://schemas.microsoft.com/office/drawing/2014/main" xmlns="" id="{F5C3EC1E-7562-83B0-77D2-17A0065595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0006" y="185265"/>
            <a:ext cx="16767987" cy="1689083"/>
          </a:xfrm>
          <a:prstGeom prst="rect">
            <a:avLst/>
          </a:prstGeom>
        </p:spPr>
      </p:pic>
      <p:pic>
        <p:nvPicPr>
          <p:cNvPr id="3" name="Picture 2" descr="A blue text on a black background&#10;&#10;Description automatically generated">
            <a:extLst>
              <a:ext uri="{FF2B5EF4-FFF2-40B4-BE49-F238E27FC236}">
                <a16:creationId xmlns:a16="http://schemas.microsoft.com/office/drawing/2014/main" xmlns="" id="{C1DD9E89-4174-867D-8E5F-AE4531638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8852" y="8013914"/>
            <a:ext cx="2251455" cy="8489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124200" y="23241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3467100"/>
            <a:ext cx="17145000" cy="4278094"/>
          </a:xfrm>
          <a:prstGeom prst="rect">
            <a:avLst/>
          </a:prstGeom>
        </p:spPr>
        <p:txBody>
          <a:bodyPr wrap="square">
            <a:spAutoFit/>
          </a:bodyPr>
          <a:lstStyle/>
          <a:p>
            <a:r>
              <a:rPr lang="ro-RO" sz="2400" b="1" dirty="0" smtClean="0">
                <a:latin typeface="Trebuchet MS" panose="020B0603020202020204" pitchFamily="34" charset="0"/>
              </a:rPr>
              <a:t>7. </a:t>
            </a:r>
            <a:r>
              <a:rPr lang="en-US" sz="2800" b="1" dirty="0" err="1" smtClean="0">
                <a:latin typeface="Trebuchet MS" panose="020B0603020202020204" pitchFamily="34" charset="0"/>
              </a:rPr>
              <a:t>Studiu</a:t>
            </a:r>
            <a:r>
              <a:rPr lang="en-US" sz="2800" b="1" dirty="0" smtClean="0">
                <a:latin typeface="Trebuchet MS" panose="020B0603020202020204" pitchFamily="34" charset="0"/>
              </a:rPr>
              <a:t> </a:t>
            </a:r>
            <a:r>
              <a:rPr lang="en-US" sz="2800" b="1" dirty="0" err="1">
                <a:latin typeface="Trebuchet MS" panose="020B0603020202020204" pitchFamily="34" charset="0"/>
              </a:rPr>
              <a:t>privind</a:t>
            </a:r>
            <a:r>
              <a:rPr lang="en-US" sz="2800" b="1" dirty="0">
                <a:latin typeface="Trebuchet MS" panose="020B0603020202020204" pitchFamily="34" charset="0"/>
              </a:rPr>
              <a:t> </a:t>
            </a:r>
            <a:r>
              <a:rPr lang="en-US" sz="2800" b="1" dirty="0" err="1">
                <a:latin typeface="Trebuchet MS" panose="020B0603020202020204" pitchFamily="34" charset="0"/>
              </a:rPr>
              <a:t>cadrul</a:t>
            </a:r>
            <a:r>
              <a:rPr lang="en-US" sz="2800" b="1" dirty="0">
                <a:latin typeface="Trebuchet MS" panose="020B0603020202020204" pitchFamily="34" charset="0"/>
              </a:rPr>
              <a:t> legal </a:t>
            </a:r>
            <a:r>
              <a:rPr lang="en-US" sz="2800" b="1" dirty="0" err="1">
                <a:latin typeface="Trebuchet MS" panose="020B0603020202020204" pitchFamily="34" charset="0"/>
              </a:rPr>
              <a:t>și</a:t>
            </a:r>
            <a:r>
              <a:rPr lang="en-US" sz="2800" b="1" dirty="0">
                <a:latin typeface="Trebuchet MS" panose="020B0603020202020204" pitchFamily="34" charset="0"/>
              </a:rPr>
              <a:t> </a:t>
            </a:r>
            <a:r>
              <a:rPr lang="en-US" sz="2800" b="1" dirty="0" err="1">
                <a:latin typeface="Trebuchet MS" panose="020B0603020202020204" pitchFamily="34" charset="0"/>
              </a:rPr>
              <a:t>instituțional</a:t>
            </a:r>
            <a:r>
              <a:rPr lang="en-US" sz="2800" b="1" dirty="0">
                <a:latin typeface="Trebuchet MS" panose="020B0603020202020204" pitchFamily="34" charset="0"/>
              </a:rPr>
              <a:t> care </a:t>
            </a:r>
            <a:r>
              <a:rPr lang="en-US" sz="2800" b="1" dirty="0" err="1">
                <a:latin typeface="Trebuchet MS" panose="020B0603020202020204" pitchFamily="34" charset="0"/>
              </a:rPr>
              <a:t>reglementează</a:t>
            </a:r>
            <a:r>
              <a:rPr lang="en-US" sz="2800" b="1" dirty="0">
                <a:latin typeface="Trebuchet MS" panose="020B0603020202020204" pitchFamily="34" charset="0"/>
              </a:rPr>
              <a:t> </a:t>
            </a:r>
            <a:r>
              <a:rPr lang="en-US" sz="2800" b="1" dirty="0" err="1">
                <a:latin typeface="Trebuchet MS" panose="020B0603020202020204" pitchFamily="34" charset="0"/>
              </a:rPr>
              <a:t>cadrele</a:t>
            </a:r>
            <a:r>
              <a:rPr lang="en-US" sz="2800" b="1" dirty="0">
                <a:latin typeface="Trebuchet MS" panose="020B0603020202020204" pitchFamily="34" charset="0"/>
              </a:rPr>
              <a:t> de </a:t>
            </a:r>
            <a:r>
              <a:rPr lang="en-US" sz="2800" b="1" dirty="0" err="1">
                <a:latin typeface="Trebuchet MS" panose="020B0603020202020204" pitchFamily="34" charset="0"/>
              </a:rPr>
              <a:t>competență</a:t>
            </a:r>
            <a:r>
              <a:rPr lang="en-US" sz="2800" b="1" dirty="0">
                <a:latin typeface="Trebuchet MS" panose="020B0603020202020204" pitchFamily="34" charset="0"/>
              </a:rPr>
              <a:t> </a:t>
            </a:r>
            <a:r>
              <a:rPr lang="en-US" sz="2800" b="1" dirty="0" err="1">
                <a:latin typeface="Trebuchet MS" panose="020B0603020202020204" pitchFamily="34" charset="0"/>
              </a:rPr>
              <a:t>generale</a:t>
            </a:r>
            <a:r>
              <a:rPr lang="en-US" sz="2800" b="1" dirty="0">
                <a:latin typeface="Trebuchet MS" panose="020B0603020202020204" pitchFamily="34" charset="0"/>
              </a:rPr>
              <a:t> </a:t>
            </a:r>
            <a:r>
              <a:rPr lang="en-US" sz="2800" b="1" dirty="0" err="1">
                <a:latin typeface="Trebuchet MS" panose="020B0603020202020204" pitchFamily="34" charset="0"/>
              </a:rPr>
              <a:t>și</a:t>
            </a:r>
            <a:r>
              <a:rPr lang="en-US" sz="2800" b="1" dirty="0">
                <a:latin typeface="Trebuchet MS" panose="020B0603020202020204" pitchFamily="34" charset="0"/>
              </a:rPr>
              <a:t> </a:t>
            </a:r>
            <a:r>
              <a:rPr lang="en-US" sz="2800" b="1" dirty="0" smtClean="0">
                <a:latin typeface="Trebuchet MS" panose="020B0603020202020204" pitchFamily="34" charset="0"/>
              </a:rPr>
              <a:t>specific</a:t>
            </a:r>
            <a:endParaRPr lang="ro-RO" sz="2800" b="1" dirty="0" smtClean="0">
              <a:latin typeface="Trebuchet MS" panose="020B0603020202020204" pitchFamily="34" charset="0"/>
            </a:endParaRPr>
          </a:p>
          <a:p>
            <a:pPr algn="just"/>
            <a:r>
              <a:rPr lang="en-US" sz="2400" dirty="0" err="1">
                <a:latin typeface="Trebuchet MS" panose="020B0603020202020204" pitchFamily="34" charset="0"/>
              </a:rPr>
              <a:t>Obiectivul</a:t>
            </a:r>
            <a:r>
              <a:rPr lang="en-US" sz="2400" dirty="0">
                <a:latin typeface="Trebuchet MS" panose="020B0603020202020204" pitchFamily="34" charset="0"/>
              </a:rPr>
              <a:t> </a:t>
            </a:r>
            <a:r>
              <a:rPr lang="en-US" sz="2400" dirty="0" err="1">
                <a:latin typeface="Trebuchet MS" panose="020B0603020202020204" pitchFamily="34" charset="0"/>
              </a:rPr>
              <a:t>Studiului</a:t>
            </a:r>
            <a:r>
              <a:rPr lang="en-US" sz="2400" dirty="0">
                <a:latin typeface="Trebuchet MS" panose="020B0603020202020204" pitchFamily="34" charset="0"/>
              </a:rPr>
              <a:t> </a:t>
            </a:r>
            <a:r>
              <a:rPr lang="en-US" sz="2400" dirty="0" err="1">
                <a:latin typeface="Trebuchet MS" panose="020B0603020202020204" pitchFamily="34" charset="0"/>
              </a:rPr>
              <a:t>privind</a:t>
            </a:r>
            <a:r>
              <a:rPr lang="en-US" sz="2400" dirty="0">
                <a:latin typeface="Trebuchet MS" panose="020B0603020202020204" pitchFamily="34" charset="0"/>
              </a:rPr>
              <a:t> </a:t>
            </a:r>
            <a:r>
              <a:rPr lang="en-US" sz="2400" dirty="0" err="1">
                <a:latin typeface="Trebuchet MS" panose="020B0603020202020204" pitchFamily="34" charset="0"/>
              </a:rPr>
              <a:t>cadrul</a:t>
            </a:r>
            <a:r>
              <a:rPr lang="en-US" sz="2400" dirty="0">
                <a:latin typeface="Trebuchet MS" panose="020B0603020202020204" pitchFamily="34" charset="0"/>
              </a:rPr>
              <a:t> legal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instituțional</a:t>
            </a:r>
            <a:r>
              <a:rPr lang="en-US" sz="2400" dirty="0">
                <a:latin typeface="Trebuchet MS" panose="020B0603020202020204" pitchFamily="34" charset="0"/>
              </a:rPr>
              <a:t> care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cadrele</a:t>
            </a:r>
            <a:r>
              <a:rPr lang="en-US" sz="2400" dirty="0">
                <a:latin typeface="Trebuchet MS" panose="020B0603020202020204" pitchFamily="34" charset="0"/>
              </a:rPr>
              <a:t> de </a:t>
            </a:r>
            <a:r>
              <a:rPr lang="en-US" sz="2400" dirty="0" err="1">
                <a:latin typeface="Trebuchet MS" panose="020B0603020202020204" pitchFamily="34" charset="0"/>
              </a:rPr>
              <a:t>competență</a:t>
            </a:r>
            <a:r>
              <a:rPr lang="en-US" sz="2400" dirty="0">
                <a:latin typeface="Trebuchet MS" panose="020B0603020202020204" pitchFamily="34" charset="0"/>
              </a:rPr>
              <a:t> </a:t>
            </a:r>
            <a:r>
              <a:rPr lang="en-US" sz="2400" dirty="0" err="1">
                <a:latin typeface="Trebuchet MS" panose="020B0603020202020204" pitchFamily="34" charset="0"/>
              </a:rPr>
              <a:t>generale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specifice</a:t>
            </a:r>
            <a:r>
              <a:rPr lang="en-US" sz="2400" dirty="0">
                <a:latin typeface="Trebuchet MS" panose="020B0603020202020204" pitchFamily="34" charset="0"/>
              </a:rPr>
              <a:t> are </a:t>
            </a:r>
            <a:r>
              <a:rPr lang="en-US" sz="2400" dirty="0" err="1">
                <a:latin typeface="Trebuchet MS" panose="020B0603020202020204" pitchFamily="34" charset="0"/>
              </a:rPr>
              <a:t>în</a:t>
            </a:r>
            <a:r>
              <a:rPr lang="en-US" sz="2400" dirty="0">
                <a:latin typeface="Trebuchet MS" panose="020B0603020202020204" pitchFamily="34" charset="0"/>
              </a:rPr>
              <a:t> </a:t>
            </a:r>
            <a:r>
              <a:rPr lang="en-US" sz="2400" dirty="0" err="1">
                <a:latin typeface="Trebuchet MS" panose="020B0603020202020204" pitchFamily="34" charset="0"/>
              </a:rPr>
              <a:t>vedere</a:t>
            </a:r>
            <a:r>
              <a:rPr lang="en-US" sz="2400" dirty="0">
                <a:latin typeface="Trebuchet MS" panose="020B0603020202020204" pitchFamily="34" charset="0"/>
              </a:rPr>
              <a:t> </a:t>
            </a:r>
            <a:r>
              <a:rPr lang="en-US" sz="2400" dirty="0" err="1">
                <a:latin typeface="Trebuchet MS" panose="020B0603020202020204" pitchFamily="34" charset="0"/>
              </a:rPr>
              <a:t>analiza</a:t>
            </a:r>
            <a:r>
              <a:rPr lang="en-US" sz="2400" dirty="0">
                <a:latin typeface="Trebuchet MS" panose="020B0603020202020204" pitchFamily="34" charset="0"/>
              </a:rPr>
              <a:t> </a:t>
            </a:r>
            <a:r>
              <a:rPr lang="en-US" sz="2400" dirty="0" err="1">
                <a:latin typeface="Trebuchet MS" panose="020B0603020202020204" pitchFamily="34" charset="0"/>
              </a:rPr>
              <a:t>actelor</a:t>
            </a:r>
            <a:r>
              <a:rPr lang="en-US" sz="2400" dirty="0">
                <a:latin typeface="Trebuchet MS" panose="020B0603020202020204" pitchFamily="34" charset="0"/>
              </a:rPr>
              <a:t> normative care le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procedura</a:t>
            </a:r>
            <a:r>
              <a:rPr lang="en-US" sz="2400" dirty="0">
                <a:latin typeface="Trebuchet MS" panose="020B0603020202020204" pitchFamily="34" charset="0"/>
              </a:rPr>
              <a:t> de </a:t>
            </a:r>
            <a:r>
              <a:rPr lang="en-US" sz="2400" dirty="0" err="1">
                <a:latin typeface="Trebuchet MS" panose="020B0603020202020204" pitchFamily="34" charset="0"/>
              </a:rPr>
              <a:t>organizare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desfășurare</a:t>
            </a:r>
            <a:r>
              <a:rPr lang="en-US" sz="2400" dirty="0">
                <a:latin typeface="Trebuchet MS" panose="020B0603020202020204" pitchFamily="34" charset="0"/>
              </a:rPr>
              <a:t> a </a:t>
            </a:r>
            <a:r>
              <a:rPr lang="en-US" sz="2400" dirty="0" err="1">
                <a:latin typeface="Trebuchet MS" panose="020B0603020202020204" pitchFamily="34" charset="0"/>
              </a:rPr>
              <a:t>concursurilor</a:t>
            </a:r>
            <a:r>
              <a:rPr lang="en-US" sz="2400" dirty="0">
                <a:latin typeface="Trebuchet MS" panose="020B0603020202020204" pitchFamily="34" charset="0"/>
              </a:rPr>
              <a:t> </a:t>
            </a:r>
            <a:r>
              <a:rPr lang="en-US" sz="2400" dirty="0" err="1">
                <a:latin typeface="Trebuchet MS" panose="020B0603020202020204" pitchFamily="34" charset="0"/>
              </a:rPr>
              <a:t>prevăzută</a:t>
            </a:r>
            <a:r>
              <a:rPr lang="en-US" sz="2400" dirty="0">
                <a:latin typeface="Trebuchet MS" panose="020B0603020202020204" pitchFamily="34" charset="0"/>
              </a:rPr>
              <a:t> la art. 467 din </a:t>
            </a:r>
            <a:r>
              <a:rPr lang="en-US" sz="2400" dirty="0" err="1">
                <a:latin typeface="Trebuchet MS" panose="020B0603020202020204" pitchFamily="34" charset="0"/>
              </a:rPr>
              <a:t>Codul</a:t>
            </a:r>
            <a:r>
              <a:rPr lang="en-US" sz="2400" dirty="0">
                <a:latin typeface="Trebuchet MS" panose="020B0603020202020204" pitchFamily="34" charset="0"/>
              </a:rPr>
              <a:t> </a:t>
            </a:r>
            <a:r>
              <a:rPr lang="en-US" sz="2400" dirty="0" err="1">
                <a:latin typeface="Trebuchet MS" panose="020B0603020202020204" pitchFamily="34" charset="0"/>
              </a:rPr>
              <a:t>administrativ</a:t>
            </a:r>
            <a:r>
              <a:rPr lang="en-US" sz="2400" dirty="0">
                <a:latin typeface="Trebuchet MS" panose="020B0603020202020204" pitchFamily="34" charset="0"/>
              </a:rPr>
              <a:t>, </a:t>
            </a:r>
            <a:r>
              <a:rPr lang="en-US" sz="2400" dirty="0" err="1">
                <a:latin typeface="Trebuchet MS" panose="020B0603020202020204" pitchFamily="34" charset="0"/>
              </a:rPr>
              <a:t>precum</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normele</a:t>
            </a:r>
            <a:r>
              <a:rPr lang="en-US" sz="2400" dirty="0">
                <a:latin typeface="Trebuchet MS" panose="020B0603020202020204" pitchFamily="34" charset="0"/>
              </a:rPr>
              <a:t> </a:t>
            </a:r>
            <a:r>
              <a:rPr lang="en-US" sz="2400" dirty="0" err="1">
                <a:latin typeface="Trebuchet MS" panose="020B0603020202020204" pitchFamily="34" charset="0"/>
              </a:rPr>
              <a:t>legale</a:t>
            </a:r>
            <a:r>
              <a:rPr lang="en-US" sz="2400" dirty="0">
                <a:latin typeface="Trebuchet MS" panose="020B0603020202020204" pitchFamily="34" charset="0"/>
              </a:rPr>
              <a:t> care </a:t>
            </a:r>
            <a:r>
              <a:rPr lang="en-US" sz="2400" dirty="0" err="1">
                <a:latin typeface="Trebuchet MS" panose="020B0603020202020204" pitchFamily="34" charset="0"/>
              </a:rPr>
              <a:t>reglementează</a:t>
            </a:r>
            <a:r>
              <a:rPr lang="en-US" sz="2400" dirty="0">
                <a:latin typeface="Trebuchet MS" panose="020B0603020202020204" pitchFamily="34" charset="0"/>
              </a:rPr>
              <a:t> </a:t>
            </a:r>
            <a:r>
              <a:rPr lang="en-US" sz="2400" dirty="0" err="1">
                <a:latin typeface="Trebuchet MS" panose="020B0603020202020204" pitchFamily="34" charset="0"/>
              </a:rPr>
              <a:t>organizarea</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dezvoltarea</a:t>
            </a:r>
            <a:r>
              <a:rPr lang="en-US" sz="2400" dirty="0">
                <a:latin typeface="Trebuchet MS" panose="020B0603020202020204" pitchFamily="34" charset="0"/>
              </a:rPr>
              <a:t> </a:t>
            </a:r>
            <a:r>
              <a:rPr lang="en-US" sz="2400" dirty="0" err="1">
                <a:latin typeface="Trebuchet MS" panose="020B0603020202020204" pitchFamily="34" charset="0"/>
              </a:rPr>
              <a:t>carierei</a:t>
            </a:r>
            <a:r>
              <a:rPr lang="en-US" sz="2400" dirty="0">
                <a:latin typeface="Trebuchet MS" panose="020B0603020202020204" pitchFamily="34" charset="0"/>
              </a:rPr>
              <a:t> </a:t>
            </a:r>
            <a:r>
              <a:rPr lang="en-US" sz="2400" dirty="0" err="1">
                <a:latin typeface="Trebuchet MS" panose="020B0603020202020204" pitchFamily="34" charset="0"/>
              </a:rPr>
              <a:t>funcționarilor</a:t>
            </a:r>
            <a:r>
              <a:rPr lang="en-US" sz="2400" dirty="0">
                <a:latin typeface="Trebuchet MS" panose="020B0603020202020204" pitchFamily="34" charset="0"/>
              </a:rPr>
              <a:t> </a:t>
            </a:r>
            <a:r>
              <a:rPr lang="en-US" sz="2400" dirty="0" err="1">
                <a:latin typeface="Trebuchet MS" panose="020B0603020202020204" pitchFamily="34" charset="0"/>
              </a:rPr>
              <a:t>publici</a:t>
            </a:r>
            <a:r>
              <a:rPr lang="en-US" sz="2400" dirty="0">
                <a:latin typeface="Trebuchet MS" panose="020B0603020202020204" pitchFamily="34" charset="0"/>
              </a:rPr>
              <a:t>, </a:t>
            </a:r>
            <a:r>
              <a:rPr lang="en-US" sz="2400" dirty="0" err="1">
                <a:latin typeface="Trebuchet MS" panose="020B0603020202020204" pitchFamily="34" charset="0"/>
              </a:rPr>
              <a:t>noul</a:t>
            </a:r>
            <a:r>
              <a:rPr lang="en-US" sz="2400" dirty="0">
                <a:latin typeface="Trebuchet MS" panose="020B0603020202020204" pitchFamily="34" charset="0"/>
              </a:rPr>
              <a:t> format al </a:t>
            </a:r>
            <a:r>
              <a:rPr lang="en-US" sz="2400" dirty="0" err="1">
                <a:latin typeface="Trebuchet MS" panose="020B0603020202020204" pitchFamily="34" charset="0"/>
              </a:rPr>
              <a:t>funcțiilor</a:t>
            </a:r>
            <a:r>
              <a:rPr lang="en-US" sz="2400" dirty="0">
                <a:latin typeface="Trebuchet MS" panose="020B0603020202020204" pitchFamily="34" charset="0"/>
              </a:rPr>
              <a:t> </a:t>
            </a:r>
            <a:r>
              <a:rPr lang="en-US" sz="2400" dirty="0" err="1">
                <a:latin typeface="Trebuchet MS" panose="020B0603020202020204" pitchFamily="34" charset="0"/>
              </a:rPr>
              <a:t>publice</a:t>
            </a:r>
            <a:r>
              <a:rPr lang="en-US" sz="2400" dirty="0">
                <a:latin typeface="Trebuchet MS" panose="020B0603020202020204" pitchFamily="34" charset="0"/>
              </a:rPr>
              <a:t>, </a:t>
            </a:r>
            <a:r>
              <a:rPr lang="en-US" sz="2400" dirty="0" err="1">
                <a:latin typeface="Trebuchet MS" panose="020B0603020202020204" pitchFamily="34" charset="0"/>
              </a:rPr>
              <a:t>dar</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analiza</a:t>
            </a:r>
            <a:r>
              <a:rPr lang="en-US" sz="2400" dirty="0">
                <a:latin typeface="Trebuchet MS" panose="020B0603020202020204" pitchFamily="34" charset="0"/>
              </a:rPr>
              <a:t> </a:t>
            </a:r>
            <a:r>
              <a:rPr lang="en-US" sz="2400" dirty="0" err="1">
                <a:latin typeface="Trebuchet MS" panose="020B0603020202020204" pitchFamily="34" charset="0"/>
              </a:rPr>
              <a:t>cadrului</a:t>
            </a:r>
            <a:r>
              <a:rPr lang="en-US" sz="2400" dirty="0">
                <a:latin typeface="Trebuchet MS" panose="020B0603020202020204" pitchFamily="34" charset="0"/>
              </a:rPr>
              <a:t> </a:t>
            </a:r>
            <a:r>
              <a:rPr lang="en-US" sz="2400" dirty="0" err="1">
                <a:latin typeface="Trebuchet MS" panose="020B0603020202020204" pitchFamily="34" charset="0"/>
              </a:rPr>
              <a:t>instituțional</a:t>
            </a:r>
            <a:r>
              <a:rPr lang="en-US" sz="2400" dirty="0">
                <a:latin typeface="Trebuchet MS" panose="020B0603020202020204" pitchFamily="34" charset="0"/>
              </a:rPr>
              <a:t> </a:t>
            </a:r>
            <a:r>
              <a:rPr lang="en-US" sz="2400" dirty="0" err="1">
                <a:latin typeface="Trebuchet MS" panose="020B0603020202020204" pitchFamily="34" charset="0"/>
              </a:rPr>
              <a:t>în</a:t>
            </a:r>
            <a:r>
              <a:rPr lang="en-US" sz="2400" dirty="0">
                <a:latin typeface="Trebuchet MS" panose="020B0603020202020204" pitchFamily="34" charset="0"/>
              </a:rPr>
              <a:t> </a:t>
            </a:r>
            <a:r>
              <a:rPr lang="en-US" sz="2400" dirty="0" err="1">
                <a:latin typeface="Trebuchet MS" panose="020B0603020202020204" pitchFamily="34" charset="0"/>
              </a:rPr>
              <a:t>ceea</a:t>
            </a:r>
            <a:r>
              <a:rPr lang="en-US" sz="2400" dirty="0">
                <a:latin typeface="Trebuchet MS" panose="020B0603020202020204" pitchFamily="34" charset="0"/>
              </a:rPr>
              <a:t> </a:t>
            </a:r>
            <a:r>
              <a:rPr lang="en-US" sz="2400" dirty="0" err="1">
                <a:latin typeface="Trebuchet MS" panose="020B0603020202020204" pitchFamily="34" charset="0"/>
              </a:rPr>
              <a:t>ce</a:t>
            </a:r>
            <a:r>
              <a:rPr lang="en-US" sz="2400" dirty="0">
                <a:latin typeface="Trebuchet MS" panose="020B0603020202020204" pitchFamily="34" charset="0"/>
              </a:rPr>
              <a:t> </a:t>
            </a:r>
            <a:r>
              <a:rPr lang="en-US" sz="2400" dirty="0" err="1">
                <a:latin typeface="Trebuchet MS" panose="020B0603020202020204" pitchFamily="34" charset="0"/>
              </a:rPr>
              <a:t>privește</a:t>
            </a:r>
            <a:r>
              <a:rPr lang="en-US" sz="2400" dirty="0">
                <a:latin typeface="Trebuchet MS" panose="020B0603020202020204" pitchFamily="34" charset="0"/>
              </a:rPr>
              <a:t> </a:t>
            </a:r>
            <a:r>
              <a:rPr lang="en-US" sz="2400" dirty="0" err="1">
                <a:latin typeface="Trebuchet MS" panose="020B0603020202020204" pitchFamily="34" charset="0"/>
              </a:rPr>
              <a:t>organizarea</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desfășurarea</a:t>
            </a:r>
            <a:r>
              <a:rPr lang="en-US" sz="2400" dirty="0">
                <a:latin typeface="Trebuchet MS" panose="020B0603020202020204" pitchFamily="34" charset="0"/>
              </a:rPr>
              <a:t> </a:t>
            </a:r>
            <a:r>
              <a:rPr lang="en-US" sz="2400" dirty="0" err="1">
                <a:latin typeface="Trebuchet MS" panose="020B0603020202020204" pitchFamily="34" charset="0"/>
              </a:rPr>
              <a:t>acestor</a:t>
            </a:r>
            <a:r>
              <a:rPr lang="en-US" sz="2400" dirty="0">
                <a:latin typeface="Trebuchet MS" panose="020B0603020202020204" pitchFamily="34" charset="0"/>
              </a:rPr>
              <a:t> </a:t>
            </a:r>
            <a:r>
              <a:rPr lang="en-US" sz="2400" dirty="0" err="1">
                <a:latin typeface="Trebuchet MS" panose="020B0603020202020204" pitchFamily="34" charset="0"/>
              </a:rPr>
              <a:t>concursuri</a:t>
            </a:r>
            <a:r>
              <a:rPr lang="en-US" sz="2400" dirty="0">
                <a:latin typeface="Trebuchet MS" panose="020B0603020202020204" pitchFamily="34" charset="0"/>
              </a:rPr>
              <a:t>, </a:t>
            </a:r>
            <a:r>
              <a:rPr lang="en-US" sz="2400" dirty="0" err="1">
                <a:latin typeface="Trebuchet MS" panose="020B0603020202020204" pitchFamily="34" charset="0"/>
              </a:rPr>
              <a:t>respectiv</a:t>
            </a:r>
            <a:r>
              <a:rPr lang="en-US" sz="2400" dirty="0">
                <a:latin typeface="Trebuchet MS" panose="020B0603020202020204" pitchFamily="34" charset="0"/>
              </a:rPr>
              <a:t> </a:t>
            </a:r>
            <a:r>
              <a:rPr lang="en-US" sz="2400" dirty="0" err="1">
                <a:latin typeface="Trebuchet MS" panose="020B0603020202020204" pitchFamily="34" charset="0"/>
              </a:rPr>
              <a:t>atribuții</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responsabilități</a:t>
            </a:r>
            <a:r>
              <a:rPr lang="en-US" sz="2400" dirty="0">
                <a:latin typeface="Trebuchet MS" panose="020B0603020202020204" pitchFamily="34" charset="0"/>
              </a:rPr>
              <a:t> ale ANFP si ale </a:t>
            </a:r>
            <a:r>
              <a:rPr lang="en-US" sz="2400" dirty="0" err="1">
                <a:latin typeface="Trebuchet MS" panose="020B0603020202020204" pitchFamily="34" charset="0"/>
              </a:rPr>
              <a:t>celorlalte</a:t>
            </a:r>
            <a:r>
              <a:rPr lang="en-US" sz="2400" dirty="0">
                <a:latin typeface="Trebuchet MS" panose="020B0603020202020204" pitchFamily="34" charset="0"/>
              </a:rPr>
              <a:t> </a:t>
            </a:r>
            <a:r>
              <a:rPr lang="en-US" sz="2400" dirty="0" err="1">
                <a:latin typeface="Trebuchet MS" panose="020B0603020202020204" pitchFamily="34" charset="0"/>
              </a:rPr>
              <a:t>autorități</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instituții</a:t>
            </a:r>
            <a:r>
              <a:rPr lang="en-US" sz="2400" dirty="0">
                <a:latin typeface="Trebuchet MS" panose="020B0603020202020204" pitchFamily="34" charset="0"/>
              </a:rPr>
              <a:t> </a:t>
            </a:r>
            <a:r>
              <a:rPr lang="en-US" sz="2400" dirty="0" err="1">
                <a:latin typeface="Trebuchet MS" panose="020B0603020202020204" pitchFamily="34" charset="0"/>
              </a:rPr>
              <a:t>publice</a:t>
            </a:r>
            <a:r>
              <a:rPr lang="en-US" sz="2400" dirty="0" smtClean="0">
                <a:latin typeface="Trebuchet MS" panose="020B0603020202020204" pitchFamily="34" charset="0"/>
              </a:rPr>
              <a:t>.</a:t>
            </a:r>
            <a:endParaRPr lang="ro-RO" sz="2400" dirty="0" smtClean="0">
              <a:latin typeface="Trebuchet MS" panose="020B0603020202020204" pitchFamily="34" charset="0"/>
            </a:endParaRPr>
          </a:p>
          <a:p>
            <a:pPr algn="just"/>
            <a:endParaRPr lang="ro-RO" sz="2400" dirty="0">
              <a:latin typeface="Trebuchet MS" panose="020B0603020202020204" pitchFamily="34" charset="0"/>
            </a:endParaRPr>
          </a:p>
          <a:p>
            <a:pPr algn="just"/>
            <a:r>
              <a:rPr lang="en-US" sz="2400" dirty="0">
                <a:latin typeface="Trebuchet MS" panose="020B0603020202020204" pitchFamily="34" charset="0"/>
              </a:rPr>
              <a:t> </a:t>
            </a:r>
            <a:r>
              <a:rPr lang="en-US" sz="2400" dirty="0">
                <a:latin typeface="Trebuchet MS" panose="020B0603020202020204" pitchFamily="34" charset="0"/>
                <a:hlinkClick r:id="rId2"/>
              </a:rPr>
              <a:t>https://www.anfp.gov.ro/media/ha3dvidn/livrabil-7-studiu-privind-cadrul-legal-%</a:t>
            </a:r>
            <a:r>
              <a:rPr lang="en-US" sz="2400" dirty="0" smtClean="0">
                <a:latin typeface="Trebuchet MS" panose="020B0603020202020204" pitchFamily="34" charset="0"/>
                <a:hlinkClick r:id="rId2"/>
              </a:rPr>
              <a:t>C8%99i-institu%C8%9Bionaldocx.pdf</a:t>
            </a:r>
            <a:endParaRPr lang="ro-RO" sz="2400" dirty="0" smtClean="0">
              <a:latin typeface="Trebuchet MS" panose="020B0603020202020204" pitchFamily="34" charset="0"/>
            </a:endParaRPr>
          </a:p>
          <a:p>
            <a:pPr algn="just"/>
            <a:endParaRPr lang="en-US" sz="2400" dirty="0">
              <a:latin typeface="Trebuchet MS" panose="020B0603020202020204" pitchFamily="34" charset="0"/>
            </a:endParaRPr>
          </a:p>
        </p:txBody>
      </p:sp>
    </p:spTree>
    <p:extLst>
      <p:ext uri="{BB962C8B-B14F-4D97-AF65-F5344CB8AC3E}">
        <p14:creationId xmlns:p14="http://schemas.microsoft.com/office/powerpoint/2010/main" val="3785556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276600" y="2552700"/>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4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705852" y="3619500"/>
            <a:ext cx="16306800" cy="5293757"/>
          </a:xfrm>
          <a:prstGeom prst="rect">
            <a:avLst/>
          </a:prstGeom>
          <a:noFill/>
        </p:spPr>
        <p:txBody>
          <a:bodyPr wrap="square">
            <a:spAutoFit/>
          </a:bodyPr>
          <a:lstStyle/>
          <a:p>
            <a:pPr algn="just"/>
            <a:r>
              <a:rPr lang="ro-RO" sz="2400" b="1" dirty="0" smtClean="0">
                <a:latin typeface="Trebuchet MS" panose="020B0603020202020204" pitchFamily="34" charset="0"/>
              </a:rPr>
              <a:t>8. </a:t>
            </a:r>
            <a:r>
              <a:rPr lang="ro-RO" sz="2800" b="1" dirty="0" smtClean="0">
                <a:latin typeface="Trebuchet MS" panose="020B0603020202020204" pitchFamily="34" charset="0"/>
              </a:rPr>
              <a:t>Analiză </a:t>
            </a:r>
            <a:r>
              <a:rPr lang="ro-RO" sz="2800" b="1" dirty="0">
                <a:latin typeface="Trebuchet MS" panose="020B0603020202020204" pitchFamily="34" charset="0"/>
              </a:rPr>
              <a:t>cuprinzând propuneri de reglementare și instrumente de fundamentare și motivare </a:t>
            </a:r>
            <a:r>
              <a:rPr lang="ro-RO" sz="2800" b="1" dirty="0" smtClean="0">
                <a:latin typeface="Trebuchet MS" panose="020B0603020202020204" pitchFamily="34" charset="0"/>
              </a:rPr>
              <a:t>aferente</a:t>
            </a:r>
          </a:p>
          <a:p>
            <a:pPr algn="just"/>
            <a:r>
              <a:rPr lang="ro-RO" sz="2400" dirty="0">
                <a:latin typeface="Trebuchet MS" panose="020B0603020202020204" pitchFamily="34" charset="0"/>
              </a:rPr>
              <a:t>Livrabilul are în vedere realizarea de propuneri de reglementare a cadrelor de competență și modificare și a cadrului legal și instituțional, </a:t>
            </a:r>
            <a:r>
              <a:rPr lang="ro-RO" sz="2400" dirty="0" smtClean="0">
                <a:latin typeface="Trebuchet MS" panose="020B0603020202020204" pitchFamily="34" charset="0"/>
              </a:rPr>
              <a:t>elaborat </a:t>
            </a:r>
            <a:r>
              <a:rPr lang="ro-RO" sz="2400" dirty="0">
                <a:latin typeface="Trebuchet MS" panose="020B0603020202020204" pitchFamily="34" charset="0"/>
              </a:rPr>
              <a:t>în baza Livrabilului 6 - Document cu opțiuni de politică publică </a:t>
            </a:r>
            <a:r>
              <a:rPr lang="ro-RO" sz="2400" dirty="0" smtClean="0">
                <a:latin typeface="Trebuchet MS" panose="020B0603020202020204" pitchFamily="34" charset="0"/>
              </a:rPr>
              <a:t>și </a:t>
            </a:r>
            <a:r>
              <a:rPr lang="ro-RO" sz="2400" dirty="0">
                <a:latin typeface="Trebuchet MS" panose="020B0603020202020204" pitchFamily="34" charset="0"/>
              </a:rPr>
              <a:t>7 - Studiu privind cadrul legal și </a:t>
            </a:r>
            <a:r>
              <a:rPr lang="ro-RO" sz="2400" dirty="0" smtClean="0">
                <a:latin typeface="Trebuchet MS" panose="020B0603020202020204" pitchFamily="34" charset="0"/>
              </a:rPr>
              <a:t>instituțional </a:t>
            </a:r>
            <a:r>
              <a:rPr lang="ro-RO" sz="2400" dirty="0">
                <a:latin typeface="Trebuchet MS" panose="020B0603020202020204" pitchFamily="34" charset="0"/>
              </a:rPr>
              <a:t>care reglementează cadrele de competență. </a:t>
            </a:r>
            <a:endParaRPr lang="ro-RO" sz="2400" dirty="0" smtClean="0">
              <a:latin typeface="Trebuchet MS" panose="020B0603020202020204" pitchFamily="34" charset="0"/>
            </a:endParaRPr>
          </a:p>
          <a:p>
            <a:pPr algn="just"/>
            <a:r>
              <a:rPr lang="ro-RO" sz="2400" dirty="0" smtClean="0">
                <a:latin typeface="Trebuchet MS" panose="020B0603020202020204" pitchFamily="34" charset="0"/>
              </a:rPr>
              <a:t>Analiza </a:t>
            </a:r>
            <a:r>
              <a:rPr lang="ro-RO" sz="2400" dirty="0">
                <a:latin typeface="Trebuchet MS" panose="020B0603020202020204" pitchFamily="34" charset="0"/>
              </a:rPr>
              <a:t>are ca scop modificarea și completarea reglementării cadrelor de competențe pentru funcționarii publici și punerea în aplicare a acestora. </a:t>
            </a:r>
            <a:endParaRPr lang="ro-RO" sz="2400" dirty="0" smtClean="0">
              <a:latin typeface="Trebuchet MS" panose="020B0603020202020204" pitchFamily="34" charset="0"/>
            </a:endParaRPr>
          </a:p>
          <a:p>
            <a:pPr algn="just"/>
            <a:r>
              <a:rPr lang="ro-RO" sz="2400" dirty="0">
                <a:latin typeface="Trebuchet MS" panose="020B0603020202020204" pitchFamily="34" charset="0"/>
                <a:hlinkClick r:id="rId2"/>
              </a:rPr>
              <a:t>https://</a:t>
            </a:r>
            <a:r>
              <a:rPr lang="ro-RO" sz="2400" dirty="0" smtClean="0">
                <a:latin typeface="Trebuchet MS" panose="020B0603020202020204" pitchFamily="34" charset="0"/>
                <a:hlinkClick r:id="rId2"/>
              </a:rPr>
              <a:t>www.anfp.gov.ro/media/xccph1oj/livrabil-8-analiz%C4%83-propuneri-reglementaredocx.pdf</a:t>
            </a:r>
            <a:endParaRPr lang="ro-RO" sz="2400" dirty="0">
              <a:latin typeface="Trebuchet MS" panose="020B0603020202020204" pitchFamily="34" charset="0"/>
            </a:endParaRPr>
          </a:p>
          <a:p>
            <a:pPr algn="just"/>
            <a:r>
              <a:rPr lang="ro-RO" sz="2400" dirty="0" smtClean="0">
                <a:latin typeface="Trebuchet MS" panose="020B0603020202020204" pitchFamily="34" charset="0"/>
              </a:rPr>
              <a:t>Acest livrabil a luat forma unui </a:t>
            </a:r>
            <a:r>
              <a:rPr lang="ro-RO" sz="2400" b="1" u="sng" dirty="0" smtClean="0">
                <a:latin typeface="Trebuchet MS" panose="020B0603020202020204" pitchFamily="34" charset="0"/>
              </a:rPr>
              <a:t>proiect de Lege pentru modificarea și completarea Ordonanței de urgență a Guvernului nr. </a:t>
            </a:r>
            <a:r>
              <a:rPr lang="ro-RO" sz="2400" b="1" u="sng" dirty="0">
                <a:latin typeface="Trebuchet MS" panose="020B0603020202020204" pitchFamily="34" charset="0"/>
              </a:rPr>
              <a:t>57/2019 privind Codul administrativ</a:t>
            </a:r>
            <a:r>
              <a:rPr lang="ro-RO" sz="2400" dirty="0">
                <a:latin typeface="Trebuchet MS" panose="020B0603020202020204" pitchFamily="34" charset="0"/>
              </a:rPr>
              <a:t>, proiect care </a:t>
            </a:r>
            <a:r>
              <a:rPr lang="ro-RO" sz="2400" dirty="0" smtClean="0">
                <a:latin typeface="Trebuchet MS" panose="020B0603020202020204" pitchFamily="34" charset="0"/>
              </a:rPr>
              <a:t>poate </a:t>
            </a:r>
            <a:r>
              <a:rPr lang="ro-RO" sz="2400" dirty="0">
                <a:latin typeface="Trebuchet MS" panose="020B0603020202020204" pitchFamily="34" charset="0"/>
              </a:rPr>
              <a:t>fi consultat </a:t>
            </a:r>
            <a:r>
              <a:rPr lang="ro-RO" sz="2400" dirty="0" smtClean="0">
                <a:latin typeface="Trebuchet MS" panose="020B0603020202020204" pitchFamily="34" charset="0"/>
              </a:rPr>
              <a:t>în forma inițială pe </a:t>
            </a:r>
            <a:r>
              <a:rPr lang="ro-RO" sz="2400" dirty="0">
                <a:latin typeface="Trebuchet MS" panose="020B0603020202020204" pitchFamily="34" charset="0"/>
              </a:rPr>
              <a:t>site-ul ANFP la adresa </a:t>
            </a:r>
            <a:r>
              <a:rPr lang="ro-RO" sz="2400" dirty="0">
                <a:latin typeface="Trebuchet MS" panose="020B0603020202020204" pitchFamily="34" charset="0"/>
                <a:hlinkClick r:id="rId3"/>
              </a:rPr>
              <a:t>https://www.anfp.gov.ro/transparenta-decizionala/proiecte-de-acte-normative/proiecte-acte-normative-2025/20032025-proiect-de-lege-pentru-modificarea-si-completarea-ordonantei-de-urgenta-a-guvernului-nr-572019-privind-codul-administrativ</a:t>
            </a:r>
            <a:r>
              <a:rPr lang="ro-RO" sz="2400" dirty="0" smtClean="0">
                <a:latin typeface="Trebuchet MS" panose="020B0603020202020204" pitchFamily="34" charset="0"/>
                <a:hlinkClick r:id="rId3"/>
              </a:rPr>
              <a:t>/</a:t>
            </a:r>
            <a:r>
              <a:rPr lang="ro-RO" sz="2400" dirty="0" smtClean="0">
                <a:latin typeface="Trebuchet MS" panose="020B0603020202020204" pitchFamily="34" charset="0"/>
              </a:rPr>
              <a:t> </a:t>
            </a:r>
          </a:p>
          <a:p>
            <a:pPr algn="just"/>
            <a:endParaRPr lang="ro-RO" dirty="0" smtClean="0">
              <a:latin typeface="Trebuchet MS" panose="020B0603020202020204" pitchFamily="34" charset="0"/>
            </a:endParaRPr>
          </a:p>
        </p:txBody>
      </p:sp>
    </p:spTree>
    <p:extLst>
      <p:ext uri="{BB962C8B-B14F-4D97-AF65-F5344CB8AC3E}">
        <p14:creationId xmlns:p14="http://schemas.microsoft.com/office/powerpoint/2010/main" val="1485383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743200" y="2019300"/>
            <a:ext cx="11201400" cy="487506"/>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Activități </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finalizate</a:t>
            </a: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533400" y="2544906"/>
            <a:ext cx="16535400" cy="6924973"/>
          </a:xfrm>
          <a:prstGeom prst="rect">
            <a:avLst/>
          </a:prstGeom>
          <a:noFill/>
        </p:spPr>
        <p:txBody>
          <a:bodyPr wrap="square">
            <a:spAutoFit/>
          </a:bodyPr>
          <a:lstStyle/>
          <a:p>
            <a:r>
              <a:rPr lang="ro-RO" sz="2400" b="1" dirty="0" smtClean="0">
                <a:latin typeface="Trebuchet MS" panose="020B0603020202020204" pitchFamily="34" charset="0"/>
              </a:rPr>
              <a:t>9.Ghiduri/metodologii necesare pentru implementarea utilizării cadrelor de competență pentru toate procesele de MRU</a:t>
            </a:r>
          </a:p>
          <a:p>
            <a:pPr marL="285750" indent="-285750" algn="just">
              <a:buFont typeface="Wingdings" panose="05000000000000000000" pitchFamily="2" charset="2"/>
              <a:buChar char="v"/>
            </a:pPr>
            <a:r>
              <a:rPr lang="ro-RO" b="1" dirty="0" smtClean="0">
                <a:latin typeface="Trebuchet MS" panose="020B0603020202020204" pitchFamily="34" charset="0"/>
              </a:rPr>
              <a:t>Ghid de utilizare a cadrelor de competențe în aplicarea metodologiei de analiză a posturilor</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specifice destinat membrilor comisiilor de concurs implicați în concursul pe post pentru funcțiile publice de stat și teritoriale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generale și specifice destinat membrilor comisiilor de concurs implicați în concursul pe post pentru funcțiile publice locale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destinat reprezentanților din cadrul compartimentelor de resurse umane, inclusiv cu rol de secretar, implicați în concursul pe post pentru funcțiile publice de stat și teritoriale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destinat reprezentanților din cadrul compartimentelor de resurse umane, cu rol de secretar, implicați în concursul pe post pentru funcțiile publice locale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specifice destinat experților responsabili cu evaluarea acestora în concursul pe post pentru funcțiile publice de stat, teritoriale și locale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destinat persoanelor care au calitatea de evaluator în procesul de evaluare a performanțelor profesionale individuale ale funcționarilor publici de execuție și de conducere</a:t>
            </a:r>
          </a:p>
          <a:p>
            <a:pPr marL="285750" indent="-285750" algn="just">
              <a:buFont typeface="Wingdings" panose="05000000000000000000" pitchFamily="2" charset="2"/>
              <a:buChar char="v"/>
            </a:pPr>
            <a:r>
              <a:rPr lang="ro-RO" b="1" dirty="0" smtClean="0">
                <a:latin typeface="Trebuchet MS" panose="020B0603020202020204" pitchFamily="34" charset="0"/>
              </a:rPr>
              <a:t>Ghid de aplicare a cadrelor de competențe destinat comisiei de evaluare implicată în procesul de evaluare a performanțelor profesionale individuale ale înalților funcționari publici</a:t>
            </a:r>
          </a:p>
          <a:p>
            <a:pPr marL="285750" indent="-285750" algn="just">
              <a:buFont typeface="Wingdings" panose="05000000000000000000" pitchFamily="2" charset="2"/>
              <a:buChar char="v"/>
            </a:pPr>
            <a:r>
              <a:rPr lang="ro-RO" b="1" dirty="0" smtClean="0">
                <a:latin typeface="Trebuchet MS" panose="020B0603020202020204" pitchFamily="34" charset="0"/>
              </a:rPr>
              <a:t>Ghid privind modificarea raporturilor de serviciu în cazul funcționarilor publici</a:t>
            </a:r>
          </a:p>
          <a:p>
            <a:pPr algn="just"/>
            <a:endParaRPr lang="ro-RO" b="1" dirty="0" smtClean="0">
              <a:latin typeface="Trebuchet MS" panose="020B0603020202020204" pitchFamily="34" charset="0"/>
            </a:endParaRPr>
          </a:p>
          <a:p>
            <a:pPr algn="just"/>
            <a:r>
              <a:rPr lang="ro-RO" b="1" dirty="0">
                <a:latin typeface="Trebuchet MS" panose="020B0603020202020204" pitchFamily="34" charset="0"/>
                <a:hlinkClick r:id="rId2"/>
              </a:rPr>
              <a:t>https://www.anfp.gov.ro/proiecte/proiecte-in-implementare/proiecte-pnrr/proiecte-pnrr-lista/operationalizarea-cadrelor-de-competenta-din-administratia-publica-centrala/livrabile/livrabilul-9-ghiduri</a:t>
            </a:r>
            <a:r>
              <a:rPr lang="ro-RO" b="1" dirty="0" smtClean="0">
                <a:latin typeface="Trebuchet MS" panose="020B0603020202020204" pitchFamily="34" charset="0"/>
                <a:hlinkClick r:id="rId2"/>
              </a:rPr>
              <a:t>/</a:t>
            </a:r>
            <a:endParaRPr lang="ro-RO" b="1" dirty="0" smtClean="0">
              <a:latin typeface="Trebuchet MS" panose="020B0603020202020204" pitchFamily="34" charset="0"/>
            </a:endParaRPr>
          </a:p>
          <a:p>
            <a:pPr algn="just"/>
            <a:endParaRPr lang="ro-RO" b="1" dirty="0">
              <a:latin typeface="Trebuchet MS" panose="020B0603020202020204" pitchFamily="34" charset="0"/>
            </a:endParaRPr>
          </a:p>
          <a:p>
            <a:pPr marL="285750" indent="-285750" algn="just">
              <a:buFont typeface="Wingdings" panose="05000000000000000000" pitchFamily="2" charset="2"/>
              <a:buChar char="v"/>
            </a:pPr>
            <a:endParaRPr lang="ro-RO" b="1" dirty="0" smtClean="0">
              <a:latin typeface="Trebuchet MS" panose="020B0603020202020204" pitchFamily="34" charset="0"/>
            </a:endParaRPr>
          </a:p>
          <a:p>
            <a:pPr marL="285750" indent="-285750" algn="just">
              <a:buFont typeface="Wingdings" panose="05000000000000000000" pitchFamily="2" charset="2"/>
              <a:buChar char="v"/>
            </a:pPr>
            <a:endParaRPr lang="ro-RO" b="1" dirty="0">
              <a:latin typeface="Trebuchet MS" panose="020B0603020202020204" pitchFamily="34" charset="0"/>
            </a:endParaRPr>
          </a:p>
        </p:txBody>
      </p:sp>
    </p:spTree>
    <p:extLst>
      <p:ext uri="{BB962C8B-B14F-4D97-AF65-F5344CB8AC3E}">
        <p14:creationId xmlns:p14="http://schemas.microsoft.com/office/powerpoint/2010/main" val="1939106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276600" y="2552700"/>
            <a:ext cx="11165305" cy="467757"/>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Activități </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finalizate</a:t>
            </a: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838200" y="3848100"/>
            <a:ext cx="16535400" cy="3662541"/>
          </a:xfrm>
          <a:prstGeom prst="rect">
            <a:avLst/>
          </a:prstGeom>
          <a:noFill/>
        </p:spPr>
        <p:txBody>
          <a:bodyPr wrap="square">
            <a:spAutoFit/>
          </a:bodyPr>
          <a:lstStyle/>
          <a:p>
            <a:pPr algn="just"/>
            <a:r>
              <a:rPr lang="ro-RO" sz="2800" b="1" dirty="0" smtClean="0">
                <a:latin typeface="Trebuchet MS" panose="020B0603020202020204" pitchFamily="34" charset="0"/>
              </a:rPr>
              <a:t>10.Tipuri </a:t>
            </a:r>
            <a:r>
              <a:rPr lang="ro-RO" sz="2800" b="1" dirty="0">
                <a:latin typeface="Trebuchet MS" panose="020B0603020202020204" pitchFamily="34" charset="0"/>
              </a:rPr>
              <a:t>de instruire aplicată în ceea ce privește implementarea utilizării cadrelor de competență pentru toate procesele de MRU pentru toate funcțiile publice, de la nivel central, teritorial și local, iar ulterior și pentru personalul contractual (recrutare, promovare, evaluare) actualizate și </a:t>
            </a:r>
            <a:r>
              <a:rPr lang="ro-RO" sz="2800" b="1" dirty="0" smtClean="0">
                <a:latin typeface="Trebuchet MS" panose="020B0603020202020204" pitchFamily="34" charset="0"/>
              </a:rPr>
              <a:t>dezvoltate</a:t>
            </a:r>
          </a:p>
          <a:p>
            <a:pPr algn="just"/>
            <a:r>
              <a:rPr lang="ro-RO" sz="2400" dirty="0">
                <a:latin typeface="Trebuchet MS" panose="020B0603020202020204" pitchFamily="34" charset="0"/>
              </a:rPr>
              <a:t>Obiectivul prezentului document este actualizarea și, ulterior, dezvoltarea și aplicarea </a:t>
            </a:r>
            <a:r>
              <a:rPr lang="ro-RO" sz="2400" dirty="0" smtClean="0">
                <a:latin typeface="Trebuchet MS" panose="020B0603020202020204" pitchFamily="34" charset="0"/>
              </a:rPr>
              <a:t>unor </a:t>
            </a:r>
            <a:r>
              <a:rPr lang="ro-RO" sz="2400" dirty="0">
                <a:latin typeface="Trebuchet MS" panose="020B0603020202020204" pitchFamily="34" charset="0"/>
              </a:rPr>
              <a:t>metode inovative, care să asigure îndrumare, transfer de cunoștințe și de know-how și </a:t>
            </a:r>
            <a:r>
              <a:rPr lang="ro-RO" sz="2400" dirty="0" smtClean="0">
                <a:latin typeface="Trebuchet MS" panose="020B0603020202020204" pitchFamily="34" charset="0"/>
              </a:rPr>
              <a:t>să </a:t>
            </a:r>
            <a:r>
              <a:rPr lang="ro-RO" sz="2400" dirty="0">
                <a:latin typeface="Trebuchet MS" panose="020B0603020202020204" pitchFamily="34" charset="0"/>
              </a:rPr>
              <a:t>faciliteze înțelegerea și punerea în aplicare a cadrelor de competențe pentru toate </a:t>
            </a:r>
            <a:r>
              <a:rPr lang="ro-RO" sz="2400" dirty="0" smtClean="0">
                <a:latin typeface="Trebuchet MS" panose="020B0603020202020204" pitchFamily="34" charset="0"/>
              </a:rPr>
              <a:t>procesele </a:t>
            </a:r>
            <a:r>
              <a:rPr lang="ro-RO" sz="2400" dirty="0">
                <a:latin typeface="Trebuchet MS" panose="020B0603020202020204" pitchFamily="34" charset="0"/>
              </a:rPr>
              <a:t>de MRU pentru toate funcțiile publice, de la nivel central, teritorial și local, iar </a:t>
            </a:r>
            <a:r>
              <a:rPr lang="ro-RO" sz="2400" dirty="0" smtClean="0">
                <a:latin typeface="Trebuchet MS" panose="020B0603020202020204" pitchFamily="34" charset="0"/>
              </a:rPr>
              <a:t>ulterior </a:t>
            </a:r>
            <a:r>
              <a:rPr lang="ro-RO" sz="2400" dirty="0">
                <a:latin typeface="Trebuchet MS" panose="020B0603020202020204" pitchFamily="34" charset="0"/>
              </a:rPr>
              <a:t>și pentru personalul contractual (recrutare, promovare, evaluare</a:t>
            </a:r>
            <a:r>
              <a:rPr lang="ro-RO" sz="2400" dirty="0" smtClean="0">
                <a:latin typeface="Trebuchet MS" panose="020B0603020202020204" pitchFamily="34" charset="0"/>
              </a:rPr>
              <a:t>).</a:t>
            </a:r>
            <a:endParaRPr lang="ro-RO" sz="2400" dirty="0">
              <a:latin typeface="Trebuchet MS" panose="020B0603020202020204" pitchFamily="34" charset="0"/>
            </a:endParaRPr>
          </a:p>
          <a:p>
            <a:r>
              <a:rPr lang="ro-RO" sz="2400" b="1" dirty="0">
                <a:solidFill>
                  <a:srgbClr val="FF0000"/>
                </a:solidFill>
                <a:latin typeface="Trebuchet MS" panose="020B0603020202020204" pitchFamily="34" charset="0"/>
                <a:hlinkClick r:id="rId2"/>
              </a:rPr>
              <a:t>https://</a:t>
            </a:r>
            <a:r>
              <a:rPr lang="ro-RO" sz="2400" b="1" dirty="0" smtClean="0">
                <a:solidFill>
                  <a:srgbClr val="FF0000"/>
                </a:solidFill>
                <a:latin typeface="Trebuchet MS" panose="020B0603020202020204" pitchFamily="34" charset="0"/>
                <a:hlinkClick r:id="rId2"/>
              </a:rPr>
              <a:t>www.anfp.gov.ro/media/wfhlr1rs/livrabilul-10_raport_actualizare_tip_instruire_1301_fara_track.pdf</a:t>
            </a:r>
            <a:r>
              <a:rPr lang="ro-RO" sz="2400" b="1" dirty="0" smtClean="0">
                <a:solidFill>
                  <a:srgbClr val="FF0000"/>
                </a:solidFill>
                <a:latin typeface="Trebuchet MS" panose="020B0603020202020204" pitchFamily="34" charset="0"/>
              </a:rPr>
              <a:t> </a:t>
            </a:r>
            <a:endParaRPr lang="ro-RO" sz="24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079409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276600" y="2552700"/>
            <a:ext cx="11165305" cy="467757"/>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Activități </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în derulare</a:t>
            </a: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685800" y="3162301"/>
            <a:ext cx="16459200" cy="5632311"/>
          </a:xfrm>
          <a:prstGeom prst="rect">
            <a:avLst/>
          </a:prstGeom>
          <a:noFill/>
        </p:spPr>
        <p:txBody>
          <a:bodyPr wrap="square">
            <a:spAutoFit/>
          </a:bodyPr>
          <a:lstStyle/>
          <a:p>
            <a:r>
              <a:rPr lang="ro-RO" sz="2400" b="1" dirty="0" smtClean="0">
                <a:latin typeface="Trebuchet MS" panose="020B0603020202020204" pitchFamily="34" charset="0"/>
              </a:rPr>
              <a:t>11.Derularea </a:t>
            </a:r>
            <a:r>
              <a:rPr lang="ro-RO" sz="2400" b="1" dirty="0">
                <a:latin typeface="Trebuchet MS" panose="020B0603020202020204" pitchFamily="34" charset="0"/>
              </a:rPr>
              <a:t>instruirii aplicate în ceea ce privește implementarea utilizării cadrelor de competență pentru toate procesele de MRU pentru toate funcțiile publice, de la nivel central, teritorial și local, iar ulterior și pentru personalul </a:t>
            </a:r>
            <a:r>
              <a:rPr lang="ro-RO" sz="2400" b="1" dirty="0" smtClean="0">
                <a:latin typeface="Trebuchet MS" panose="020B0603020202020204" pitchFamily="34" charset="0"/>
              </a:rPr>
              <a:t>contractual</a:t>
            </a:r>
            <a:endParaRPr lang="ro-RO" sz="2400" b="1" dirty="0">
              <a:latin typeface="Trebuchet MS" panose="020B0603020202020204" pitchFamily="34" charset="0"/>
            </a:endParaRPr>
          </a:p>
          <a:p>
            <a:r>
              <a:rPr lang="ro-RO" sz="2400" b="1" dirty="0">
                <a:latin typeface="Trebuchet MS" panose="020B0603020202020204" pitchFamily="34" charset="0"/>
              </a:rPr>
              <a:t>	</a:t>
            </a:r>
            <a:r>
              <a:rPr lang="ro-RO" sz="2400" dirty="0" smtClean="0">
                <a:latin typeface="Trebuchet MS" panose="020B0603020202020204" pitchFamily="34" charset="0"/>
              </a:rPr>
              <a:t>Webinarii;</a:t>
            </a:r>
            <a:endParaRPr lang="ro-RO" sz="2400" dirty="0">
              <a:latin typeface="Trebuchet MS" panose="020B0603020202020204" pitchFamily="34" charset="0"/>
            </a:endParaRPr>
          </a:p>
          <a:p>
            <a:r>
              <a:rPr lang="ro-RO" sz="2400" dirty="0">
                <a:latin typeface="Trebuchet MS" panose="020B0603020202020204" pitchFamily="34" charset="0"/>
              </a:rPr>
              <a:t>	Ghid practic </a:t>
            </a:r>
            <a:r>
              <a:rPr lang="ro-RO" sz="2400" dirty="0" smtClean="0">
                <a:latin typeface="Trebuchet MS" panose="020B0603020202020204" pitchFamily="34" charset="0"/>
              </a:rPr>
              <a:t>„Ghidul evaluatorului- Bune </a:t>
            </a:r>
            <a:r>
              <a:rPr lang="ro-RO" sz="2400" dirty="0">
                <a:latin typeface="Trebuchet MS" panose="020B0603020202020204" pitchFamily="34" charset="0"/>
              </a:rPr>
              <a:t>practici și îndrumări pentru cei care evaluează performanța funcționarilor din </a:t>
            </a:r>
            <a:r>
              <a:rPr lang="ro-RO" sz="2400" dirty="0" smtClean="0">
                <a:latin typeface="Trebuchet MS" panose="020B0603020202020204" pitchFamily="34" charset="0"/>
              </a:rPr>
              <a:t>subordine”  </a:t>
            </a:r>
          </a:p>
          <a:p>
            <a:r>
              <a:rPr lang="ro-RO" sz="2400" dirty="0">
                <a:latin typeface="Trebuchet MS" panose="020B0603020202020204" pitchFamily="34" charset="0"/>
              </a:rPr>
              <a:t> </a:t>
            </a:r>
            <a:r>
              <a:rPr lang="ro-RO" sz="2400" dirty="0" smtClean="0">
                <a:latin typeface="Trebuchet MS" panose="020B0603020202020204" pitchFamily="34" charset="0"/>
              </a:rPr>
              <a:t>       Ghid </a:t>
            </a:r>
            <a:r>
              <a:rPr lang="ro-RO" sz="2400" dirty="0">
                <a:latin typeface="Trebuchet MS" panose="020B0603020202020204" pitchFamily="34" charset="0"/>
              </a:rPr>
              <a:t>practic „Ghidul persoanei </a:t>
            </a:r>
            <a:r>
              <a:rPr lang="ro-RO" sz="2400" dirty="0" smtClean="0">
                <a:latin typeface="Trebuchet MS" panose="020B0603020202020204" pitchFamily="34" charset="0"/>
              </a:rPr>
              <a:t>evaluate - Sfaturi </a:t>
            </a:r>
            <a:r>
              <a:rPr lang="ro-RO" sz="2400" dirty="0">
                <a:latin typeface="Trebuchet MS" panose="020B0603020202020204" pitchFamily="34" charset="0"/>
              </a:rPr>
              <a:t>practice privind rolul activ al persoanei evaluate în procesul de evaluare a performanței sale </a:t>
            </a:r>
            <a:r>
              <a:rPr lang="ro-RO" sz="2400" dirty="0" smtClean="0">
                <a:latin typeface="Trebuchet MS" panose="020B0603020202020204" pitchFamily="34" charset="0"/>
              </a:rPr>
              <a:t>individuale”</a:t>
            </a:r>
            <a:endParaRPr lang="ro-RO" sz="2400" dirty="0">
              <a:latin typeface="Trebuchet MS" panose="020B0603020202020204" pitchFamily="34" charset="0"/>
            </a:endParaRPr>
          </a:p>
          <a:p>
            <a:r>
              <a:rPr lang="ro-RO" sz="2400" dirty="0">
                <a:latin typeface="Trebuchet MS" panose="020B0603020202020204" pitchFamily="34" charset="0"/>
              </a:rPr>
              <a:t>	</a:t>
            </a:r>
            <a:r>
              <a:rPr lang="ro-RO" sz="2400" dirty="0" smtClean="0">
                <a:latin typeface="Trebuchet MS" panose="020B0603020202020204" pitchFamily="34" charset="0"/>
              </a:rPr>
              <a:t>Tutoriale video, </a:t>
            </a:r>
            <a:endParaRPr lang="ro-RO" sz="2400" dirty="0">
              <a:latin typeface="Trebuchet MS" panose="020B0603020202020204" pitchFamily="34" charset="0"/>
            </a:endParaRPr>
          </a:p>
          <a:p>
            <a:r>
              <a:rPr lang="ro-RO" sz="2400" dirty="0">
                <a:latin typeface="Trebuchet MS" panose="020B0603020202020204" pitchFamily="34" charset="0"/>
              </a:rPr>
              <a:t>	Formarea de formatori – 5 </a:t>
            </a:r>
            <a:r>
              <a:rPr lang="ro-RO" sz="2400" dirty="0" smtClean="0">
                <a:latin typeface="Trebuchet MS" panose="020B0603020202020204" pitchFamily="34" charset="0"/>
              </a:rPr>
              <a:t>ateliere;</a:t>
            </a:r>
          </a:p>
          <a:p>
            <a:r>
              <a:rPr lang="ro-RO" sz="2400" dirty="0" smtClean="0">
                <a:latin typeface="Trebuchet MS" panose="020B0603020202020204" pitchFamily="34" charset="0"/>
              </a:rPr>
              <a:t>        Code </a:t>
            </a:r>
            <a:r>
              <a:rPr lang="ro-RO" sz="2400" dirty="0">
                <a:latin typeface="Trebuchet MS" panose="020B0603020202020204" pitchFamily="34" charset="0"/>
              </a:rPr>
              <a:t>of </a:t>
            </a:r>
            <a:r>
              <a:rPr lang="ro-RO" sz="2400" dirty="0" smtClean="0">
                <a:latin typeface="Trebuchet MS" panose="020B0603020202020204" pitchFamily="34" charset="0"/>
              </a:rPr>
              <a:t>Talent – platforma de micro-învățare.</a:t>
            </a:r>
            <a:endParaRPr lang="ro-RO" sz="2400" dirty="0">
              <a:latin typeface="Trebuchet MS" panose="020B0603020202020204" pitchFamily="34" charset="0"/>
            </a:endParaRPr>
          </a:p>
          <a:p>
            <a:r>
              <a:rPr lang="ro-RO" sz="2400" b="1" u="sng" dirty="0" smtClean="0">
                <a:solidFill>
                  <a:srgbClr val="0070C0"/>
                </a:solidFill>
                <a:latin typeface="Trebuchet MS" panose="020B0603020202020204" pitchFamily="34" charset="0"/>
              </a:rPr>
              <a:t>https://www.anfp.gov.ro/proiecte/proiecte-in-implementare/proiecte-pnrr/proiecte-pnrr-lista/operationalizarea-cadrelor-de-competenta-din-administratia-publica-centrala/livrabile/livrabil-11-derularea-instruirii-aplicate-in-ceea-ce-priveste-utilizarea-cadrelor-de-competenta-in-toate-procesele-de-mru-pentru-toate-functiile-publice-de-la-nivel-central-teritorial-si-local-iar-ulterior-si-pentru-personalul-contractual/</a:t>
            </a:r>
            <a:endParaRPr lang="ro-RO" sz="24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1808404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886200" y="22479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1295400" y="3162300"/>
            <a:ext cx="15697200" cy="4154984"/>
          </a:xfrm>
          <a:prstGeom prst="rect">
            <a:avLst/>
          </a:prstGeom>
          <a:noFill/>
        </p:spPr>
        <p:txBody>
          <a:bodyPr wrap="square">
            <a:spAutoFit/>
          </a:bodyPr>
          <a:lstStyle/>
          <a:p>
            <a:r>
              <a:rPr lang="ro-RO" sz="2400" dirty="0">
                <a:latin typeface="Trebuchet MS" panose="020B0603020202020204" pitchFamily="34" charset="0"/>
              </a:rPr>
              <a:t>Pentru implementarea reformelor și investițiilor </a:t>
            </a:r>
            <a:r>
              <a:rPr lang="ro-RO" sz="2400" dirty="0" smtClean="0">
                <a:latin typeface="Trebuchet MS" panose="020B0603020202020204" pitchFamily="34" charset="0"/>
              </a:rPr>
              <a:t>aferente Jalonului </a:t>
            </a:r>
            <a:r>
              <a:rPr lang="ro-RO" sz="2400" dirty="0">
                <a:latin typeface="Trebuchet MS" panose="020B0603020202020204" pitchFamily="34" charset="0"/>
              </a:rPr>
              <a:t>419 – Cadre de competență operaționale în administrația publică centrală, </a:t>
            </a:r>
            <a:r>
              <a:rPr lang="ro-RO" sz="2400" b="1" dirty="0">
                <a:latin typeface="Trebuchet MS" panose="020B0603020202020204" pitchFamily="34" charset="0"/>
              </a:rPr>
              <a:t>Agenția a încheiat cu Banca Mondială </a:t>
            </a:r>
            <a:r>
              <a:rPr lang="ro-RO" sz="2400" b="1" dirty="0" smtClean="0">
                <a:latin typeface="Trebuchet MS" panose="020B0603020202020204" pitchFamily="34" charset="0"/>
              </a:rPr>
              <a:t>Acordul privind </a:t>
            </a:r>
            <a:r>
              <a:rPr lang="ro-RO" sz="2400" b="1" dirty="0">
                <a:latin typeface="Trebuchet MS" panose="020B0603020202020204" pitchFamily="34" charset="0"/>
              </a:rPr>
              <a:t>Serviciile </a:t>
            </a:r>
            <a:r>
              <a:rPr lang="ro-RO" sz="2400" b="1" dirty="0" smtClean="0">
                <a:latin typeface="Trebuchet MS" panose="020B0603020202020204" pitchFamily="34" charset="0"/>
              </a:rPr>
              <a:t>de </a:t>
            </a:r>
            <a:r>
              <a:rPr lang="ro-RO" sz="2400" b="1" dirty="0">
                <a:latin typeface="Trebuchet MS" panose="020B0603020202020204" pitchFamily="34" charset="0"/>
              </a:rPr>
              <a:t>Consultanță Rambursabile, Sprijin pentru Agenția Națională a Funcționarilor Publici pentru Gestionarea Resurselor Umane și Reforme în </a:t>
            </a:r>
            <a:r>
              <a:rPr lang="ro-RO" sz="2400" b="1" dirty="0" smtClean="0">
                <a:latin typeface="Trebuchet MS" panose="020B0603020202020204" pitchFamily="34" charset="0"/>
              </a:rPr>
              <a:t>România</a:t>
            </a:r>
            <a:r>
              <a:rPr lang="ro-RO" sz="2400" dirty="0" smtClean="0">
                <a:latin typeface="Trebuchet MS" panose="020B0603020202020204" pitchFamily="34" charset="0"/>
              </a:rPr>
              <a:t>, în cadrul caruia sunt în derulare o serie de acivități:</a:t>
            </a:r>
          </a:p>
          <a:p>
            <a:r>
              <a:rPr lang="ro-RO" sz="2400" dirty="0" smtClean="0">
                <a:latin typeface="Trebuchet MS" panose="020B0603020202020204" pitchFamily="34" charset="0"/>
              </a:rPr>
              <a:t>-</a:t>
            </a:r>
            <a:r>
              <a:rPr lang="ro-RO" sz="2400" dirty="0">
                <a:latin typeface="Trebuchet MS" panose="020B0603020202020204" pitchFamily="34" charset="0"/>
              </a:rPr>
              <a:t>	program de consolidare a capacităților profesionale pentru înalți funcționari publici </a:t>
            </a:r>
            <a:r>
              <a:rPr lang="ro-RO" sz="2400" dirty="0" smtClean="0">
                <a:latin typeface="Trebuchet MS" panose="020B0603020202020204" pitchFamily="34" charset="0"/>
              </a:rPr>
              <a:t>și funcții publice de conducere de directori generali si directori generali adjuncți;</a:t>
            </a:r>
            <a:endParaRPr lang="ro-RO" sz="2400" dirty="0">
              <a:latin typeface="Trebuchet MS" panose="020B0603020202020204" pitchFamily="34" charset="0"/>
            </a:endParaRPr>
          </a:p>
          <a:p>
            <a:r>
              <a:rPr lang="ro-RO" sz="2400" dirty="0">
                <a:latin typeface="Trebuchet MS" panose="020B0603020202020204" pitchFamily="34" charset="0"/>
              </a:rPr>
              <a:t>-	contribuții tehnice și recomandări pentru Strategia pentru funcția publică, inclusiv cu privire la dezvoltarea unui cadru cuprinzător de guvernanță a datelor pentru MRU în administrația publică;</a:t>
            </a:r>
          </a:p>
          <a:p>
            <a:r>
              <a:rPr lang="ro-RO" sz="2400" dirty="0">
                <a:latin typeface="Trebuchet MS" panose="020B0603020202020204" pitchFamily="34" charset="0"/>
              </a:rPr>
              <a:t>-	pilotarea și sprijinirea punerii în aplicare de către ANFP a programului de </a:t>
            </a:r>
            <a:r>
              <a:rPr lang="ro-RO" sz="2400" dirty="0" smtClean="0">
                <a:latin typeface="Trebuchet MS" panose="020B0603020202020204" pitchFamily="34" charset="0"/>
              </a:rPr>
              <a:t>consolidare;</a:t>
            </a:r>
            <a:endParaRPr lang="ro-RO" sz="2400" dirty="0">
              <a:latin typeface="Trebuchet MS" panose="020B0603020202020204" pitchFamily="34" charset="0"/>
            </a:endParaRPr>
          </a:p>
          <a:p>
            <a:r>
              <a:rPr lang="ro-RO" sz="2400" dirty="0">
                <a:latin typeface="Trebuchet MS" panose="020B0603020202020204" pitchFamily="34" charset="0"/>
              </a:rPr>
              <a:t>-	</a:t>
            </a:r>
            <a:r>
              <a:rPr lang="ro-RO" sz="2400" dirty="0" smtClean="0">
                <a:latin typeface="Trebuchet MS" panose="020B0603020202020204" pitchFamily="34" charset="0"/>
              </a:rPr>
              <a:t>planificarea strategică </a:t>
            </a:r>
            <a:r>
              <a:rPr lang="ro-RO" sz="2400" dirty="0">
                <a:latin typeface="Trebuchet MS" panose="020B0603020202020204" pitchFamily="34" charset="0"/>
              </a:rPr>
              <a:t>a forței de muncă pentru </a:t>
            </a:r>
            <a:r>
              <a:rPr lang="ro-RO" sz="2400" dirty="0" smtClean="0">
                <a:latin typeface="Trebuchet MS" panose="020B0603020202020204" pitchFamily="34" charset="0"/>
              </a:rPr>
              <a:t>personal, sustenabil </a:t>
            </a:r>
            <a:r>
              <a:rPr lang="ro-RO" sz="2400" dirty="0">
                <a:latin typeface="Trebuchet MS" panose="020B0603020202020204" pitchFamily="34" charset="0"/>
              </a:rPr>
              <a:t>din punct de vedere fiscal în domenii </a:t>
            </a:r>
            <a:r>
              <a:rPr lang="ro-RO" sz="2400" dirty="0" smtClean="0">
                <a:latin typeface="Trebuchet MS" panose="020B0603020202020204" pitchFamily="34" charset="0"/>
              </a:rPr>
              <a:t>prioritare.</a:t>
            </a:r>
            <a:endParaRPr lang="ro-RO" sz="2400" dirty="0">
              <a:latin typeface="Trebuchet MS" panose="020B0603020202020204" pitchFamily="34" charset="0"/>
            </a:endParaRPr>
          </a:p>
        </p:txBody>
      </p:sp>
    </p:spTree>
    <p:extLst>
      <p:ext uri="{BB962C8B-B14F-4D97-AF65-F5344CB8AC3E}">
        <p14:creationId xmlns:p14="http://schemas.microsoft.com/office/powerpoint/2010/main" val="3766092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895600" y="2476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1371600" y="3695700"/>
            <a:ext cx="15773400" cy="1569660"/>
          </a:xfrm>
          <a:prstGeom prst="rect">
            <a:avLst/>
          </a:prstGeom>
          <a:noFill/>
        </p:spPr>
        <p:txBody>
          <a:bodyPr wrap="square">
            <a:spAutoFit/>
          </a:bodyPr>
          <a:lstStyle/>
          <a:p>
            <a:pPr algn="just"/>
            <a:r>
              <a:rPr lang="ro-RO" sz="2400" dirty="0">
                <a:latin typeface="Trebuchet MS" panose="020B0603020202020204" pitchFamily="34" charset="0"/>
              </a:rPr>
              <a:t>Pentru implementarea reformelor și investițiilor </a:t>
            </a:r>
            <a:r>
              <a:rPr lang="ro-RO" sz="2400" dirty="0" smtClean="0">
                <a:latin typeface="Trebuchet MS" panose="020B0603020202020204" pitchFamily="34" charset="0"/>
              </a:rPr>
              <a:t>aferente Jalonului </a:t>
            </a:r>
            <a:r>
              <a:rPr lang="ro-RO" sz="2400" dirty="0">
                <a:latin typeface="Trebuchet MS" panose="020B0603020202020204" pitchFamily="34" charset="0"/>
              </a:rPr>
              <a:t>419 – Cadre de competență operaționale în administrația publică centrală, </a:t>
            </a:r>
            <a:r>
              <a:rPr lang="ro-RO" sz="2400" dirty="0" smtClean="0">
                <a:latin typeface="Trebuchet MS" panose="020B0603020202020204" pitchFamily="34" charset="0"/>
              </a:rPr>
              <a:t>Agenția are în derulare procedura de achiziții publice în scopul contractării unui prestator care să dezvolte </a:t>
            </a:r>
            <a:r>
              <a:rPr lang="ro-RO" sz="2400" b="1" dirty="0" smtClean="0">
                <a:latin typeface="Trebuchet MS" panose="020B0603020202020204" pitchFamily="34" charset="0"/>
              </a:rPr>
              <a:t>platforma informatică pentru evaluarea performanțelor individuale bazate pe competențe.</a:t>
            </a:r>
            <a:endParaRPr lang="ro-RO" sz="2400" b="1" dirty="0">
              <a:latin typeface="Trebuchet MS" panose="020B0603020202020204" pitchFamily="34" charset="0"/>
            </a:endParaRPr>
          </a:p>
        </p:txBody>
      </p:sp>
    </p:spTree>
    <p:extLst>
      <p:ext uri="{BB962C8B-B14F-4D97-AF65-F5344CB8AC3E}">
        <p14:creationId xmlns:p14="http://schemas.microsoft.com/office/powerpoint/2010/main" val="1227930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895600" y="2476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Campanie de promovare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1371600" y="3695700"/>
            <a:ext cx="15773400" cy="3046988"/>
          </a:xfrm>
          <a:prstGeom prst="rect">
            <a:avLst/>
          </a:prstGeom>
          <a:noFill/>
        </p:spPr>
        <p:txBody>
          <a:bodyPr wrap="square">
            <a:spAutoFit/>
          </a:bodyPr>
          <a:lstStyle/>
          <a:p>
            <a:pPr algn="just"/>
            <a:r>
              <a:rPr lang="ro-RO" sz="2400" b="1" dirty="0">
                <a:latin typeface="Trebuchet MS" panose="020B0603020202020204" pitchFamily="34" charset="0"/>
              </a:rPr>
              <a:t>Vă invităm să consultaţi Broşura tematică elaborată în cadrul jalonului 419- Cadre de competență operaționale în administrația publică centrală; Componenta 14-Bună guvernanță. Reforma 3- Management performant al resurselor umane în sectorul public din Planul Național de Redresare și Reziliență (PNRR).</a:t>
            </a:r>
          </a:p>
          <a:p>
            <a:pPr algn="just"/>
            <a:endParaRPr lang="ro-RO" sz="2400" b="1" dirty="0">
              <a:latin typeface="Trebuchet MS" panose="020B0603020202020204" pitchFamily="34" charset="0"/>
            </a:endParaRPr>
          </a:p>
          <a:p>
            <a:pPr algn="just"/>
            <a:r>
              <a:rPr lang="ro-RO" sz="2400" b="1" dirty="0">
                <a:latin typeface="Trebuchet MS" panose="020B0603020202020204" pitchFamily="34" charset="0"/>
              </a:rPr>
              <a:t>Broșura prezintă, într-o manieră interactivă, obiectivele, activitățile și rezultatele proiectului. </a:t>
            </a:r>
            <a:r>
              <a:rPr lang="ro-RO" sz="2400" b="1" dirty="0" smtClean="0">
                <a:latin typeface="Trebuchet MS" panose="020B0603020202020204" pitchFamily="34" charset="0"/>
              </a:rPr>
              <a:t> </a:t>
            </a:r>
          </a:p>
          <a:p>
            <a:pPr algn="just"/>
            <a:r>
              <a:rPr lang="ro-RO" sz="2400" b="1" u="sng" dirty="0">
                <a:solidFill>
                  <a:srgbClr val="0070C0"/>
                </a:solidFill>
                <a:latin typeface="Trebuchet MS" panose="020B0603020202020204" pitchFamily="34" charset="0"/>
              </a:rPr>
              <a:t>https://www.anfp.gov.ro/proiecte/proiecte-in-implementare/proiecte-pnrr/proiecte-pnrr-lista/operationalizarea-cadrelor-de-competenta-din-administratia-publica-centrala/comunicare-si-promovare/brosura-operationalizarea-cadrelor-de-competente-in-administratia-publica-centrala</a:t>
            </a:r>
            <a:r>
              <a:rPr lang="ro-RO" sz="2400" b="1" u="sng" dirty="0" smtClean="0">
                <a:solidFill>
                  <a:srgbClr val="0070C0"/>
                </a:solidFill>
                <a:latin typeface="Trebuchet MS" panose="020B0603020202020204" pitchFamily="34" charset="0"/>
              </a:rPr>
              <a:t>/ </a:t>
            </a:r>
            <a:endParaRPr lang="ro-RO" sz="2400" b="1" u="sng" dirty="0">
              <a:solidFill>
                <a:srgbClr val="0070C0"/>
              </a:solidFill>
              <a:latin typeface="Trebuchet MS" panose="020B0603020202020204" pitchFamily="34" charset="0"/>
            </a:endParaRPr>
          </a:p>
        </p:txBody>
      </p:sp>
    </p:spTree>
    <p:extLst>
      <p:ext uri="{BB962C8B-B14F-4D97-AF65-F5344CB8AC3E}">
        <p14:creationId xmlns:p14="http://schemas.microsoft.com/office/powerpoint/2010/main" val="3622205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570922" y="1505931"/>
            <a:ext cx="1136484" cy="1202051"/>
          </a:xfrm>
          <a:prstGeom prst="rect">
            <a:avLst/>
          </a:prstGeom>
        </p:spPr>
        <p:txBody>
          <a:bodyPr lIns="50800" tIns="50800" rIns="50800" bIns="50800" rtlCol="0" anchor="ctr"/>
          <a:lstStyle/>
          <a:p>
            <a:pPr algn="ctr">
              <a:lnSpc>
                <a:spcPts val="3359"/>
              </a:lnSpc>
            </a:pPr>
            <a:endParaRPr>
              <a:latin typeface="Trebuchet MS" panose="020B0703020202090204" pitchFamily="34" charset="0"/>
            </a:endParaRPr>
          </a:p>
        </p:txBody>
      </p:sp>
      <p:sp>
        <p:nvSpPr>
          <p:cNvPr id="44" name="TextBox 43">
            <a:extLst>
              <a:ext uri="{FF2B5EF4-FFF2-40B4-BE49-F238E27FC236}">
                <a16:creationId xmlns:a16="http://schemas.microsoft.com/office/drawing/2014/main" xmlns="" id="{3B23D6CF-59F1-A4BD-B177-55ED71D7FA42}"/>
              </a:ext>
            </a:extLst>
          </p:cNvPr>
          <p:cNvSpPr txBox="1"/>
          <p:nvPr/>
        </p:nvSpPr>
        <p:spPr>
          <a:xfrm>
            <a:off x="10326062" y="8930332"/>
            <a:ext cx="184731" cy="369332"/>
          </a:xfrm>
          <a:prstGeom prst="rect">
            <a:avLst/>
          </a:prstGeom>
          <a:noFill/>
        </p:spPr>
        <p:txBody>
          <a:bodyPr wrap="none" rtlCol="0">
            <a:spAutoFit/>
          </a:bodyPr>
          <a:lstStyle/>
          <a:p>
            <a:endParaRPr lang="en-US" dirty="0">
              <a:latin typeface="Trebuchet MS" panose="020B0703020202090204" pitchFamily="34" charset="0"/>
            </a:endParaRPr>
          </a:p>
        </p:txBody>
      </p:sp>
      <p:sp>
        <p:nvSpPr>
          <p:cNvPr id="45" name="TextBox 44">
            <a:extLst>
              <a:ext uri="{FF2B5EF4-FFF2-40B4-BE49-F238E27FC236}">
                <a16:creationId xmlns:a16="http://schemas.microsoft.com/office/drawing/2014/main" xmlns="" id="{F138E7F7-E11E-EEBD-6672-543C9E10EB06}"/>
              </a:ext>
            </a:extLst>
          </p:cNvPr>
          <p:cNvSpPr txBox="1"/>
          <p:nvPr/>
        </p:nvSpPr>
        <p:spPr>
          <a:xfrm>
            <a:off x="10242935" y="7347989"/>
            <a:ext cx="184731" cy="369332"/>
          </a:xfrm>
          <a:prstGeom prst="rect">
            <a:avLst/>
          </a:prstGeom>
          <a:noFill/>
        </p:spPr>
        <p:txBody>
          <a:bodyPr wrap="none" rtlCol="0">
            <a:spAutoFit/>
          </a:bodyPr>
          <a:lstStyle/>
          <a:p>
            <a:endParaRPr lang="en-US" dirty="0">
              <a:latin typeface="Trebuchet MS" panose="020B0703020202090204" pitchFamily="34" charset="0"/>
            </a:endParaRPr>
          </a:p>
        </p:txBody>
      </p:sp>
      <p:pic>
        <p:nvPicPr>
          <p:cNvPr id="8" name="Picture 7">
            <a:extLst>
              <a:ext uri="{FF2B5EF4-FFF2-40B4-BE49-F238E27FC236}">
                <a16:creationId xmlns:a16="http://schemas.microsoft.com/office/drawing/2014/main" xmlns="" id="{BCEC031F-52E2-A6A6-65E4-6292704F80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5338" y="9098406"/>
            <a:ext cx="16317324" cy="998094"/>
          </a:xfrm>
          <a:prstGeom prst="rect">
            <a:avLst/>
          </a:prstGeom>
        </p:spPr>
      </p:pic>
      <p:pic>
        <p:nvPicPr>
          <p:cNvPr id="10" name="Picture 9">
            <a:extLst>
              <a:ext uri="{FF2B5EF4-FFF2-40B4-BE49-F238E27FC236}">
                <a16:creationId xmlns:a16="http://schemas.microsoft.com/office/drawing/2014/main" xmlns="" id="{92A7C0A6-FBFE-EBEC-0281-A4064808DB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55170" y="195528"/>
            <a:ext cx="16767987" cy="168908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xmlns="" id="{2455BCB3-BE2B-E39C-EF2A-A3D5365F647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37694" y="7962900"/>
            <a:ext cx="3323464" cy="900000"/>
          </a:xfrm>
          <a:prstGeom prst="rect">
            <a:avLst/>
          </a:prstGeom>
        </p:spPr>
      </p:pic>
      <p:pic>
        <p:nvPicPr>
          <p:cNvPr id="16" name="Picture 15" descr="A blue text on a black background&#10;&#10;Description automatically generated">
            <a:extLst>
              <a:ext uri="{FF2B5EF4-FFF2-40B4-BE49-F238E27FC236}">
                <a16:creationId xmlns:a16="http://schemas.microsoft.com/office/drawing/2014/main" xmlns="" id="{293782D1-9B21-4726-0F8D-4970A7A249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8852" y="8013914"/>
            <a:ext cx="2251455" cy="848986"/>
          </a:xfrm>
          <a:prstGeom prst="rect">
            <a:avLst/>
          </a:prstGeom>
        </p:spPr>
      </p:pic>
      <p:pic>
        <p:nvPicPr>
          <p:cNvPr id="21" name="Picture 20"/>
          <p:cNvPicPr>
            <a:picLocks noChangeAspect="1"/>
          </p:cNvPicPr>
          <p:nvPr/>
        </p:nvPicPr>
        <p:blipFill>
          <a:blip r:embed="rId7"/>
          <a:stretch>
            <a:fillRect/>
          </a:stretch>
        </p:blipFill>
        <p:spPr>
          <a:xfrm>
            <a:off x="15808716" y="6869734"/>
            <a:ext cx="2186332" cy="2186332"/>
          </a:xfrm>
          <a:prstGeom prst="rect">
            <a:avLst/>
          </a:prstGeom>
        </p:spPr>
      </p:pic>
      <p:sp>
        <p:nvSpPr>
          <p:cNvPr id="22" name="Rectangle 21"/>
          <p:cNvSpPr/>
          <p:nvPr/>
        </p:nvSpPr>
        <p:spPr>
          <a:xfrm>
            <a:off x="1371600" y="3588429"/>
            <a:ext cx="15163800" cy="2031325"/>
          </a:xfrm>
          <a:prstGeom prst="rect">
            <a:avLst/>
          </a:prstGeom>
        </p:spPr>
        <p:txBody>
          <a:bodyPr wrap="square">
            <a:spAutoFit/>
          </a:bodyPr>
          <a:lstStyle/>
          <a:p>
            <a:pPr algn="ctr"/>
            <a:r>
              <a:rPr lang="en-US" sz="3000" dirty="0" err="1">
                <a:solidFill>
                  <a:schemeClr val="tx2"/>
                </a:solidFill>
                <a:latin typeface="Trebuchet MS" panose="020B0603020202020204" pitchFamily="34" charset="0"/>
              </a:rPr>
              <a:t>Vă</a:t>
            </a:r>
            <a:r>
              <a:rPr lang="en-US" sz="3000" dirty="0">
                <a:solidFill>
                  <a:schemeClr val="tx2"/>
                </a:solidFill>
                <a:latin typeface="Trebuchet MS" panose="020B0603020202020204" pitchFamily="34" charset="0"/>
              </a:rPr>
              <a:t> </a:t>
            </a:r>
            <a:r>
              <a:rPr lang="en-US" sz="3000" dirty="0" err="1">
                <a:solidFill>
                  <a:schemeClr val="tx2"/>
                </a:solidFill>
                <a:latin typeface="Trebuchet MS" panose="020B0603020202020204" pitchFamily="34" charset="0"/>
              </a:rPr>
              <a:t>mulţum</a:t>
            </a:r>
            <a:r>
              <a:rPr lang="ro-RO" sz="3000" dirty="0">
                <a:solidFill>
                  <a:schemeClr val="tx2"/>
                </a:solidFill>
                <a:latin typeface="Trebuchet MS" panose="020B0603020202020204" pitchFamily="34" charset="0"/>
              </a:rPr>
              <a:t>im </a:t>
            </a:r>
            <a:r>
              <a:rPr lang="en-US" sz="3000" dirty="0" err="1">
                <a:solidFill>
                  <a:schemeClr val="tx2"/>
                </a:solidFill>
                <a:latin typeface="Trebuchet MS" panose="020B0603020202020204" pitchFamily="34" charset="0"/>
              </a:rPr>
              <a:t>pentru</a:t>
            </a:r>
            <a:r>
              <a:rPr lang="en-US" sz="3000" dirty="0">
                <a:solidFill>
                  <a:schemeClr val="tx2"/>
                </a:solidFill>
                <a:latin typeface="Trebuchet MS" panose="020B0603020202020204" pitchFamily="34" charset="0"/>
              </a:rPr>
              <a:t> </a:t>
            </a:r>
            <a:r>
              <a:rPr lang="en-US" sz="3000" dirty="0" err="1">
                <a:solidFill>
                  <a:schemeClr val="tx2"/>
                </a:solidFill>
                <a:latin typeface="Trebuchet MS" panose="020B0603020202020204" pitchFamily="34" charset="0"/>
              </a:rPr>
              <a:t>atenţie</a:t>
            </a:r>
            <a:r>
              <a:rPr lang="en-US" sz="3000" dirty="0">
                <a:solidFill>
                  <a:schemeClr val="tx2"/>
                </a:solidFill>
                <a:latin typeface="Trebuchet MS" panose="020B0603020202020204" pitchFamily="34" charset="0"/>
              </a:rPr>
              <a:t>!</a:t>
            </a:r>
            <a:endParaRPr lang="ro-RO" sz="3000" dirty="0">
              <a:solidFill>
                <a:schemeClr val="tx2"/>
              </a:solidFill>
              <a:latin typeface="Trebuchet MS" panose="020B0603020202020204" pitchFamily="34" charset="0"/>
            </a:endParaRPr>
          </a:p>
          <a:p>
            <a:pPr algn="ctr"/>
            <a:endParaRPr lang="ro-RO" sz="3000" dirty="0">
              <a:solidFill>
                <a:schemeClr val="tx2"/>
              </a:solidFill>
              <a:latin typeface="Trebuchet MS" panose="020B0603020202020204" pitchFamily="34" charset="0"/>
            </a:endParaRPr>
          </a:p>
          <a:p>
            <a:pPr algn="ctr"/>
            <a:endParaRPr lang="ro-RO" sz="2400" dirty="0">
              <a:solidFill>
                <a:schemeClr val="tx2"/>
              </a:solidFill>
              <a:latin typeface="Trebuchet MS" panose="020B0603020202020204" pitchFamily="34" charset="0"/>
            </a:endParaRPr>
          </a:p>
          <a:p>
            <a:pPr algn="ctr"/>
            <a:r>
              <a:rPr lang="ro-RO" sz="2400" dirty="0">
                <a:solidFill>
                  <a:schemeClr val="tx2"/>
                </a:solidFill>
                <a:latin typeface="Trebuchet MS" panose="020B0603020202020204" pitchFamily="34" charset="0"/>
              </a:rPr>
              <a:t>Echipa de implementare a proiectului </a:t>
            </a:r>
            <a:endParaRPr lang="en-US" sz="2400" dirty="0">
              <a:solidFill>
                <a:schemeClr val="tx2"/>
              </a:solidFill>
              <a:latin typeface="Trebuchet MS" panose="020B0603020202020204" pitchFamily="34" charset="0"/>
            </a:endParaRPr>
          </a:p>
          <a:p>
            <a:pPr lvl="5"/>
            <a:endParaRPr lang="en-US" dirty="0"/>
          </a:p>
        </p:txBody>
      </p:sp>
      <p:pic>
        <p:nvPicPr>
          <p:cNvPr id="23" name="Picture 22"/>
          <p:cNvPicPr>
            <a:picLocks noChangeAspect="1"/>
          </p:cNvPicPr>
          <p:nvPr/>
        </p:nvPicPr>
        <p:blipFill>
          <a:blip r:embed="rId8"/>
          <a:stretch>
            <a:fillRect/>
          </a:stretch>
        </p:blipFill>
        <p:spPr>
          <a:xfrm>
            <a:off x="760425" y="6125806"/>
            <a:ext cx="7316775" cy="1457251"/>
          </a:xfrm>
          <a:prstGeom prst="rect">
            <a:avLst/>
          </a:prstGeom>
        </p:spPr>
      </p:pic>
    </p:spTree>
    <p:extLst>
      <p:ext uri="{BB962C8B-B14F-4D97-AF65-F5344CB8AC3E}">
        <p14:creationId xmlns:p14="http://schemas.microsoft.com/office/powerpoint/2010/main" val="392367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1" y="2134011"/>
            <a:ext cx="6581481" cy="1328702"/>
          </a:xfrm>
          <a:prstGeom prst="round2SameRect">
            <a:avLst/>
          </a:prstGeom>
        </p:spPr>
        <p:txBody>
          <a:bodyPr lIns="50800" tIns="50800" rIns="50800" bIns="50800" rtlCol="0" anchor="ctr"/>
          <a:lstStyle/>
          <a:p>
            <a:pPr algn="ctr">
              <a:lnSpc>
                <a:spcPts val="3359"/>
              </a:lnSpc>
            </a:pPr>
            <a:endParaRPr/>
          </a:p>
        </p:txBody>
      </p:sp>
      <p:sp>
        <p:nvSpPr>
          <p:cNvPr id="14" name="TextBox 14"/>
          <p:cNvSpPr txBox="1"/>
          <p:nvPr/>
        </p:nvSpPr>
        <p:spPr>
          <a:xfrm>
            <a:off x="5257800" y="2217606"/>
            <a:ext cx="7200900" cy="1546385"/>
          </a:xfrm>
          <a:prstGeom prst="rect">
            <a:avLst/>
          </a:prstGeom>
        </p:spPr>
        <p:txBody>
          <a:bodyPr wrap="square" lIns="0" tIns="0" rIns="0" bIns="0" rtlCol="0" anchor="t">
            <a:spAutoFit/>
          </a:bodyPr>
          <a:lstStyle/>
          <a:p>
            <a:pPr algn="ctr">
              <a:lnSpc>
                <a:spcPts val="6299"/>
              </a:lnSpc>
            </a:pPr>
            <a:r>
              <a:rPr lang="en-US" sz="4800"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Obiectivul</a:t>
            </a:r>
            <a:r>
              <a:rPr lang="en-US" sz="4800"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 </a:t>
            </a:r>
            <a:r>
              <a:rPr lang="en-US" sz="4800"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proiectului</a:t>
            </a:r>
            <a:endParaRPr lang="en-US" sz="4800" kern="100" dirty="0">
              <a:latin typeface="Calibri" panose="020F0502020204030204" pitchFamily="34" charset="0"/>
              <a:ea typeface="Calibri" panose="020F0502020204030204" pitchFamily="34" charset="0"/>
              <a:cs typeface="Times New Roman" panose="02020603050405020304" pitchFamily="18" charset="0"/>
            </a:endParaRPr>
          </a:p>
          <a:p>
            <a:pPr algn="l">
              <a:lnSpc>
                <a:spcPts val="6299"/>
              </a:lnSpc>
            </a:pPr>
            <a:endParaRPr lang="en-US" sz="4500" b="1" dirty="0">
              <a:latin typeface="Trebuchet MS" panose="020B0703020202090204" pitchFamily="34" charset="0"/>
              <a:ea typeface="Montserrat Bold"/>
              <a:cs typeface="Montserrat Bold"/>
              <a:sym typeface="Montserrat Bold"/>
            </a:endParaRPr>
          </a:p>
        </p:txBody>
      </p:sp>
      <p:sp>
        <p:nvSpPr>
          <p:cNvPr id="17" name="TextBox 17"/>
          <p:cNvSpPr txBox="1"/>
          <p:nvPr/>
        </p:nvSpPr>
        <p:spPr>
          <a:xfrm>
            <a:off x="1009650" y="3763991"/>
            <a:ext cx="9536281" cy="769441"/>
          </a:xfrm>
          <a:prstGeom prst="rect">
            <a:avLst/>
          </a:prstGeom>
        </p:spPr>
        <p:txBody>
          <a:bodyPr lIns="0" tIns="0" rIns="0" bIns="0" rtlCol="0" anchor="t">
            <a:spAutoFit/>
          </a:bodyPr>
          <a:lstStyle/>
          <a:p>
            <a:pPr algn="just">
              <a:lnSpc>
                <a:spcPts val="2999"/>
              </a:lnSpc>
            </a:pPr>
            <a:endParaRPr lang="en-US" sz="2499" dirty="0">
              <a:solidFill>
                <a:srgbClr val="000000"/>
              </a:solidFill>
              <a:latin typeface="Trebuchet MS" panose="020B0703020202090204" pitchFamily="34" charset="0"/>
              <a:ea typeface="Montserrat"/>
              <a:cs typeface="Montserrat"/>
              <a:sym typeface="Montserrat"/>
            </a:endParaRPr>
          </a:p>
          <a:p>
            <a:pPr algn="just">
              <a:lnSpc>
                <a:spcPts val="2999"/>
              </a:lnSpc>
            </a:pPr>
            <a:endParaRPr lang="en-US" sz="2499" dirty="0">
              <a:solidFill>
                <a:srgbClr val="000000"/>
              </a:solidFill>
              <a:latin typeface="Trebuchet MS" panose="020B0703020202090204" pitchFamily="34" charset="0"/>
              <a:ea typeface="Montserrat"/>
              <a:cs typeface="Montserrat"/>
              <a:sym typeface="Montserrat"/>
            </a:endParaRPr>
          </a:p>
        </p:txBody>
      </p:sp>
      <p:sp>
        <p:nvSpPr>
          <p:cNvPr id="6" name="Rectangle: Diagonal Corners Rounded 4">
            <a:extLst>
              <a:ext uri="{FF2B5EF4-FFF2-40B4-BE49-F238E27FC236}">
                <a16:creationId xmlns:a16="http://schemas.microsoft.com/office/drawing/2014/main" xmlns="" id="{970C8DAB-34C1-F37C-2874-0CD2998C165F}"/>
              </a:ext>
            </a:extLst>
          </p:cNvPr>
          <p:cNvSpPr/>
          <p:nvPr/>
        </p:nvSpPr>
        <p:spPr>
          <a:xfrm>
            <a:off x="1009650" y="3462713"/>
            <a:ext cx="16363950" cy="4271587"/>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endParaRPr lang="ro-RO" sz="3200" dirty="0" smtClean="0">
              <a:ln w="0"/>
              <a:solidFill>
                <a:schemeClr val="tx1"/>
              </a:solidFill>
              <a:latin typeface="Trebuchet MS" panose="020B0603020202020204" pitchFamily="34" charset="0"/>
            </a:endParaRPr>
          </a:p>
          <a:p>
            <a:pPr algn="just"/>
            <a:r>
              <a:rPr lang="en-US" sz="3200" dirty="0" err="1" smtClean="0">
                <a:ln w="0"/>
                <a:solidFill>
                  <a:schemeClr val="tx1"/>
                </a:solidFill>
                <a:latin typeface="Trebuchet MS" panose="020B0603020202020204" pitchFamily="34" charset="0"/>
              </a:rPr>
              <a:t>Implementarea</a:t>
            </a:r>
            <a:r>
              <a:rPr lang="en-US" sz="3200" dirty="0" smtClean="0">
                <a:ln w="0"/>
                <a:solidFill>
                  <a:schemeClr val="tx1"/>
                </a:solidFill>
                <a:latin typeface="Trebuchet MS" panose="020B0603020202020204" pitchFamily="34" charset="0"/>
              </a:rPr>
              <a:t> </a:t>
            </a:r>
            <a:r>
              <a:rPr lang="en-US" sz="3200" dirty="0" err="1" smtClean="0">
                <a:ln w="0"/>
                <a:solidFill>
                  <a:schemeClr val="tx1"/>
                </a:solidFill>
                <a:latin typeface="Trebuchet MS" panose="020B0603020202020204" pitchFamily="34" charset="0"/>
              </a:rPr>
              <a:t>măsurii</a:t>
            </a:r>
            <a:r>
              <a:rPr lang="en-US" sz="3200" dirty="0" smtClean="0">
                <a:ln w="0"/>
                <a:solidFill>
                  <a:schemeClr val="tx1"/>
                </a:solidFill>
                <a:latin typeface="Trebuchet MS" panose="020B0603020202020204" pitchFamily="34" charset="0"/>
              </a:rPr>
              <a:t> </a:t>
            </a:r>
            <a:r>
              <a:rPr lang="en-US" sz="3200" dirty="0">
                <a:ln w="0"/>
                <a:solidFill>
                  <a:schemeClr val="tx1"/>
                </a:solidFill>
                <a:latin typeface="Trebuchet MS" panose="020B0603020202020204" pitchFamily="34" charset="0"/>
              </a:rPr>
              <a:t>din </a:t>
            </a:r>
            <a:r>
              <a:rPr lang="en-US" sz="3200" dirty="0" err="1">
                <a:ln w="0"/>
                <a:solidFill>
                  <a:schemeClr val="tx1"/>
                </a:solidFill>
                <a:latin typeface="Trebuchet MS" panose="020B0603020202020204" pitchFamily="34" charset="0"/>
              </a:rPr>
              <a:t>Planul</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Național</a:t>
            </a:r>
            <a:r>
              <a:rPr lang="en-US" sz="3200" dirty="0">
                <a:ln w="0"/>
                <a:solidFill>
                  <a:schemeClr val="tx1"/>
                </a:solidFill>
                <a:latin typeface="Trebuchet MS" panose="020B0603020202020204" pitchFamily="34" charset="0"/>
              </a:rPr>
              <a:t> de </a:t>
            </a:r>
            <a:r>
              <a:rPr lang="en-US" sz="3200" dirty="0" err="1">
                <a:ln w="0"/>
                <a:solidFill>
                  <a:schemeClr val="tx1"/>
                </a:solidFill>
                <a:latin typeface="Trebuchet MS" panose="020B0603020202020204" pitchFamily="34" charset="0"/>
              </a:rPr>
              <a:t>Redresare</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și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Reziliență</a:t>
            </a:r>
            <a:r>
              <a:rPr lang="en-US" sz="3200" dirty="0">
                <a:ln w="0"/>
                <a:solidFill>
                  <a:schemeClr val="tx1"/>
                </a:solidFill>
                <a:latin typeface="Trebuchet MS" panose="020B0603020202020204" pitchFamily="34" charset="0"/>
              </a:rPr>
              <a:t> </a:t>
            </a:r>
            <a:r>
              <a:rPr lang="en-US" sz="3200" dirty="0" smtClean="0">
                <a:ln w="0"/>
                <a:solidFill>
                  <a:schemeClr val="tx1"/>
                </a:solidFill>
                <a:latin typeface="Trebuchet MS" panose="020B0603020202020204" pitchFamily="34" charset="0"/>
              </a:rPr>
              <a:t>(</a:t>
            </a:r>
            <a:r>
              <a:rPr lang="en-US" sz="3200" dirty="0">
                <a:ln w="0"/>
                <a:solidFill>
                  <a:schemeClr val="tx1"/>
                </a:solidFill>
                <a:latin typeface="Trebuchet MS" panose="020B0603020202020204" pitchFamily="34" charset="0"/>
              </a:rPr>
              <a:t>PNRR) </a:t>
            </a:r>
            <a:r>
              <a:rPr lang="en-US" sz="3200" dirty="0" err="1">
                <a:ln w="0"/>
                <a:solidFill>
                  <a:schemeClr val="tx1"/>
                </a:solidFill>
                <a:latin typeface="Trebuchet MS" panose="020B0603020202020204" pitchFamily="34" charset="0"/>
              </a:rPr>
              <a:t>privind</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operaționalizarea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cadrelor</a:t>
            </a:r>
            <a:r>
              <a:rPr lang="en-US" sz="3200" dirty="0">
                <a:ln w="0"/>
                <a:solidFill>
                  <a:schemeClr val="tx1"/>
                </a:solidFill>
                <a:latin typeface="Trebuchet MS" panose="020B0603020202020204" pitchFamily="34" charset="0"/>
              </a:rPr>
              <a:t> de </a:t>
            </a:r>
            <a:r>
              <a:rPr lang="en-US" sz="3200" dirty="0" err="1">
                <a:ln w="0"/>
                <a:solidFill>
                  <a:schemeClr val="tx1"/>
                </a:solidFill>
                <a:latin typeface="Trebuchet MS" panose="020B0603020202020204" pitchFamily="34" charset="0"/>
              </a:rPr>
              <a:t>competență</a:t>
            </a:r>
            <a:r>
              <a:rPr lang="en-US" sz="3200" dirty="0">
                <a:ln w="0"/>
                <a:solidFill>
                  <a:schemeClr val="tx1"/>
                </a:solidFill>
                <a:latin typeface="Trebuchet MS" panose="020B0603020202020204" pitchFamily="34" charset="0"/>
              </a:rPr>
              <a:t> din </a:t>
            </a:r>
            <a:r>
              <a:rPr lang="en-US" sz="3200" dirty="0" err="1">
                <a:ln w="0"/>
                <a:solidFill>
                  <a:schemeClr val="tx1"/>
                </a:solidFill>
                <a:latin typeface="Trebuchet MS" panose="020B0603020202020204" pitchFamily="34" charset="0"/>
              </a:rPr>
              <a:t>administrația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publică</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centrală</a:t>
            </a:r>
            <a:r>
              <a:rPr lang="en-US" sz="3200" dirty="0">
                <a:ln w="0"/>
                <a:solidFill>
                  <a:schemeClr val="tx1"/>
                </a:solidFill>
                <a:latin typeface="Trebuchet MS" panose="020B0603020202020204" pitchFamily="34" charset="0"/>
              </a:rPr>
              <a:t>, care </a:t>
            </a:r>
            <a:r>
              <a:rPr lang="en-US" sz="3200" dirty="0" smtClean="0">
                <a:ln w="0"/>
                <a:solidFill>
                  <a:schemeClr val="tx1"/>
                </a:solidFill>
                <a:latin typeface="Trebuchet MS" panose="020B0603020202020204" pitchFamily="34" charset="0"/>
              </a:rPr>
              <a:t>include </a:t>
            </a:r>
            <a:r>
              <a:rPr lang="en-US" sz="3200" dirty="0" err="1">
                <a:ln w="0"/>
                <a:solidFill>
                  <a:schemeClr val="tx1"/>
                </a:solidFill>
                <a:latin typeface="Trebuchet MS" panose="020B0603020202020204" pitchFamily="34" charset="0"/>
              </a:rPr>
              <a:t>pregătirea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adoptării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actului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legislativ</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și</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punerea</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în</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aplicare</a:t>
            </a:r>
            <a:r>
              <a:rPr lang="en-US" sz="3200" dirty="0">
                <a:ln w="0"/>
                <a:solidFill>
                  <a:schemeClr val="tx1"/>
                </a:solidFill>
                <a:latin typeface="Trebuchet MS" panose="020B0603020202020204" pitchFamily="34" charset="0"/>
              </a:rPr>
              <a:t> a </a:t>
            </a:r>
            <a:r>
              <a:rPr lang="en-US" sz="3200" dirty="0" err="1" smtClean="0">
                <a:ln w="0"/>
                <a:solidFill>
                  <a:schemeClr val="tx1"/>
                </a:solidFill>
                <a:latin typeface="Trebuchet MS" panose="020B0603020202020204" pitchFamily="34" charset="0"/>
              </a:rPr>
              <a:t>acestuia</a:t>
            </a:r>
            <a:r>
              <a:rPr lang="ro-RO" sz="3200" dirty="0" smtClean="0">
                <a:ln w="0"/>
                <a:solidFill>
                  <a:schemeClr val="tx1"/>
                </a:solidFill>
                <a:latin typeface="Trebuchet MS" panose="020B0603020202020204" pitchFamily="34" charset="0"/>
              </a:rPr>
              <a:t>.</a:t>
            </a:r>
          </a:p>
          <a:p>
            <a:pPr algn="just"/>
            <a:endParaRPr lang="ro-RO" sz="3200" dirty="0" smtClean="0">
              <a:ln w="0"/>
              <a:solidFill>
                <a:schemeClr val="tx1"/>
              </a:solidFill>
              <a:latin typeface="Trebuchet MS" panose="020B0603020202020204" pitchFamily="34" charset="0"/>
            </a:endParaRPr>
          </a:p>
          <a:p>
            <a:pPr algn="just"/>
            <a:r>
              <a:rPr lang="ro-RO" sz="3200" dirty="0" smtClean="0">
                <a:ln w="0"/>
                <a:solidFill>
                  <a:schemeClr val="tx1"/>
                </a:solidFill>
                <a:latin typeface="Trebuchet MS" panose="020B0603020202020204" pitchFamily="34" charset="0"/>
              </a:rPr>
              <a:t>Date privind implementarea proiectului:</a:t>
            </a:r>
          </a:p>
          <a:p>
            <a:pPr marL="457200" indent="-457200" algn="just">
              <a:buFont typeface="Arial" panose="020B0604020202020204" pitchFamily="34" charset="0"/>
              <a:buChar char="•"/>
            </a:pPr>
            <a:r>
              <a:rPr lang="en-US" sz="3200" dirty="0" err="1" smtClean="0">
                <a:ln w="0"/>
                <a:solidFill>
                  <a:schemeClr val="tx1"/>
                </a:solidFill>
                <a:latin typeface="Trebuchet MS" panose="020B0603020202020204" pitchFamily="34" charset="0"/>
              </a:rPr>
              <a:t>Perioada</a:t>
            </a:r>
            <a:r>
              <a:rPr lang="en-US" sz="3200" dirty="0" smtClean="0">
                <a:ln w="0"/>
                <a:solidFill>
                  <a:schemeClr val="tx1"/>
                </a:solidFill>
                <a:latin typeface="Trebuchet MS" panose="020B0603020202020204" pitchFamily="34" charset="0"/>
              </a:rPr>
              <a:t> </a:t>
            </a:r>
            <a:r>
              <a:rPr lang="en-US" sz="3200" dirty="0">
                <a:ln w="0"/>
                <a:solidFill>
                  <a:schemeClr val="tx1"/>
                </a:solidFill>
                <a:latin typeface="Trebuchet MS" panose="020B0603020202020204" pitchFamily="34" charset="0"/>
              </a:rPr>
              <a:t>de </a:t>
            </a:r>
            <a:r>
              <a:rPr lang="en-US" sz="3200" dirty="0" err="1">
                <a:ln w="0"/>
                <a:solidFill>
                  <a:schemeClr val="tx1"/>
                </a:solidFill>
                <a:latin typeface="Trebuchet MS" panose="020B0603020202020204" pitchFamily="34" charset="0"/>
              </a:rPr>
              <a:t>implementare</a:t>
            </a:r>
            <a:r>
              <a:rPr lang="en-US" sz="3200" dirty="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iulie</a:t>
            </a:r>
            <a:r>
              <a:rPr lang="en-US" sz="3200" dirty="0">
                <a:ln w="0"/>
                <a:solidFill>
                  <a:schemeClr val="tx1"/>
                </a:solidFill>
                <a:latin typeface="Trebuchet MS" panose="020B0603020202020204" pitchFamily="34" charset="0"/>
              </a:rPr>
              <a:t> 2022 – </a:t>
            </a:r>
            <a:r>
              <a:rPr lang="en-US" sz="3200" dirty="0" err="1">
                <a:ln w="0"/>
                <a:solidFill>
                  <a:schemeClr val="tx1"/>
                </a:solidFill>
                <a:latin typeface="Trebuchet MS" panose="020B0603020202020204" pitchFamily="34" charset="0"/>
              </a:rPr>
              <a:t>decembrie</a:t>
            </a:r>
            <a:r>
              <a:rPr lang="en-US" sz="3200" dirty="0">
                <a:ln w="0"/>
                <a:solidFill>
                  <a:schemeClr val="tx1"/>
                </a:solidFill>
                <a:latin typeface="Trebuchet MS" panose="020B0603020202020204" pitchFamily="34" charset="0"/>
              </a:rPr>
              <a:t> </a:t>
            </a:r>
            <a:r>
              <a:rPr lang="en-US" sz="3200" dirty="0" smtClean="0">
                <a:ln w="0"/>
                <a:solidFill>
                  <a:schemeClr val="tx1"/>
                </a:solidFill>
                <a:latin typeface="Trebuchet MS" panose="020B0603020202020204" pitchFamily="34" charset="0"/>
              </a:rPr>
              <a:t>2025</a:t>
            </a:r>
            <a:endParaRPr lang="en-US" sz="3200" dirty="0">
              <a:ln w="0"/>
              <a:solidFill>
                <a:schemeClr val="tx1"/>
              </a:solidFill>
              <a:latin typeface="Trebuchet MS" panose="020B0603020202020204" pitchFamily="34" charset="0"/>
            </a:endParaRPr>
          </a:p>
          <a:p>
            <a:pPr marL="457200" indent="-457200" algn="just">
              <a:buFont typeface="Arial" panose="020B0604020202020204" pitchFamily="34" charset="0"/>
              <a:buChar char="•"/>
            </a:pPr>
            <a:r>
              <a:rPr lang="en-US" sz="3200" dirty="0" err="1" smtClean="0">
                <a:ln w="0"/>
                <a:solidFill>
                  <a:schemeClr val="tx1"/>
                </a:solidFill>
                <a:latin typeface="Trebuchet MS" panose="020B0603020202020204" pitchFamily="34" charset="0"/>
              </a:rPr>
              <a:t>Valoarea</a:t>
            </a:r>
            <a:r>
              <a:rPr lang="en-US" sz="3200" dirty="0" smtClean="0">
                <a:ln w="0"/>
                <a:solidFill>
                  <a:schemeClr val="tx1"/>
                </a:solidFill>
                <a:latin typeface="Trebuchet MS" panose="020B0603020202020204" pitchFamily="34" charset="0"/>
              </a:rPr>
              <a:t> </a:t>
            </a:r>
            <a:r>
              <a:rPr lang="en-US" sz="3200" dirty="0" err="1">
                <a:ln w="0"/>
                <a:solidFill>
                  <a:schemeClr val="tx1"/>
                </a:solidFill>
                <a:latin typeface="Trebuchet MS" panose="020B0603020202020204" pitchFamily="34" charset="0"/>
              </a:rPr>
              <a:t>proiectului</a:t>
            </a:r>
            <a:r>
              <a:rPr lang="en-US" sz="3200" dirty="0">
                <a:ln w="0"/>
                <a:solidFill>
                  <a:schemeClr val="tx1"/>
                </a:solidFill>
                <a:latin typeface="Trebuchet MS" panose="020B0603020202020204" pitchFamily="34" charset="0"/>
              </a:rPr>
              <a:t>: 4 000 000 euro</a:t>
            </a:r>
          </a:p>
          <a:p>
            <a:pPr algn="just"/>
            <a:endParaRPr lang="en-US" sz="3200" dirty="0">
              <a:ln w="0"/>
              <a:solidFill>
                <a:schemeClr val="tx1"/>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226142" y="4850944"/>
            <a:ext cx="2853831" cy="3018475"/>
          </a:xfrm>
          <a:prstGeom prst="rect">
            <a:avLst/>
          </a:prstGeom>
        </p:spPr>
        <p:txBody>
          <a:bodyPr lIns="50800" tIns="50800" rIns="50800" bIns="50800" rtlCol="0" anchor="ctr"/>
          <a:lstStyle/>
          <a:p>
            <a:pPr algn="ctr">
              <a:lnSpc>
                <a:spcPts val="3359"/>
              </a:lnSpc>
            </a:pPr>
            <a:endParaRPr dirty="0"/>
          </a:p>
        </p:txBody>
      </p:sp>
      <p:sp>
        <p:nvSpPr>
          <p:cNvPr id="5" name="TextBox 4">
            <a:extLst>
              <a:ext uri="{FF2B5EF4-FFF2-40B4-BE49-F238E27FC236}">
                <a16:creationId xmlns:a16="http://schemas.microsoft.com/office/drawing/2014/main" xmlns="" id="{FDC286F4-2ADB-E4D2-1BAE-B2DD18ACA895}"/>
              </a:ext>
            </a:extLst>
          </p:cNvPr>
          <p:cNvSpPr txBox="1"/>
          <p:nvPr/>
        </p:nvSpPr>
        <p:spPr>
          <a:xfrm>
            <a:off x="3521529" y="2663560"/>
            <a:ext cx="11165305" cy="685124"/>
          </a:xfrm>
          <a:prstGeom prst="rect">
            <a:avLst/>
          </a:prstGeom>
          <a:noFill/>
        </p:spPr>
        <p:txBody>
          <a:bodyPr wrap="square" rtlCol="0">
            <a:spAutoFit/>
          </a:bodyPr>
          <a:lstStyle/>
          <a:p>
            <a:pPr marL="0" marR="0" algn="ctr">
              <a:lnSpc>
                <a:spcPct val="107000"/>
              </a:lnSpc>
              <a:spcBef>
                <a:spcPts val="0"/>
              </a:spcBef>
              <a:spcAft>
                <a:spcPts val="800"/>
              </a:spcAft>
            </a:pPr>
            <a:r>
              <a:rPr lang="ro-RO" sz="36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Descrierea Jalonului/</a:t>
            </a:r>
            <a:r>
              <a:rPr lang="en-US" sz="36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Rezultate</a:t>
            </a:r>
            <a:r>
              <a:rPr lang="en-US" sz="36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36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aşteptate</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819400" y="3348684"/>
            <a:ext cx="14325600" cy="5047536"/>
          </a:xfrm>
          <a:prstGeom prst="rect">
            <a:avLst/>
          </a:prstGeom>
        </p:spPr>
        <p:txBody>
          <a:bodyPr wrap="square">
            <a:spAutoFit/>
          </a:bodyPr>
          <a:lstStyle/>
          <a:p>
            <a:r>
              <a:rPr lang="en-US" sz="2800" dirty="0" err="1">
                <a:latin typeface="Trebuchet MS" panose="020B0603020202020204" pitchFamily="34" charset="0"/>
              </a:rPr>
              <a:t>Intrarea</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vigoare</a:t>
            </a:r>
            <a:r>
              <a:rPr lang="en-US" sz="2800" dirty="0">
                <a:latin typeface="Trebuchet MS" panose="020B0603020202020204" pitchFamily="34" charset="0"/>
              </a:rPr>
              <a:t> a </a:t>
            </a:r>
            <a:r>
              <a:rPr lang="en-US" sz="2800" dirty="0" err="1">
                <a:latin typeface="Trebuchet MS" panose="020B0603020202020204" pitchFamily="34" charset="0"/>
              </a:rPr>
              <a:t>actului</a:t>
            </a:r>
            <a:r>
              <a:rPr lang="en-US" sz="2800" dirty="0">
                <a:latin typeface="Trebuchet MS" panose="020B0603020202020204" pitchFamily="34" charset="0"/>
              </a:rPr>
              <a:t> </a:t>
            </a:r>
            <a:r>
              <a:rPr lang="en-US" sz="2800" dirty="0" err="1">
                <a:latin typeface="Trebuchet MS" panose="020B0603020202020204" pitchFamily="34" charset="0"/>
              </a:rPr>
              <a:t>legislativ</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punerea</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aplicare</a:t>
            </a:r>
            <a:r>
              <a:rPr lang="en-US" sz="2800" dirty="0">
                <a:latin typeface="Trebuchet MS" panose="020B0603020202020204" pitchFamily="34" charset="0"/>
              </a:rPr>
              <a:t> </a:t>
            </a:r>
            <a:r>
              <a:rPr lang="en-US" sz="2800" dirty="0" err="1">
                <a:latin typeface="Trebuchet MS" panose="020B0603020202020204" pitchFamily="34" charset="0"/>
              </a:rPr>
              <a:t>efectivă</a:t>
            </a:r>
            <a:r>
              <a:rPr lang="en-US" sz="2800" dirty="0">
                <a:latin typeface="Trebuchet MS" panose="020B0603020202020204" pitchFamily="34" charset="0"/>
              </a:rPr>
              <a:t> a </a:t>
            </a:r>
            <a:r>
              <a:rPr lang="en-US" sz="2800" dirty="0" err="1">
                <a:latin typeface="Trebuchet MS" panose="020B0603020202020204" pitchFamily="34" charset="0"/>
              </a:rPr>
              <a:t>acestuia</a:t>
            </a:r>
            <a:r>
              <a:rPr lang="en-US" sz="2800" dirty="0">
                <a:latin typeface="Trebuchet MS" panose="020B0603020202020204" pitchFamily="34" charset="0"/>
              </a:rPr>
              <a:t>.</a:t>
            </a:r>
            <a:br>
              <a:rPr lang="en-US" sz="2800" dirty="0">
                <a:latin typeface="Trebuchet MS" panose="020B0603020202020204" pitchFamily="34" charset="0"/>
              </a:rPr>
            </a:br>
            <a:r>
              <a:rPr lang="en-US" sz="2800" dirty="0" err="1">
                <a:latin typeface="Trebuchet MS" panose="020B0603020202020204" pitchFamily="34" charset="0"/>
              </a:rPr>
              <a:t>Propunerea</a:t>
            </a:r>
            <a:r>
              <a:rPr lang="en-US" sz="2800" dirty="0">
                <a:latin typeface="Trebuchet MS" panose="020B0603020202020204" pitchFamily="34" charset="0"/>
              </a:rPr>
              <a:t> </a:t>
            </a:r>
            <a:r>
              <a:rPr lang="en-US" sz="2800" dirty="0" err="1">
                <a:latin typeface="Trebuchet MS" panose="020B0603020202020204" pitchFamily="34" charset="0"/>
              </a:rPr>
              <a:t>legislativă</a:t>
            </a:r>
            <a:r>
              <a:rPr lang="en-US" sz="2800" dirty="0">
                <a:latin typeface="Trebuchet MS" panose="020B0603020202020204" pitchFamily="34" charset="0"/>
              </a:rPr>
              <a:t> </a:t>
            </a:r>
            <a:r>
              <a:rPr lang="ro-RO" sz="2800" dirty="0" smtClean="0">
                <a:latin typeface="Trebuchet MS" panose="020B0603020202020204" pitchFamily="34" charset="0"/>
              </a:rPr>
              <a:t>vizează </a:t>
            </a:r>
            <a:r>
              <a:rPr lang="en-US" sz="2800" dirty="0" err="1" smtClean="0">
                <a:latin typeface="Trebuchet MS" panose="020B0603020202020204" pitchFamily="34" charset="0"/>
              </a:rPr>
              <a:t>punerea</a:t>
            </a:r>
            <a:r>
              <a:rPr lang="en-US" sz="2800" dirty="0" smtClean="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aplicare</a:t>
            </a:r>
            <a:r>
              <a:rPr lang="en-US" sz="2800" dirty="0">
                <a:latin typeface="Trebuchet MS" panose="020B0603020202020204" pitchFamily="34" charset="0"/>
              </a:rPr>
              <a:t> </a:t>
            </a:r>
            <a:r>
              <a:rPr lang="en-US" sz="2800" dirty="0" err="1">
                <a:latin typeface="Trebuchet MS" panose="020B0603020202020204" pitchFamily="34" charset="0"/>
              </a:rPr>
              <a:t>etapizată</a:t>
            </a:r>
            <a:r>
              <a:rPr lang="en-US" sz="2800" dirty="0">
                <a:latin typeface="Trebuchet MS" panose="020B0603020202020204" pitchFamily="34" charset="0"/>
              </a:rPr>
              <a:t> a </a:t>
            </a:r>
            <a:r>
              <a:rPr lang="en-US" sz="2800" dirty="0" err="1">
                <a:latin typeface="Trebuchet MS" panose="020B0603020202020204" pitchFamily="34" charset="0"/>
              </a:rPr>
              <a:t>cadrelor</a:t>
            </a:r>
            <a:r>
              <a:rPr lang="en-US" sz="2800" dirty="0">
                <a:latin typeface="Trebuchet MS" panose="020B0603020202020204" pitchFamily="34" charset="0"/>
              </a:rPr>
              <a:t> de </a:t>
            </a:r>
            <a:r>
              <a:rPr lang="en-US" sz="2800" dirty="0" err="1">
                <a:latin typeface="Trebuchet MS" panose="020B0603020202020204" pitchFamily="34" charset="0"/>
              </a:rPr>
              <a:t>competențe</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instituțiile</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se </a:t>
            </a:r>
            <a:r>
              <a:rPr lang="en-US" sz="2800" dirty="0" err="1">
                <a:latin typeface="Trebuchet MS" panose="020B0603020202020204" pitchFamily="34" charset="0"/>
              </a:rPr>
              <a:t>va</a:t>
            </a:r>
            <a:r>
              <a:rPr lang="en-US" sz="2800" dirty="0">
                <a:latin typeface="Trebuchet MS" panose="020B0603020202020204" pitchFamily="34" charset="0"/>
              </a:rPr>
              <a:t> </a:t>
            </a:r>
            <a:r>
              <a:rPr lang="en-US" sz="2800" dirty="0" err="1">
                <a:latin typeface="Trebuchet MS" panose="020B0603020202020204" pitchFamily="34" charset="0"/>
              </a:rPr>
              <a:t>baza</a:t>
            </a:r>
            <a:r>
              <a:rPr lang="en-US" sz="2800" dirty="0">
                <a:latin typeface="Trebuchet MS" panose="020B0603020202020204" pitchFamily="34" charset="0"/>
              </a:rPr>
              <a:t> </a:t>
            </a:r>
            <a:r>
              <a:rPr lang="en-US" sz="2800" dirty="0" err="1">
                <a:latin typeface="Trebuchet MS" panose="020B0603020202020204" pitchFamily="34" charset="0"/>
              </a:rPr>
              <a:t>pe</a:t>
            </a:r>
            <a:r>
              <a:rPr lang="en-US" sz="2800" dirty="0">
                <a:latin typeface="Trebuchet MS" panose="020B0603020202020204" pitchFamily="34" charset="0"/>
              </a:rPr>
              <a:t> </a:t>
            </a:r>
            <a:r>
              <a:rPr lang="en-US" sz="2800" dirty="0" err="1">
                <a:latin typeface="Trebuchet MS" panose="020B0603020202020204" pitchFamily="34" charset="0"/>
              </a:rPr>
              <a:t>modelul</a:t>
            </a:r>
            <a:r>
              <a:rPr lang="en-US" sz="2800" dirty="0">
                <a:latin typeface="Trebuchet MS" panose="020B0603020202020204" pitchFamily="34" charset="0"/>
              </a:rPr>
              <a:t>/ </a:t>
            </a:r>
            <a:r>
              <a:rPr lang="en-US" sz="2800" dirty="0" err="1">
                <a:latin typeface="Trebuchet MS" panose="020B0603020202020204" pitchFamily="34" charset="0"/>
              </a:rPr>
              <a:t>proiectul</a:t>
            </a:r>
            <a:r>
              <a:rPr lang="en-US" sz="2800" dirty="0">
                <a:latin typeface="Trebuchet MS" panose="020B0603020202020204" pitchFamily="34" charset="0"/>
              </a:rPr>
              <a:t> </a:t>
            </a:r>
            <a:r>
              <a:rPr lang="en-US" sz="2800" dirty="0" err="1">
                <a:latin typeface="Trebuchet MS" panose="020B0603020202020204" pitchFamily="34" charset="0"/>
              </a:rPr>
              <a:t>dezvoltat</a:t>
            </a:r>
            <a:r>
              <a:rPr lang="en-US" sz="2800" dirty="0">
                <a:latin typeface="Trebuchet MS" panose="020B0603020202020204" pitchFamily="34" charset="0"/>
              </a:rPr>
              <a:t> de </a:t>
            </a:r>
            <a:r>
              <a:rPr lang="en-US" sz="2800" dirty="0" err="1">
                <a:latin typeface="Trebuchet MS" panose="020B0603020202020204" pitchFamily="34" charset="0"/>
              </a:rPr>
              <a:t>proiectul</a:t>
            </a:r>
            <a:r>
              <a:rPr lang="en-US" sz="2800" dirty="0">
                <a:latin typeface="Trebuchet MS" panose="020B0603020202020204" pitchFamily="34" charset="0"/>
              </a:rPr>
              <a:t> SIPOCA 136. </a:t>
            </a:r>
            <a:r>
              <a:rPr lang="ro-RO" sz="2800" dirty="0" smtClean="0">
                <a:latin typeface="Trebuchet MS" panose="020B0603020202020204" pitchFamily="34" charset="0"/>
              </a:rPr>
              <a:t>Etapele implementării:</a:t>
            </a:r>
            <a:endParaRPr lang="en-US" sz="2800" dirty="0" smtClean="0">
              <a:latin typeface="Trebuchet MS" panose="020B0603020202020204" pitchFamily="34" charset="0"/>
            </a:endParaRPr>
          </a:p>
          <a:p>
            <a:pPr algn="just">
              <a:lnSpc>
                <a:spcPct val="150000"/>
              </a:lnSpc>
            </a:pPr>
            <a:r>
              <a:rPr lang="en-US" sz="2800" dirty="0" err="1">
                <a:latin typeface="Trebuchet MS" panose="020B0603020202020204" pitchFamily="34" charset="0"/>
              </a:rPr>
              <a:t>clarificarea</a:t>
            </a:r>
            <a:r>
              <a:rPr lang="en-US" sz="2800" dirty="0">
                <a:latin typeface="Trebuchet MS" panose="020B0603020202020204" pitchFamily="34" charset="0"/>
              </a:rPr>
              <a:t> </a:t>
            </a:r>
            <a:r>
              <a:rPr lang="en-US" sz="2800" dirty="0" err="1">
                <a:latin typeface="Trebuchet MS" panose="020B0603020202020204" pitchFamily="34" charset="0"/>
              </a:rPr>
              <a:t>rolurilor</a:t>
            </a:r>
            <a:r>
              <a:rPr lang="en-US" sz="2800" dirty="0">
                <a:latin typeface="Trebuchet MS" panose="020B0603020202020204" pitchFamily="34" charset="0"/>
              </a:rPr>
              <a:t> </a:t>
            </a:r>
            <a:r>
              <a:rPr lang="en-US" sz="2800" dirty="0" err="1">
                <a:latin typeface="Trebuchet MS" panose="020B0603020202020204" pitchFamily="34" charset="0"/>
              </a:rPr>
              <a:t>specifice</a:t>
            </a:r>
            <a:r>
              <a:rPr lang="en-US" sz="2800" dirty="0">
                <a:latin typeface="Trebuchet MS" panose="020B0603020202020204" pitchFamily="34" charset="0"/>
              </a:rPr>
              <a:t> </a:t>
            </a:r>
            <a:r>
              <a:rPr lang="en-US" sz="2800" dirty="0" err="1">
                <a:latin typeface="Trebuchet MS" panose="020B0603020202020204" pitchFamily="34" charset="0"/>
              </a:rPr>
              <a:t>posturilor</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pregătirea</a:t>
            </a:r>
            <a:r>
              <a:rPr lang="en-US" sz="2800" dirty="0">
                <a:latin typeface="Trebuchet MS" panose="020B0603020202020204" pitchFamily="34" charset="0"/>
              </a:rPr>
              <a:t> pentru </a:t>
            </a:r>
            <a:r>
              <a:rPr lang="en-US" sz="2800" dirty="0" err="1">
                <a:latin typeface="Trebuchet MS" panose="020B0603020202020204" pitchFamily="34" charset="0"/>
              </a:rPr>
              <a:t>introducerea</a:t>
            </a:r>
            <a:r>
              <a:rPr lang="en-US" sz="2800" dirty="0">
                <a:latin typeface="Trebuchet MS" panose="020B0603020202020204" pitchFamily="34" charset="0"/>
              </a:rPr>
              <a:t> </a:t>
            </a:r>
            <a:r>
              <a:rPr lang="en-US" sz="2800" dirty="0" err="1">
                <a:latin typeface="Trebuchet MS" panose="020B0603020202020204" pitchFamily="34" charset="0"/>
              </a:rPr>
              <a:t>cadrului</a:t>
            </a:r>
            <a:r>
              <a:rPr lang="en-US" sz="2800" dirty="0">
                <a:latin typeface="Trebuchet MS" panose="020B0603020202020204" pitchFamily="34" charset="0"/>
              </a:rPr>
              <a:t> de </a:t>
            </a:r>
            <a:r>
              <a:rPr lang="en-US" sz="2800" dirty="0" err="1" smtClean="0">
                <a:latin typeface="Trebuchet MS" panose="020B0603020202020204" pitchFamily="34" charset="0"/>
              </a:rPr>
              <a:t>competențe</a:t>
            </a:r>
            <a:r>
              <a:rPr lang="ro-RO" sz="2800" dirty="0" smtClean="0">
                <a:latin typeface="Trebuchet MS" panose="020B0603020202020204" pitchFamily="34" charset="0"/>
              </a:rPr>
              <a:t>;</a:t>
            </a:r>
          </a:p>
          <a:p>
            <a:pPr algn="just">
              <a:lnSpc>
                <a:spcPct val="150000"/>
              </a:lnSpc>
            </a:pPr>
            <a:r>
              <a:rPr lang="en-US" sz="2800" dirty="0" err="1" smtClean="0">
                <a:latin typeface="Trebuchet MS" panose="020B0603020202020204" pitchFamily="34" charset="0"/>
              </a:rPr>
              <a:t>simplificarea</a:t>
            </a:r>
            <a:r>
              <a:rPr lang="en-US" sz="2800" dirty="0" smtClean="0">
                <a:latin typeface="Trebuchet MS" panose="020B0603020202020204" pitchFamily="34" charset="0"/>
              </a:rPr>
              <a:t> </a:t>
            </a:r>
            <a:r>
              <a:rPr lang="en-US" sz="2800" dirty="0" err="1">
                <a:latin typeface="Trebuchet MS" panose="020B0603020202020204" pitchFamily="34" charset="0"/>
              </a:rPr>
              <a:t>clasificării</a:t>
            </a:r>
            <a:r>
              <a:rPr lang="en-US" sz="2800" dirty="0">
                <a:latin typeface="Trebuchet MS" panose="020B0603020202020204" pitchFamily="34" charset="0"/>
              </a:rPr>
              <a:t> </a:t>
            </a:r>
            <a:r>
              <a:rPr lang="en-US" sz="2800" dirty="0" err="1">
                <a:latin typeface="Trebuchet MS" panose="020B0603020202020204" pitchFamily="34" charset="0"/>
              </a:rPr>
              <a:t>posturilor</a:t>
            </a:r>
            <a:r>
              <a:rPr lang="en-US" sz="2800" dirty="0">
                <a:latin typeface="Trebuchet MS" panose="020B0603020202020204" pitchFamily="34" charset="0"/>
              </a:rPr>
              <a:t> </a:t>
            </a:r>
            <a:r>
              <a:rPr lang="en-US" sz="2800" dirty="0" err="1">
                <a:latin typeface="Trebuchet MS" panose="020B0603020202020204" pitchFamily="34" charset="0"/>
              </a:rPr>
              <a:t>și</a:t>
            </a:r>
            <a:r>
              <a:rPr lang="en-US" sz="2800" dirty="0">
                <a:latin typeface="Trebuchet MS" panose="020B0603020202020204" pitchFamily="34" charset="0"/>
              </a:rPr>
              <a:t> </a:t>
            </a:r>
            <a:r>
              <a:rPr lang="en-US" sz="2800" dirty="0" err="1">
                <a:latin typeface="Trebuchet MS" panose="020B0603020202020204" pitchFamily="34" charset="0"/>
              </a:rPr>
              <a:t>corelarea</a:t>
            </a:r>
            <a:r>
              <a:rPr lang="en-US" sz="2800" dirty="0">
                <a:latin typeface="Trebuchet MS" panose="020B0603020202020204" pitchFamily="34" charset="0"/>
              </a:rPr>
              <a:t> </a:t>
            </a:r>
            <a:r>
              <a:rPr lang="en-US" sz="2800" dirty="0" err="1">
                <a:latin typeface="Trebuchet MS" panose="020B0603020202020204" pitchFamily="34" charset="0"/>
              </a:rPr>
              <a:t>infrastructurii</a:t>
            </a:r>
            <a:r>
              <a:rPr lang="en-US" sz="2800" dirty="0">
                <a:latin typeface="Trebuchet MS" panose="020B0603020202020204" pitchFamily="34" charset="0"/>
              </a:rPr>
              <a:t> TIC cu </a:t>
            </a:r>
            <a:r>
              <a:rPr lang="en-US" sz="2800" dirty="0" err="1">
                <a:latin typeface="Trebuchet MS" panose="020B0603020202020204" pitchFamily="34" charset="0"/>
              </a:rPr>
              <a:t>procesele</a:t>
            </a:r>
            <a:r>
              <a:rPr lang="en-US" sz="2800" dirty="0">
                <a:latin typeface="Trebuchet MS" panose="020B0603020202020204" pitchFamily="34" charset="0"/>
              </a:rPr>
              <a:t> de management al </a:t>
            </a:r>
            <a:r>
              <a:rPr lang="en-US" sz="2800" dirty="0" err="1">
                <a:latin typeface="Trebuchet MS" panose="020B0603020202020204" pitchFamily="34" charset="0"/>
              </a:rPr>
              <a:t>resurselor</a:t>
            </a:r>
            <a:r>
              <a:rPr lang="en-US" sz="2800" dirty="0">
                <a:latin typeface="Trebuchet MS" panose="020B0603020202020204" pitchFamily="34" charset="0"/>
              </a:rPr>
              <a:t> </a:t>
            </a:r>
            <a:r>
              <a:rPr lang="en-US" sz="2800" dirty="0" err="1">
                <a:latin typeface="Trebuchet MS" panose="020B0603020202020204" pitchFamily="34" charset="0"/>
              </a:rPr>
              <a:t>umane</a:t>
            </a:r>
            <a:r>
              <a:rPr lang="en-US" sz="2800" dirty="0" smtClean="0">
                <a:latin typeface="Trebuchet MS" panose="020B0603020202020204" pitchFamily="34" charset="0"/>
              </a:rPr>
              <a:t>;</a:t>
            </a:r>
            <a:endParaRPr lang="ro-RO" sz="2800" dirty="0" smtClean="0">
              <a:latin typeface="Trebuchet MS" panose="020B0603020202020204" pitchFamily="34" charset="0"/>
            </a:endParaRPr>
          </a:p>
          <a:p>
            <a:pPr algn="just">
              <a:lnSpc>
                <a:spcPct val="150000"/>
              </a:lnSpc>
            </a:pPr>
            <a:r>
              <a:rPr lang="it-IT" sz="2800" dirty="0" smtClean="0">
                <a:latin typeface="Trebuchet MS" panose="020B0603020202020204" pitchFamily="34" charset="0"/>
              </a:rPr>
              <a:t>evaluarea </a:t>
            </a:r>
            <a:r>
              <a:rPr lang="it-IT" sz="2800" dirty="0">
                <a:latin typeface="Trebuchet MS" panose="020B0603020202020204" pitchFamily="34" charset="0"/>
              </a:rPr>
              <a:t>performanței profesionale pe baza competențelor.</a:t>
            </a:r>
            <a:endParaRPr lang="en-US" sz="2800" dirty="0" smtClean="0">
              <a:latin typeface="Trebuchet MS" panose="020B0603020202020204" pitchFamily="34" charset="0"/>
            </a:endParaRPr>
          </a:p>
        </p:txBody>
      </p:sp>
      <p:pic>
        <p:nvPicPr>
          <p:cNvPr id="8" name="Picture 7"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23425" y="5262662"/>
            <a:ext cx="457201" cy="457201"/>
          </a:xfrm>
          <a:prstGeom prst="rect">
            <a:avLst/>
          </a:prstGeom>
        </p:spPr>
      </p:pic>
      <p:pic>
        <p:nvPicPr>
          <p:cNvPr id="9" name="Picture 8"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57256" y="6489947"/>
            <a:ext cx="457201" cy="457201"/>
          </a:xfrm>
          <a:prstGeom prst="rect">
            <a:avLst/>
          </a:prstGeom>
        </p:spPr>
      </p:pic>
      <p:pic>
        <p:nvPicPr>
          <p:cNvPr id="11" name="Picture 10" descr="Clipart - green-tick"/>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29077" y="7640818"/>
            <a:ext cx="457201" cy="4572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26617" y="2604241"/>
            <a:ext cx="7234765" cy="996612"/>
          </a:xfrm>
          <a:prstGeom prst="rect">
            <a:avLst/>
          </a:prstGeom>
        </p:spPr>
        <p:txBody>
          <a:bodyPr lIns="50800" tIns="50800" rIns="50800" bIns="50800" rtlCol="0" anchor="ctr"/>
          <a:lstStyle/>
          <a:p>
            <a:pPr algn="ctr">
              <a:lnSpc>
                <a:spcPts val="3359"/>
              </a:lnSpc>
            </a:pPr>
            <a:endParaRPr>
              <a:latin typeface="Trebuchet MS" panose="020B0703020202090204" pitchFamily="34" charset="0"/>
            </a:endParaRPr>
          </a:p>
        </p:txBody>
      </p:sp>
      <p:sp>
        <p:nvSpPr>
          <p:cNvPr id="54" name="TextBox 53">
            <a:extLst>
              <a:ext uri="{FF2B5EF4-FFF2-40B4-BE49-F238E27FC236}">
                <a16:creationId xmlns:a16="http://schemas.microsoft.com/office/drawing/2014/main" xmlns="" id="{FDC286F4-2ADB-E4D2-1BAE-B2DD18ACA895}"/>
              </a:ext>
            </a:extLst>
          </p:cNvPr>
          <p:cNvSpPr txBox="1"/>
          <p:nvPr/>
        </p:nvSpPr>
        <p:spPr>
          <a:xfrm>
            <a:off x="3048000" y="2604241"/>
            <a:ext cx="11165305" cy="520592"/>
          </a:xfrm>
          <a:prstGeom prst="rect">
            <a:avLst/>
          </a:prstGeom>
          <a:noFill/>
        </p:spPr>
        <p:txBody>
          <a:bodyPr wrap="square" rtlCol="0">
            <a:spAutoFit/>
          </a:bodyPr>
          <a:lstStyle/>
          <a:p>
            <a:pPr algn="ctr">
              <a:lnSpc>
                <a:spcPct val="107000"/>
              </a:lnSpc>
              <a:spcAft>
                <a:spcPts val="800"/>
              </a:spcAft>
            </a:pPr>
            <a:r>
              <a:rPr lang="en-US" sz="2800" b="1" kern="100" dirty="0" err="1"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Actori</a:t>
            </a:r>
            <a:r>
              <a:rPr lang="en-US" sz="28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 </a:t>
            </a:r>
            <a:r>
              <a:rPr lang="en-US" sz="2800" b="1" kern="100" dirty="0" err="1"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relevanți</a:t>
            </a:r>
            <a:endParaRPr lang="en-US" sz="28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447800" y="3467100"/>
            <a:ext cx="14325600" cy="1384995"/>
          </a:xfrm>
          <a:prstGeom prst="rect">
            <a:avLst/>
          </a:prstGeom>
        </p:spPr>
        <p:txBody>
          <a:bodyPr wrap="square">
            <a:spAutoFit/>
          </a:bodyPr>
          <a:lstStyle/>
          <a:p>
            <a:pPr algn="just"/>
            <a:r>
              <a:rPr lang="en-US" sz="2800" dirty="0" err="1">
                <a:latin typeface="Trebuchet MS" panose="020B0603020202020204" pitchFamily="34" charset="0"/>
              </a:rPr>
              <a:t>Agenţia</a:t>
            </a:r>
            <a:r>
              <a:rPr lang="en-US" sz="2800" dirty="0">
                <a:latin typeface="Trebuchet MS" panose="020B0603020202020204" pitchFamily="34" charset="0"/>
              </a:rPr>
              <a:t> </a:t>
            </a:r>
            <a:r>
              <a:rPr lang="en-US" sz="2800" dirty="0" err="1">
                <a:latin typeface="Trebuchet MS" panose="020B0603020202020204" pitchFamily="34" charset="0"/>
              </a:rPr>
              <a:t>Naţională</a:t>
            </a:r>
            <a:r>
              <a:rPr lang="en-US" sz="2800" dirty="0">
                <a:latin typeface="Trebuchet MS" panose="020B0603020202020204" pitchFamily="34" charset="0"/>
              </a:rPr>
              <a:t> a </a:t>
            </a:r>
            <a:r>
              <a:rPr lang="en-US" sz="2800" dirty="0" err="1">
                <a:latin typeface="Trebuchet MS" panose="020B0603020202020204" pitchFamily="34" charset="0"/>
              </a:rPr>
              <a:t>Funcţionarilor</a:t>
            </a:r>
            <a:r>
              <a:rPr lang="en-US" sz="2800" dirty="0">
                <a:latin typeface="Trebuchet MS" panose="020B0603020202020204" pitchFamily="34" charset="0"/>
              </a:rPr>
              <a:t> </a:t>
            </a:r>
            <a:r>
              <a:rPr lang="en-US" sz="2800" dirty="0" err="1">
                <a:latin typeface="Trebuchet MS" panose="020B0603020202020204" pitchFamily="34" charset="0"/>
              </a:rPr>
              <a:t>Publici</a:t>
            </a:r>
            <a:r>
              <a:rPr lang="en-US" sz="2800" dirty="0">
                <a:latin typeface="Trebuchet MS" panose="020B0603020202020204" pitchFamily="34" charset="0"/>
              </a:rPr>
              <a:t>, </a:t>
            </a:r>
            <a:r>
              <a:rPr lang="en-US" sz="2800" dirty="0" err="1">
                <a:latin typeface="Trebuchet MS" panose="020B0603020202020204" pitchFamily="34" charset="0"/>
              </a:rPr>
              <a:t>Secretariatul</a:t>
            </a:r>
            <a:r>
              <a:rPr lang="en-US" sz="2800" dirty="0">
                <a:latin typeface="Trebuchet MS" panose="020B0603020202020204" pitchFamily="34" charset="0"/>
              </a:rPr>
              <a:t> General al </a:t>
            </a:r>
            <a:r>
              <a:rPr lang="en-US" sz="2800" dirty="0" err="1">
                <a:latin typeface="Trebuchet MS" panose="020B0603020202020204" pitchFamily="34" charset="0"/>
              </a:rPr>
              <a:t>Guvernului</a:t>
            </a:r>
            <a:r>
              <a:rPr lang="en-US" sz="2800" dirty="0">
                <a:latin typeface="Trebuchet MS" panose="020B0603020202020204" pitchFamily="34" charset="0"/>
              </a:rPr>
              <a:t>, </a:t>
            </a:r>
            <a:r>
              <a:rPr lang="en-US" sz="2800" dirty="0" err="1" smtClean="0">
                <a:latin typeface="Trebuchet MS" panose="020B0603020202020204" pitchFamily="34" charset="0"/>
              </a:rPr>
              <a:t>Ministerul</a:t>
            </a:r>
            <a:r>
              <a:rPr lang="en-US" sz="2800" dirty="0" smtClean="0">
                <a:latin typeface="Trebuchet MS" panose="020B0603020202020204" pitchFamily="34" charset="0"/>
              </a:rPr>
              <a:t> </a:t>
            </a:r>
            <a:r>
              <a:rPr lang="en-US" sz="2800" dirty="0" err="1">
                <a:latin typeface="Trebuchet MS" panose="020B0603020202020204" pitchFamily="34" charset="0"/>
              </a:rPr>
              <a:t>Dezvoltării</a:t>
            </a:r>
            <a:r>
              <a:rPr lang="en-US" sz="2800" dirty="0">
                <a:latin typeface="Trebuchet MS" panose="020B0603020202020204" pitchFamily="34" charset="0"/>
              </a:rPr>
              <a:t>, </a:t>
            </a:r>
            <a:r>
              <a:rPr lang="en-US" sz="2800" dirty="0" err="1">
                <a:latin typeface="Trebuchet MS" panose="020B0603020202020204" pitchFamily="34" charset="0"/>
              </a:rPr>
              <a:t>Lucrărilor</a:t>
            </a:r>
            <a:r>
              <a:rPr lang="en-US" sz="2800" dirty="0">
                <a:latin typeface="Trebuchet MS" panose="020B0603020202020204" pitchFamily="34" charset="0"/>
              </a:rPr>
              <a:t> </a:t>
            </a:r>
            <a:r>
              <a:rPr lang="en-US" sz="2800" dirty="0" err="1">
                <a:latin typeface="Trebuchet MS" panose="020B0603020202020204" pitchFamily="34" charset="0"/>
              </a:rPr>
              <a:t>Publice</a:t>
            </a:r>
            <a:r>
              <a:rPr lang="en-US" sz="2800" dirty="0">
                <a:latin typeface="Trebuchet MS" panose="020B0603020202020204" pitchFamily="34" charset="0"/>
              </a:rPr>
              <a:t> </a:t>
            </a:r>
            <a:r>
              <a:rPr lang="en-US" sz="2800" dirty="0" err="1">
                <a:latin typeface="Trebuchet MS" panose="020B0603020202020204" pitchFamily="34" charset="0"/>
              </a:rPr>
              <a:t>şi</a:t>
            </a:r>
            <a:r>
              <a:rPr lang="en-US" sz="2800" dirty="0">
                <a:latin typeface="Trebuchet MS" panose="020B0603020202020204" pitchFamily="34" charset="0"/>
              </a:rPr>
              <a:t> </a:t>
            </a:r>
            <a:r>
              <a:rPr lang="en-US" sz="2800" dirty="0" err="1">
                <a:latin typeface="Trebuchet MS" panose="020B0603020202020204" pitchFamily="34" charset="0"/>
              </a:rPr>
              <a:t>Administraţiei</a:t>
            </a:r>
            <a:r>
              <a:rPr lang="en-US" sz="2800" dirty="0">
                <a:latin typeface="Trebuchet MS" panose="020B0603020202020204" pitchFamily="34" charset="0"/>
              </a:rPr>
              <a:t>, </a:t>
            </a:r>
            <a:r>
              <a:rPr lang="en-US" sz="2800" dirty="0" err="1">
                <a:latin typeface="Trebuchet MS" panose="020B0603020202020204" pitchFamily="34" charset="0"/>
              </a:rPr>
              <a:t>alte</a:t>
            </a:r>
            <a:r>
              <a:rPr lang="en-US" sz="2800" dirty="0">
                <a:latin typeface="Trebuchet MS" panose="020B0603020202020204" pitchFamily="34" charset="0"/>
              </a:rPr>
              <a:t> </a:t>
            </a:r>
            <a:r>
              <a:rPr lang="en-US" sz="2800" dirty="0" err="1">
                <a:latin typeface="Trebuchet MS" panose="020B0603020202020204" pitchFamily="34" charset="0"/>
              </a:rPr>
              <a:t>ministere</a:t>
            </a:r>
            <a:r>
              <a:rPr lang="en-US" sz="2800" dirty="0">
                <a:latin typeface="Trebuchet MS" panose="020B0603020202020204" pitchFamily="34" charset="0"/>
              </a:rPr>
              <a:t> cu </a:t>
            </a:r>
            <a:r>
              <a:rPr lang="en-US" sz="2800" dirty="0" err="1">
                <a:latin typeface="Trebuchet MS" panose="020B0603020202020204" pitchFamily="34" charset="0"/>
              </a:rPr>
              <a:t>atribuții</a:t>
            </a:r>
            <a:r>
              <a:rPr lang="en-US" sz="2800" dirty="0">
                <a:latin typeface="Trebuchet MS" panose="020B0603020202020204" pitchFamily="34" charset="0"/>
              </a:rPr>
              <a:t> </a:t>
            </a:r>
            <a:r>
              <a:rPr lang="en-US" sz="2800" dirty="0" err="1">
                <a:latin typeface="Trebuchet MS" panose="020B0603020202020204" pitchFamily="34" charset="0"/>
              </a:rPr>
              <a:t>în</a:t>
            </a:r>
            <a:r>
              <a:rPr lang="en-US" sz="2800" dirty="0">
                <a:latin typeface="Trebuchet MS" panose="020B0603020202020204" pitchFamily="34" charset="0"/>
              </a:rPr>
              <a:t> </a:t>
            </a:r>
            <a:r>
              <a:rPr lang="en-US" sz="2800" dirty="0" err="1">
                <a:latin typeface="Trebuchet MS" panose="020B0603020202020204" pitchFamily="34" charset="0"/>
              </a:rPr>
              <a:t>domeniul</a:t>
            </a:r>
            <a:r>
              <a:rPr lang="en-US" sz="2800" dirty="0">
                <a:latin typeface="Trebuchet MS" panose="020B0603020202020204" pitchFamily="34" charset="0"/>
              </a:rPr>
              <a:t> </a:t>
            </a:r>
            <a:r>
              <a:rPr lang="en-US" sz="2800" dirty="0" err="1">
                <a:latin typeface="Trebuchet MS" panose="020B0603020202020204" pitchFamily="34" charset="0"/>
              </a:rPr>
              <a:t>vizat</a:t>
            </a:r>
            <a:r>
              <a:rPr lang="en-US" sz="2800" dirty="0">
                <a:latin typeface="Trebuchet MS" panose="020B0603020202020204" pitchFamily="34" charset="0"/>
              </a:rPr>
              <a:t>.</a:t>
            </a:r>
          </a:p>
        </p:txBody>
      </p:sp>
      <p:pic>
        <p:nvPicPr>
          <p:cNvPr id="55" name="Picture 54"/>
          <p:cNvPicPr>
            <a:picLocks noChangeAspect="1"/>
          </p:cNvPicPr>
          <p:nvPr/>
        </p:nvPicPr>
        <p:blipFill>
          <a:blip r:embed="rId3"/>
          <a:stretch>
            <a:fillRect/>
          </a:stretch>
        </p:blipFill>
        <p:spPr>
          <a:xfrm>
            <a:off x="5676900" y="4592960"/>
            <a:ext cx="5867400" cy="1740231"/>
          </a:xfrm>
          <a:prstGeom prst="rect">
            <a:avLst/>
          </a:prstGeom>
        </p:spPr>
      </p:pic>
      <p:sp>
        <p:nvSpPr>
          <p:cNvPr id="56" name="Rectangle 55"/>
          <p:cNvSpPr/>
          <p:nvPr/>
        </p:nvSpPr>
        <p:spPr>
          <a:xfrm>
            <a:off x="1447800" y="6333191"/>
            <a:ext cx="14554200" cy="1815882"/>
          </a:xfrm>
          <a:prstGeom prst="rect">
            <a:avLst/>
          </a:prstGeom>
        </p:spPr>
        <p:txBody>
          <a:bodyPr wrap="square">
            <a:spAutoFit/>
          </a:bodyPr>
          <a:lstStyle/>
          <a:p>
            <a:pPr algn="ctr"/>
            <a:r>
              <a:rPr lang="ro-RO" sz="2800" b="1" dirty="0">
                <a:solidFill>
                  <a:schemeClr val="accent1"/>
                </a:solidFill>
                <a:latin typeface="Trebuchet MS" panose="020B0603020202020204" pitchFamily="34" charset="0"/>
              </a:rPr>
              <a:t>Grup țintă</a:t>
            </a:r>
          </a:p>
          <a:p>
            <a:pPr algn="just"/>
            <a:r>
              <a:rPr lang="ro-RO" sz="2800" dirty="0">
                <a:latin typeface="Trebuchet MS" panose="020B0603020202020204" pitchFamily="34" charset="0"/>
              </a:rPr>
              <a:t>Funcționarii publici din instituții publice din administrația publică </a:t>
            </a:r>
            <a:r>
              <a:rPr lang="ro-RO" sz="2800" dirty="0" smtClean="0">
                <a:latin typeface="Trebuchet MS" panose="020B0603020202020204" pitchFamily="34" charset="0"/>
              </a:rPr>
              <a:t>centrală într-o primă etapă și ulterior administrația </a:t>
            </a:r>
            <a:r>
              <a:rPr lang="ro-RO" sz="2800" dirty="0">
                <a:latin typeface="Trebuchet MS" panose="020B0603020202020204" pitchFamily="34" charset="0"/>
              </a:rPr>
              <a:t>publică </a:t>
            </a:r>
            <a:r>
              <a:rPr lang="ro-RO" sz="2800" dirty="0" smtClean="0">
                <a:latin typeface="Trebuchet MS" panose="020B0603020202020204" pitchFamily="34" charset="0"/>
              </a:rPr>
              <a:t>locală și personalul contractual </a:t>
            </a:r>
            <a:r>
              <a:rPr lang="ro-RO" sz="2800" dirty="0">
                <a:latin typeface="Trebuchet MS" panose="020B0603020202020204" pitchFamily="34" charset="0"/>
              </a:rPr>
              <a:t>din </a:t>
            </a:r>
            <a:r>
              <a:rPr lang="ro-RO" sz="2800" dirty="0" smtClean="0">
                <a:latin typeface="Trebuchet MS" panose="020B0603020202020204" pitchFamily="34" charset="0"/>
              </a:rPr>
              <a:t>cadrul autorităților și instituțiilor </a:t>
            </a:r>
            <a:r>
              <a:rPr lang="ro-RO" sz="2800" dirty="0">
                <a:latin typeface="Trebuchet MS" panose="020B0603020202020204" pitchFamily="34" charset="0"/>
              </a:rPr>
              <a:t>publice din administrația publică centrală și </a:t>
            </a:r>
            <a:r>
              <a:rPr lang="ro-RO" sz="2800" dirty="0" smtClean="0">
                <a:latin typeface="Trebuchet MS" panose="020B0603020202020204" pitchFamily="34" charset="0"/>
              </a:rPr>
              <a:t>locală</a:t>
            </a:r>
            <a:endParaRPr lang="ro-RO" sz="2800" dirty="0">
              <a:latin typeface="Trebuchet MS" panose="020B0603020202020204" pitchFamily="34" charset="0"/>
            </a:endParaRPr>
          </a:p>
        </p:txBody>
      </p:sp>
    </p:spTree>
    <p:extLst>
      <p:ext uri="{BB962C8B-B14F-4D97-AF65-F5344CB8AC3E}">
        <p14:creationId xmlns:p14="http://schemas.microsoft.com/office/powerpoint/2010/main" val="4196058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124200" y="2314903"/>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Prestatori</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F86769C4-377C-13F2-EC7E-33E624A1091B}"/>
              </a:ext>
            </a:extLst>
          </p:cNvPr>
          <p:cNvSpPr txBox="1"/>
          <p:nvPr/>
        </p:nvSpPr>
        <p:spPr>
          <a:xfrm>
            <a:off x="914400" y="2854373"/>
            <a:ext cx="16230600" cy="4893647"/>
          </a:xfrm>
          <a:prstGeom prst="rect">
            <a:avLst/>
          </a:prstGeom>
          <a:noFill/>
        </p:spPr>
        <p:txBody>
          <a:bodyPr wrap="square">
            <a:spAutoFit/>
          </a:bodyPr>
          <a:lstStyle/>
          <a:p>
            <a:endParaRPr lang="en-GB" sz="2400" dirty="0"/>
          </a:p>
          <a:p>
            <a:pPr marL="342900" indent="-342900">
              <a:buFont typeface="Arial" panose="020B0604020202020204" pitchFamily="34" charset="0"/>
              <a:buChar char="•"/>
            </a:pPr>
            <a:r>
              <a:rPr lang="en-GB" sz="2400" b="1" dirty="0" err="1" smtClean="0"/>
              <a:t>Asocierea</a:t>
            </a:r>
            <a:r>
              <a:rPr lang="en-GB" sz="2400" b="1" dirty="0" smtClean="0"/>
              <a:t> </a:t>
            </a:r>
            <a:r>
              <a:rPr lang="en-GB" sz="2400" b="1" dirty="0"/>
              <a:t>SC Ernst &amp; Young SRL </a:t>
            </a:r>
            <a:r>
              <a:rPr lang="en-GB" sz="2400" dirty="0"/>
              <a:t>- </a:t>
            </a:r>
            <a:r>
              <a:rPr lang="en-GB" sz="2400" dirty="0" err="1"/>
              <a:t>Ascendis</a:t>
            </a:r>
            <a:r>
              <a:rPr lang="en-GB" sz="2400" dirty="0"/>
              <a:t> Consulting SRL - </a:t>
            </a:r>
            <a:r>
              <a:rPr lang="en-GB" sz="2400" dirty="0" err="1"/>
              <a:t>Băncilă</a:t>
            </a:r>
            <a:r>
              <a:rPr lang="en-GB" sz="2400" dirty="0"/>
              <a:t>, </a:t>
            </a:r>
            <a:r>
              <a:rPr lang="en-GB" sz="2400" dirty="0" err="1"/>
              <a:t>Diaconu</a:t>
            </a:r>
            <a:r>
              <a:rPr lang="en-GB" sz="2400" dirty="0"/>
              <a:t> </a:t>
            </a:r>
            <a:r>
              <a:rPr lang="en-GB" sz="2400" dirty="0" err="1"/>
              <a:t>și</a:t>
            </a:r>
            <a:r>
              <a:rPr lang="en-GB" sz="2400" dirty="0"/>
              <a:t> </a:t>
            </a:r>
            <a:r>
              <a:rPr lang="en-GB" sz="2400" dirty="0" err="1"/>
              <a:t>Asociații</a:t>
            </a:r>
            <a:r>
              <a:rPr lang="en-GB" sz="2400" dirty="0"/>
              <a:t> – </a:t>
            </a:r>
            <a:r>
              <a:rPr lang="en-GB" sz="2400" dirty="0" err="1"/>
              <a:t>Societate</a:t>
            </a:r>
            <a:r>
              <a:rPr lang="en-GB" sz="2400" dirty="0"/>
              <a:t> </a:t>
            </a:r>
            <a:r>
              <a:rPr lang="en-GB" sz="2400" dirty="0" err="1"/>
              <a:t>Profesională</a:t>
            </a:r>
            <a:r>
              <a:rPr lang="en-GB" sz="2400" dirty="0"/>
              <a:t> de </a:t>
            </a:r>
            <a:r>
              <a:rPr lang="en-GB" sz="2400" dirty="0" err="1"/>
              <a:t>Avocați</a:t>
            </a:r>
            <a:r>
              <a:rPr lang="en-GB" sz="2400" dirty="0"/>
              <a:t> cu </a:t>
            </a:r>
            <a:r>
              <a:rPr lang="en-GB" sz="2400" dirty="0" err="1"/>
              <a:t>Răspundere</a:t>
            </a:r>
            <a:r>
              <a:rPr lang="en-GB" sz="2400" dirty="0"/>
              <a:t> </a:t>
            </a:r>
            <a:r>
              <a:rPr lang="en-GB" sz="2400" dirty="0" err="1"/>
              <a:t>Limitată</a:t>
            </a:r>
            <a:r>
              <a:rPr lang="en-GB" sz="2400" dirty="0"/>
              <a:t> - 42 Organizational Assessment SRL - EY Cyprus Advisory Services Limited - Ernst &amp; Young Cyprus Limited </a:t>
            </a:r>
            <a:r>
              <a:rPr lang="en-GB" sz="2400" b="1" dirty="0"/>
              <a:t>(</a:t>
            </a:r>
            <a:r>
              <a:rPr lang="en-GB" sz="2400" b="1" dirty="0" err="1"/>
              <a:t>Asocierea</a:t>
            </a:r>
            <a:r>
              <a:rPr lang="en-GB" sz="2400" b="1" dirty="0"/>
              <a:t> EY) </a:t>
            </a:r>
            <a:r>
              <a:rPr lang="ro-RO" sz="2400" dirty="0" smtClean="0"/>
              <a:t>- </a:t>
            </a:r>
            <a:r>
              <a:rPr lang="ro-RO" sz="2400" b="1" dirty="0" smtClean="0"/>
              <a:t> </a:t>
            </a:r>
            <a:r>
              <a:rPr lang="en-GB" sz="2400" b="1" dirty="0" err="1" smtClean="0"/>
              <a:t>Servicii</a:t>
            </a:r>
            <a:r>
              <a:rPr lang="en-GB" sz="2400" b="1" dirty="0" smtClean="0"/>
              <a:t> </a:t>
            </a:r>
            <a:r>
              <a:rPr lang="en-GB" sz="2400" b="1" dirty="0"/>
              <a:t>de </a:t>
            </a:r>
            <a:r>
              <a:rPr lang="en-GB" sz="2400" b="1" dirty="0" err="1"/>
              <a:t>consultanță</a:t>
            </a:r>
            <a:r>
              <a:rPr lang="en-GB" sz="2400" b="1" dirty="0"/>
              <a:t> </a:t>
            </a:r>
            <a:r>
              <a:rPr lang="en-GB" sz="2400" b="1" dirty="0" err="1"/>
              <a:t>în</a:t>
            </a:r>
            <a:r>
              <a:rPr lang="en-GB" sz="2400" b="1" dirty="0"/>
              <a:t> </a:t>
            </a:r>
            <a:r>
              <a:rPr lang="en-GB" sz="2400" b="1" dirty="0" err="1"/>
              <a:t>vederea</a:t>
            </a:r>
            <a:r>
              <a:rPr lang="en-GB" sz="2400" b="1" dirty="0"/>
              <a:t> </a:t>
            </a:r>
            <a:r>
              <a:rPr lang="en-GB" sz="2400" b="1" dirty="0" err="1"/>
              <a:t>elaborării</a:t>
            </a:r>
            <a:r>
              <a:rPr lang="en-GB" sz="2400" b="1" dirty="0"/>
              <a:t> de </a:t>
            </a:r>
            <a:r>
              <a:rPr lang="en-GB" sz="2400" b="1" dirty="0" err="1"/>
              <a:t>studii</a:t>
            </a:r>
            <a:r>
              <a:rPr lang="en-GB" sz="2400" b="1" dirty="0"/>
              <a:t>/ </a:t>
            </a:r>
            <a:r>
              <a:rPr lang="en-GB" sz="2400" b="1" dirty="0" err="1"/>
              <a:t>analize</a:t>
            </a:r>
            <a:r>
              <a:rPr lang="en-GB" sz="2400" b="1" dirty="0"/>
              <a:t> </a:t>
            </a:r>
            <a:r>
              <a:rPr lang="en-GB" sz="2400" b="1" dirty="0" err="1"/>
              <a:t>și</a:t>
            </a:r>
            <a:r>
              <a:rPr lang="en-GB" sz="2400" b="1" dirty="0"/>
              <a:t> </a:t>
            </a:r>
            <a:r>
              <a:rPr lang="en-GB" sz="2400" b="1" dirty="0" err="1"/>
              <a:t>proiecte</a:t>
            </a:r>
            <a:r>
              <a:rPr lang="en-GB" sz="2400" b="1" dirty="0"/>
              <a:t> de </a:t>
            </a:r>
            <a:r>
              <a:rPr lang="en-GB" sz="2400" b="1" dirty="0" err="1"/>
              <a:t>acte</a:t>
            </a:r>
            <a:r>
              <a:rPr lang="en-GB" sz="2400" b="1" dirty="0"/>
              <a:t> normative </a:t>
            </a:r>
            <a:r>
              <a:rPr lang="en-GB" sz="2400" b="1" dirty="0" err="1"/>
              <a:t>și</a:t>
            </a:r>
            <a:r>
              <a:rPr lang="en-GB" sz="2400" b="1" dirty="0"/>
              <a:t> </a:t>
            </a:r>
            <a:r>
              <a:rPr lang="en-GB" sz="2400" b="1" dirty="0" err="1"/>
              <a:t>acordarea</a:t>
            </a:r>
            <a:r>
              <a:rPr lang="en-GB" sz="2400" b="1" dirty="0"/>
              <a:t> de </a:t>
            </a:r>
            <a:r>
              <a:rPr lang="en-GB" sz="2400" b="1" dirty="0" err="1"/>
              <a:t>suport</a:t>
            </a:r>
            <a:r>
              <a:rPr lang="en-GB" sz="2400" b="1" dirty="0"/>
              <a:t> </a:t>
            </a:r>
            <a:r>
              <a:rPr lang="en-GB" sz="2400" b="1" dirty="0" err="1"/>
              <a:t>în</a:t>
            </a:r>
            <a:r>
              <a:rPr lang="en-GB" sz="2400" b="1" dirty="0"/>
              <a:t> </a:t>
            </a:r>
            <a:r>
              <a:rPr lang="en-GB" sz="2400" b="1" dirty="0" err="1"/>
              <a:t>vederea</a:t>
            </a:r>
            <a:r>
              <a:rPr lang="en-GB" sz="2400" b="1" dirty="0"/>
              <a:t> </a:t>
            </a:r>
            <a:r>
              <a:rPr lang="en-GB" sz="2400" b="1" dirty="0" err="1"/>
              <a:t>implementării</a:t>
            </a:r>
            <a:r>
              <a:rPr lang="en-GB" sz="2400" b="1" dirty="0"/>
              <a:t> </a:t>
            </a:r>
            <a:r>
              <a:rPr lang="en-GB" sz="2400" b="1" dirty="0" err="1"/>
              <a:t>jalonului</a:t>
            </a:r>
            <a:r>
              <a:rPr lang="en-GB" sz="2400" b="1" dirty="0"/>
              <a:t> 419 -PNRR</a:t>
            </a:r>
            <a:r>
              <a:rPr lang="ro-RO" sz="2400" b="1" dirty="0" smtClean="0"/>
              <a:t> </a:t>
            </a:r>
          </a:p>
          <a:p>
            <a:endParaRPr lang="ro-RO" sz="2400" dirty="0" smtClean="0"/>
          </a:p>
          <a:p>
            <a:pPr marL="285750" indent="-285750">
              <a:buFont typeface="Arial" panose="020B0604020202020204" pitchFamily="34" charset="0"/>
              <a:buChar char="•"/>
            </a:pPr>
            <a:r>
              <a:rPr lang="ro-RO" sz="2400" b="1" dirty="0" smtClean="0"/>
              <a:t>Banca Mondială - </a:t>
            </a:r>
            <a:r>
              <a:rPr lang="ro-RO" sz="2400" dirty="0"/>
              <a:t>Serviciile de consiliere </a:t>
            </a:r>
            <a:r>
              <a:rPr lang="ro-RO" sz="2400" dirty="0" smtClean="0"/>
              <a:t>rambursabile</a:t>
            </a:r>
            <a:r>
              <a:rPr lang="ro-RO" sz="2400" dirty="0"/>
              <a:t> </a:t>
            </a:r>
            <a:r>
              <a:rPr lang="ro-RO" sz="2400" dirty="0" smtClean="0"/>
              <a:t>(RAS)</a:t>
            </a:r>
            <a:endParaRPr lang="en-US" sz="2400" dirty="0" smtClean="0"/>
          </a:p>
          <a:p>
            <a:endParaRPr lang="ro-RO" sz="2400" b="1" dirty="0" smtClean="0"/>
          </a:p>
          <a:p>
            <a:pPr marL="285750" indent="-285750">
              <a:buFont typeface="Arial" panose="020B0604020202020204" pitchFamily="34" charset="0"/>
              <a:buChar char="•"/>
            </a:pPr>
            <a:r>
              <a:rPr lang="en-US" sz="2400" b="1" dirty="0" smtClean="0"/>
              <a:t>REPUBLIC </a:t>
            </a:r>
            <a:r>
              <a:rPr lang="en-US" sz="2400" b="1" dirty="0"/>
              <a:t>AFFAIRS S.R.L. </a:t>
            </a:r>
            <a:r>
              <a:rPr lang="ro-RO" sz="2400" b="1" dirty="0" smtClean="0"/>
              <a:t> - </a:t>
            </a:r>
            <a:r>
              <a:rPr lang="ro-RO" sz="2400" dirty="0" smtClean="0"/>
              <a:t>Servicii </a:t>
            </a:r>
            <a:r>
              <a:rPr lang="ro-RO" sz="2400" dirty="0"/>
              <a:t>de  consultanță în vederea realizării caietului de sarcini pentru serviciile de dezvoltare a aplicației de evaluare a performanţelor profesionale ale funcționarilor publici în funcţie de competenţe şi performanţe </a:t>
            </a:r>
            <a:endParaRPr lang="en-US" sz="2400" dirty="0" smtClean="0"/>
          </a:p>
          <a:p>
            <a:endParaRPr lang="ro-RO" sz="2400" dirty="0" smtClean="0"/>
          </a:p>
          <a:p>
            <a:pPr marL="342900" indent="-342900">
              <a:buFont typeface="Arial" panose="020B0604020202020204" pitchFamily="34" charset="0"/>
              <a:buChar char="•"/>
            </a:pPr>
            <a:r>
              <a:rPr lang="ro-RO" sz="2400" b="1" dirty="0" smtClean="0"/>
              <a:t>Avangarde SRL - </a:t>
            </a:r>
            <a:r>
              <a:rPr lang="en-GB" sz="2400" dirty="0" smtClean="0"/>
              <a:t> </a:t>
            </a:r>
            <a:r>
              <a:rPr lang="ro-RO" sz="2400" dirty="0" err="1"/>
              <a:t>S</a:t>
            </a:r>
            <a:r>
              <a:rPr lang="en-GB" sz="2400" dirty="0" err="1" smtClean="0"/>
              <a:t>ervicii</a:t>
            </a:r>
            <a:r>
              <a:rPr lang="en-GB" sz="2400" dirty="0" smtClean="0"/>
              <a:t> </a:t>
            </a:r>
            <a:r>
              <a:rPr lang="en-GB" sz="2400" dirty="0"/>
              <a:t>de </a:t>
            </a:r>
            <a:r>
              <a:rPr lang="en-GB" sz="2400" dirty="0" err="1"/>
              <a:t>organizare</a:t>
            </a:r>
            <a:r>
              <a:rPr lang="en-GB" sz="2400" dirty="0"/>
              <a:t> </a:t>
            </a:r>
            <a:r>
              <a:rPr lang="en-GB" sz="2400" dirty="0" err="1"/>
              <a:t>evenimente</a:t>
            </a:r>
            <a:r>
              <a:rPr lang="en-GB" sz="2400" dirty="0"/>
              <a:t>, </a:t>
            </a:r>
            <a:r>
              <a:rPr lang="en-GB" sz="2400" dirty="0" err="1"/>
              <a:t>informare</a:t>
            </a:r>
            <a:r>
              <a:rPr lang="en-GB" sz="2400" dirty="0"/>
              <a:t>, </a:t>
            </a:r>
            <a:r>
              <a:rPr lang="en-GB" sz="2400" dirty="0" err="1"/>
              <a:t>promovare</a:t>
            </a:r>
            <a:r>
              <a:rPr lang="en-GB" sz="2400" dirty="0"/>
              <a:t>, </a:t>
            </a:r>
            <a:r>
              <a:rPr lang="en-GB" sz="2400" dirty="0" err="1"/>
              <a:t>publicitate</a:t>
            </a:r>
            <a:r>
              <a:rPr lang="en-GB" sz="2400" dirty="0"/>
              <a:t> </a:t>
            </a:r>
            <a:r>
              <a:rPr lang="en-GB" sz="2400" dirty="0" err="1"/>
              <a:t>și</a:t>
            </a:r>
            <a:r>
              <a:rPr lang="en-GB" sz="2400" dirty="0"/>
              <a:t> </a:t>
            </a:r>
            <a:r>
              <a:rPr lang="en-GB" sz="2400" dirty="0" err="1"/>
              <a:t>conexe</a:t>
            </a:r>
            <a:r>
              <a:rPr lang="en-GB" sz="2400" dirty="0"/>
              <a:t> cu </a:t>
            </a:r>
            <a:r>
              <a:rPr lang="en-GB" sz="2400" dirty="0" err="1"/>
              <a:t>privire</a:t>
            </a:r>
            <a:r>
              <a:rPr lang="en-GB" sz="2400" dirty="0"/>
              <a:t> la </a:t>
            </a:r>
            <a:r>
              <a:rPr lang="en-GB" sz="2400" dirty="0" err="1"/>
              <a:t>reformele</a:t>
            </a:r>
            <a:r>
              <a:rPr lang="en-GB" sz="2400" dirty="0"/>
              <a:t> </a:t>
            </a:r>
            <a:r>
              <a:rPr lang="en-GB" sz="2400" dirty="0" err="1"/>
              <a:t>implementate</a:t>
            </a:r>
            <a:r>
              <a:rPr lang="en-GB" sz="2400" dirty="0"/>
              <a:t> </a:t>
            </a:r>
            <a:r>
              <a:rPr lang="en-GB" sz="2400" dirty="0" err="1"/>
              <a:t>prin</a:t>
            </a:r>
            <a:r>
              <a:rPr lang="en-GB" sz="2400" dirty="0"/>
              <a:t> </a:t>
            </a:r>
            <a:r>
              <a:rPr lang="en-GB" sz="2400" dirty="0" err="1"/>
              <a:t>proiectele</a:t>
            </a:r>
            <a:r>
              <a:rPr lang="en-GB" sz="2400" dirty="0"/>
              <a:t> </a:t>
            </a:r>
            <a:r>
              <a:rPr lang="en-GB" sz="2400" dirty="0" err="1"/>
              <a:t>finanțate</a:t>
            </a:r>
            <a:r>
              <a:rPr lang="en-GB" sz="2400" dirty="0"/>
              <a:t> </a:t>
            </a:r>
            <a:r>
              <a:rPr lang="en-GB" sz="2400" dirty="0" err="1"/>
              <a:t>prin</a:t>
            </a:r>
            <a:r>
              <a:rPr lang="en-GB" sz="2400" dirty="0"/>
              <a:t> PNRR, LOTUL VI </a:t>
            </a:r>
            <a:endParaRPr lang="en-US" sz="2400" dirty="0"/>
          </a:p>
        </p:txBody>
      </p:sp>
    </p:spTree>
    <p:extLst>
      <p:ext uri="{BB962C8B-B14F-4D97-AF65-F5344CB8AC3E}">
        <p14:creationId xmlns:p14="http://schemas.microsoft.com/office/powerpoint/2010/main" val="970730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667000" y="22479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381000" y="3314700"/>
            <a:ext cx="16916400" cy="6278642"/>
          </a:xfrm>
          <a:prstGeom prst="rect">
            <a:avLst/>
          </a:prstGeom>
          <a:noFill/>
        </p:spPr>
        <p:txBody>
          <a:bodyPr wrap="square">
            <a:spAutoFit/>
          </a:bodyPr>
          <a:lstStyle/>
          <a:p>
            <a:pPr marL="342900" indent="-342900" algn="just">
              <a:buAutoNum type="arabicPeriod"/>
            </a:pPr>
            <a:r>
              <a:rPr lang="pt-BR" sz="2800" b="1" dirty="0" smtClean="0">
                <a:latin typeface="Trebuchet MS" panose="020B0603020202020204" pitchFamily="34" charset="0"/>
              </a:rPr>
              <a:t>Metodologie </a:t>
            </a:r>
            <a:r>
              <a:rPr lang="pt-BR" sz="2800" b="1" dirty="0">
                <a:latin typeface="Trebuchet MS" panose="020B0603020202020204" pitchFamily="34" charset="0"/>
              </a:rPr>
              <a:t>de analiză a posturilor actualizată și </a:t>
            </a:r>
            <a:r>
              <a:rPr lang="pt-BR" sz="2800" b="1" dirty="0" smtClean="0">
                <a:latin typeface="Trebuchet MS" panose="020B0603020202020204" pitchFamily="34" charset="0"/>
              </a:rPr>
              <a:t>dezvoltată</a:t>
            </a:r>
            <a:r>
              <a:rPr lang="ro-RO" sz="2800" b="1" dirty="0" smtClean="0">
                <a:latin typeface="Trebuchet MS" panose="020B0603020202020204" pitchFamily="34" charset="0"/>
              </a:rPr>
              <a:t>:</a:t>
            </a:r>
          </a:p>
          <a:p>
            <a:pPr algn="just"/>
            <a:r>
              <a:rPr lang="en-US" sz="2400" dirty="0" err="1">
                <a:latin typeface="Trebuchet MS" panose="020B0603020202020204" pitchFamily="34" charset="0"/>
              </a:rPr>
              <a:t>Obiectivul</a:t>
            </a:r>
            <a:r>
              <a:rPr lang="en-US" sz="2400" dirty="0">
                <a:latin typeface="Trebuchet MS" panose="020B0603020202020204" pitchFamily="34" charset="0"/>
              </a:rPr>
              <a:t> </a:t>
            </a:r>
            <a:r>
              <a:rPr lang="en-US" sz="2400" dirty="0" err="1">
                <a:latin typeface="Trebuchet MS" panose="020B0603020202020204" pitchFamily="34" charset="0"/>
              </a:rPr>
              <a:t>Metodologiei</a:t>
            </a:r>
            <a:r>
              <a:rPr lang="en-US" sz="2400" dirty="0">
                <a:latin typeface="Trebuchet MS" panose="020B0603020202020204" pitchFamily="34" charset="0"/>
              </a:rPr>
              <a:t> de </a:t>
            </a:r>
            <a:r>
              <a:rPr lang="en-US" sz="2400" dirty="0" err="1">
                <a:latin typeface="Trebuchet MS" panose="020B0603020202020204" pitchFamily="34" charset="0"/>
              </a:rPr>
              <a:t>analiză</a:t>
            </a:r>
            <a:r>
              <a:rPr lang="en-US" sz="2400" dirty="0">
                <a:latin typeface="Trebuchet MS" panose="020B0603020202020204" pitchFamily="34" charset="0"/>
              </a:rPr>
              <a:t> a </a:t>
            </a:r>
            <a:r>
              <a:rPr lang="en-US" sz="2400" dirty="0" err="1">
                <a:latin typeface="Trebuchet MS" panose="020B0603020202020204" pitchFamily="34" charset="0"/>
              </a:rPr>
              <a:t>posturilor</a:t>
            </a:r>
            <a:r>
              <a:rPr lang="en-US" sz="2400" dirty="0">
                <a:latin typeface="Trebuchet MS" panose="020B0603020202020204" pitchFamily="34" charset="0"/>
              </a:rPr>
              <a:t> </a:t>
            </a:r>
            <a:r>
              <a:rPr lang="en-US" sz="2400" dirty="0" err="1">
                <a:latin typeface="Trebuchet MS" panose="020B0603020202020204" pitchFamily="34" charset="0"/>
              </a:rPr>
              <a:t>este</a:t>
            </a:r>
            <a:r>
              <a:rPr lang="en-US" sz="2400" dirty="0">
                <a:latin typeface="Trebuchet MS" panose="020B0603020202020204" pitchFamily="34" charset="0"/>
              </a:rPr>
              <a:t> </a:t>
            </a:r>
            <a:r>
              <a:rPr lang="en-US" sz="2400" dirty="0" err="1">
                <a:latin typeface="Trebuchet MS" panose="020B0603020202020204" pitchFamily="34" charset="0"/>
              </a:rPr>
              <a:t>descrierea</a:t>
            </a:r>
            <a:r>
              <a:rPr lang="en-US" sz="2400" dirty="0">
                <a:latin typeface="Trebuchet MS" panose="020B0603020202020204" pitchFamily="34" charset="0"/>
              </a:rPr>
              <a:t> </a:t>
            </a:r>
            <a:r>
              <a:rPr lang="en-US" sz="2400" dirty="0" err="1">
                <a:latin typeface="Trebuchet MS" panose="020B0603020202020204" pitchFamily="34" charset="0"/>
              </a:rPr>
              <a:t>etapelor</a:t>
            </a:r>
            <a:r>
              <a:rPr lang="en-US" sz="2400" dirty="0">
                <a:latin typeface="Trebuchet MS" panose="020B0603020202020204" pitchFamily="34" charset="0"/>
              </a:rPr>
              <a:t> de </a:t>
            </a:r>
            <a:r>
              <a:rPr lang="en-US" sz="2400" dirty="0" err="1">
                <a:latin typeface="Trebuchet MS" panose="020B0603020202020204" pitchFamily="34" charset="0"/>
              </a:rPr>
              <a:t>proces</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 </a:t>
            </a:r>
            <a:r>
              <a:rPr lang="en-US" sz="2400" dirty="0" err="1">
                <a:latin typeface="Trebuchet MS" panose="020B0603020202020204" pitchFamily="34" charset="0"/>
              </a:rPr>
              <a:t>activităților</a:t>
            </a:r>
            <a:r>
              <a:rPr lang="en-US" sz="2400" dirty="0">
                <a:latin typeface="Trebuchet MS" panose="020B0603020202020204" pitchFamily="34" charset="0"/>
              </a:rPr>
              <a:t> </a:t>
            </a:r>
            <a:r>
              <a:rPr lang="en-US" sz="2400" dirty="0" err="1">
                <a:latin typeface="Trebuchet MS" panose="020B0603020202020204" pitchFamily="34" charset="0"/>
              </a:rPr>
              <a:t>prin</a:t>
            </a:r>
            <a:r>
              <a:rPr lang="en-US" sz="2400" dirty="0">
                <a:latin typeface="Trebuchet MS" panose="020B0603020202020204" pitchFamily="34" charset="0"/>
              </a:rPr>
              <a:t> </a:t>
            </a:r>
            <a:r>
              <a:rPr lang="en-US" sz="2400" dirty="0" err="1">
                <a:latin typeface="Trebuchet MS" panose="020B0603020202020204" pitchFamily="34" charset="0"/>
              </a:rPr>
              <a:t>intermediul</a:t>
            </a:r>
            <a:r>
              <a:rPr lang="en-US" sz="2400" dirty="0">
                <a:latin typeface="Trebuchet MS" panose="020B0603020202020204" pitchFamily="34" charset="0"/>
              </a:rPr>
              <a:t> </a:t>
            </a:r>
            <a:r>
              <a:rPr lang="en-US" sz="2400" dirty="0" err="1">
                <a:latin typeface="Trebuchet MS" panose="020B0603020202020204" pitchFamily="34" charset="0"/>
              </a:rPr>
              <a:t>cărora</a:t>
            </a:r>
            <a:r>
              <a:rPr lang="en-US" sz="2400" dirty="0">
                <a:latin typeface="Trebuchet MS" panose="020B0603020202020204" pitchFamily="34" charset="0"/>
              </a:rPr>
              <a:t> se </a:t>
            </a:r>
            <a:r>
              <a:rPr lang="en-US" sz="2400" dirty="0" err="1">
                <a:latin typeface="Trebuchet MS" panose="020B0603020202020204" pitchFamily="34" charset="0"/>
              </a:rPr>
              <a:t>derulează</a:t>
            </a:r>
            <a:r>
              <a:rPr lang="en-US" sz="2400" dirty="0">
                <a:latin typeface="Trebuchet MS" panose="020B0603020202020204" pitchFamily="34" charset="0"/>
              </a:rPr>
              <a:t> </a:t>
            </a:r>
            <a:r>
              <a:rPr lang="en-US" sz="2400" dirty="0" err="1">
                <a:latin typeface="Trebuchet MS" panose="020B0603020202020204" pitchFamily="34" charset="0"/>
              </a:rPr>
              <a:t>procedura</a:t>
            </a:r>
            <a:r>
              <a:rPr lang="en-US" sz="2400" dirty="0">
                <a:latin typeface="Trebuchet MS" panose="020B0603020202020204" pitchFamily="34" charset="0"/>
              </a:rPr>
              <a:t> de </a:t>
            </a:r>
            <a:r>
              <a:rPr lang="en-US" sz="2400" dirty="0" err="1">
                <a:latin typeface="Trebuchet MS" panose="020B0603020202020204" pitchFamily="34" charset="0"/>
              </a:rPr>
              <a:t>elaborare</a:t>
            </a:r>
            <a:r>
              <a:rPr lang="en-US" sz="2400" dirty="0">
                <a:latin typeface="Trebuchet MS" panose="020B0603020202020204" pitchFamily="34" charset="0"/>
              </a:rPr>
              <a:t> </a:t>
            </a:r>
            <a:r>
              <a:rPr lang="en-US" sz="2400" dirty="0" err="1">
                <a:latin typeface="Trebuchet MS" panose="020B0603020202020204" pitchFamily="34" charset="0"/>
              </a:rPr>
              <a:t>și</a:t>
            </a:r>
            <a:r>
              <a:rPr lang="en-US" sz="2400" dirty="0">
                <a:latin typeface="Trebuchet MS" panose="020B0603020202020204" pitchFamily="34" charset="0"/>
              </a:rPr>
              <a:t> </a:t>
            </a:r>
            <a:r>
              <a:rPr lang="en-US" sz="2400" dirty="0" err="1">
                <a:latin typeface="Trebuchet MS" panose="020B0603020202020204" pitchFamily="34" charset="0"/>
              </a:rPr>
              <a:t>avizare</a:t>
            </a:r>
            <a:r>
              <a:rPr lang="en-US" sz="2400" dirty="0">
                <a:latin typeface="Trebuchet MS" panose="020B0603020202020204" pitchFamily="34" charset="0"/>
              </a:rPr>
              <a:t> a </a:t>
            </a:r>
            <a:r>
              <a:rPr lang="en-US" sz="2400" dirty="0" err="1">
                <a:latin typeface="Trebuchet MS" panose="020B0603020202020204" pitchFamily="34" charset="0"/>
              </a:rPr>
              <a:t>cadrului</a:t>
            </a:r>
            <a:r>
              <a:rPr lang="en-US" sz="2400" dirty="0">
                <a:latin typeface="Trebuchet MS" panose="020B0603020202020204" pitchFamily="34" charset="0"/>
              </a:rPr>
              <a:t> de </a:t>
            </a:r>
            <a:r>
              <a:rPr lang="en-US" sz="2400" dirty="0" err="1">
                <a:latin typeface="Trebuchet MS" panose="020B0603020202020204" pitchFamily="34" charset="0"/>
              </a:rPr>
              <a:t>competențe</a:t>
            </a:r>
            <a:r>
              <a:rPr lang="en-US" sz="2400" dirty="0">
                <a:latin typeface="Trebuchet MS" panose="020B0603020202020204" pitchFamily="34" charset="0"/>
              </a:rPr>
              <a:t> </a:t>
            </a:r>
            <a:r>
              <a:rPr lang="en-US" sz="2400" dirty="0" err="1">
                <a:latin typeface="Trebuchet MS" panose="020B0603020202020204" pitchFamily="34" charset="0"/>
              </a:rPr>
              <a:t>specifice</a:t>
            </a:r>
            <a:r>
              <a:rPr lang="en-US" sz="2400" dirty="0">
                <a:latin typeface="Trebuchet MS" panose="020B0603020202020204" pitchFamily="34" charset="0"/>
              </a:rPr>
              <a:t>, </a:t>
            </a:r>
            <a:r>
              <a:rPr lang="en-US" sz="2400" dirty="0" err="1">
                <a:latin typeface="Trebuchet MS" panose="020B0603020202020204" pitchFamily="34" charset="0"/>
              </a:rPr>
              <a:t>introdusă</a:t>
            </a:r>
            <a:r>
              <a:rPr lang="en-US" sz="2400" dirty="0">
                <a:latin typeface="Trebuchet MS" panose="020B0603020202020204" pitchFamily="34" charset="0"/>
              </a:rPr>
              <a:t> </a:t>
            </a:r>
            <a:r>
              <a:rPr lang="en-US" sz="2400" dirty="0" err="1">
                <a:latin typeface="Trebuchet MS" panose="020B0603020202020204" pitchFamily="34" charset="0"/>
              </a:rPr>
              <a:t>prin</a:t>
            </a:r>
            <a:r>
              <a:rPr lang="en-US" sz="2400" dirty="0">
                <a:latin typeface="Trebuchet MS" panose="020B0603020202020204" pitchFamily="34" charset="0"/>
              </a:rPr>
              <a:t> </a:t>
            </a:r>
            <a:r>
              <a:rPr lang="en-US" sz="2400" dirty="0" err="1">
                <a:latin typeface="Trebuchet MS" panose="020B0603020202020204" pitchFamily="34" charset="0"/>
              </a:rPr>
              <a:t>Capitolul</a:t>
            </a:r>
            <a:r>
              <a:rPr lang="en-US" sz="2400" dirty="0">
                <a:latin typeface="Trebuchet MS" panose="020B0603020202020204" pitchFamily="34" charset="0"/>
              </a:rPr>
              <a:t> IV din </a:t>
            </a:r>
            <a:r>
              <a:rPr lang="en-US" sz="2400" dirty="0" err="1">
                <a:latin typeface="Trebuchet MS" panose="020B0603020202020204" pitchFamily="34" charset="0"/>
              </a:rPr>
              <a:t>anexa</a:t>
            </a:r>
            <a:r>
              <a:rPr lang="en-US" sz="2400" dirty="0">
                <a:latin typeface="Trebuchet MS" panose="020B0603020202020204" pitchFamily="34" charset="0"/>
              </a:rPr>
              <a:t> </a:t>
            </a:r>
            <a:r>
              <a:rPr lang="en-US" sz="2400" dirty="0" err="1">
                <a:latin typeface="Trebuchet MS" panose="020B0603020202020204" pitchFamily="34" charset="0"/>
              </a:rPr>
              <a:t>nr</a:t>
            </a:r>
            <a:r>
              <a:rPr lang="en-US" sz="2400" dirty="0">
                <a:latin typeface="Trebuchet MS" panose="020B0603020202020204" pitchFamily="34" charset="0"/>
              </a:rPr>
              <a:t>. 8 la </a:t>
            </a:r>
            <a:r>
              <a:rPr lang="en-US" sz="2400" dirty="0" err="1" smtClean="0">
                <a:latin typeface="Trebuchet MS" panose="020B0603020202020204" pitchFamily="34" charset="0"/>
              </a:rPr>
              <a:t>Codul</a:t>
            </a:r>
            <a:r>
              <a:rPr lang="en-US" sz="2400" dirty="0" smtClean="0">
                <a:latin typeface="Trebuchet MS" panose="020B0603020202020204" pitchFamily="34" charset="0"/>
              </a:rPr>
              <a:t> </a:t>
            </a:r>
            <a:r>
              <a:rPr lang="en-US" sz="2400" dirty="0" err="1" smtClean="0">
                <a:latin typeface="Trebuchet MS" panose="020B0603020202020204" pitchFamily="34" charset="0"/>
              </a:rPr>
              <a:t>administrativ</a:t>
            </a:r>
            <a:r>
              <a:rPr lang="en-US" sz="2400" dirty="0" smtClean="0">
                <a:latin typeface="Trebuchet MS" panose="020B0603020202020204" pitchFamily="34" charset="0"/>
              </a:rPr>
              <a:t>. </a:t>
            </a:r>
            <a:endParaRPr lang="en-US" sz="2400" dirty="0">
              <a:latin typeface="Trebuchet MS" panose="020B0603020202020204" pitchFamily="34" charset="0"/>
            </a:endParaRPr>
          </a:p>
          <a:p>
            <a:pPr algn="just"/>
            <a:r>
              <a:rPr lang="en-US" sz="2400" dirty="0">
                <a:latin typeface="Trebuchet MS" panose="020B0603020202020204" pitchFamily="34" charset="0"/>
                <a:hlinkClick r:id="rId2"/>
              </a:rPr>
              <a:t>https://</a:t>
            </a:r>
            <a:r>
              <a:rPr lang="en-US" sz="2400" dirty="0" smtClean="0">
                <a:latin typeface="Trebuchet MS" panose="020B0603020202020204" pitchFamily="34" charset="0"/>
                <a:hlinkClick r:id="rId2"/>
              </a:rPr>
              <a:t>www.anfp.gov.ro/media/zavkc1mq/livrabil-1-raport-privind-actualizarea-si-dezvoltarea-metodologiei-de-analiza-a-posturilordocx.pdf</a:t>
            </a:r>
            <a:endParaRPr lang="ro-RO" sz="2400" dirty="0" smtClean="0">
              <a:latin typeface="Trebuchet MS" panose="020B0603020202020204" pitchFamily="34" charset="0"/>
            </a:endParaRPr>
          </a:p>
          <a:p>
            <a:pPr algn="just"/>
            <a:r>
              <a:rPr lang="en-US" sz="2400" dirty="0" smtClean="0">
                <a:latin typeface="Trebuchet MS" panose="020B0603020202020204" pitchFamily="34" charset="0"/>
              </a:rPr>
              <a:t>2</a:t>
            </a:r>
            <a:r>
              <a:rPr lang="en-US" sz="2400" dirty="0">
                <a:latin typeface="Trebuchet MS" panose="020B0603020202020204" pitchFamily="34" charset="0"/>
              </a:rPr>
              <a:t>. </a:t>
            </a:r>
            <a:r>
              <a:rPr lang="ro-RO" sz="2800" b="1" dirty="0" smtClean="0">
                <a:latin typeface="Trebuchet MS" panose="020B0603020202020204" pitchFamily="34" charset="0"/>
              </a:rPr>
              <a:t>Metodologie </a:t>
            </a:r>
            <a:r>
              <a:rPr lang="ro-RO" sz="2800" b="1" dirty="0">
                <a:latin typeface="Trebuchet MS" panose="020B0603020202020204" pitchFamily="34" charset="0"/>
              </a:rPr>
              <a:t>privind activitatea de acordare a asistenței de specialitate compartimentelor de resurse umane</a:t>
            </a:r>
            <a:r>
              <a:rPr lang="en-US" sz="2800" dirty="0" smtClean="0">
                <a:latin typeface="Trebuchet MS" panose="020B0603020202020204" pitchFamily="34" charset="0"/>
              </a:rPr>
              <a:t>:</a:t>
            </a:r>
            <a:endParaRPr lang="ro-RO" sz="2800" dirty="0" smtClean="0">
              <a:latin typeface="Trebuchet MS" panose="020B0603020202020204" pitchFamily="34" charset="0"/>
            </a:endParaRPr>
          </a:p>
          <a:p>
            <a:pPr algn="just"/>
            <a:r>
              <a:rPr lang="ro-RO" sz="2400" dirty="0" smtClean="0">
                <a:latin typeface="Trebuchet MS" panose="020B0603020202020204" pitchFamily="34" charset="0"/>
              </a:rPr>
              <a:t>Identifică </a:t>
            </a:r>
            <a:r>
              <a:rPr lang="ro-RO" sz="2400" dirty="0">
                <a:latin typeface="Trebuchet MS" panose="020B0603020202020204" pitchFamily="34" charset="0"/>
              </a:rPr>
              <a:t>tipurile de solicitări de asistență de specialitate venite din partea compartimentelor de resurse umane din cadrul autorităților și instituțiilor publice, care derulează procesul de analiză a </a:t>
            </a:r>
            <a:r>
              <a:rPr lang="ro-RO" sz="2400" dirty="0" smtClean="0">
                <a:latin typeface="Trebuchet MS" panose="020B0603020202020204" pitchFamily="34" charset="0"/>
              </a:rPr>
              <a:t>posturilor. Detaliază </a:t>
            </a:r>
            <a:r>
              <a:rPr lang="ro-RO" sz="2400" dirty="0">
                <a:latin typeface="Trebuchet MS" panose="020B0603020202020204" pitchFamily="34" charset="0"/>
              </a:rPr>
              <a:t>un model nou privind acordarea de </a:t>
            </a:r>
            <a:r>
              <a:rPr lang="ro-RO" sz="2400" dirty="0" smtClean="0">
                <a:latin typeface="Trebuchet MS" panose="020B0603020202020204" pitchFamily="34" charset="0"/>
              </a:rPr>
              <a:t>asistență. Identifică </a:t>
            </a:r>
            <a:r>
              <a:rPr lang="ro-RO" sz="2400" dirty="0">
                <a:latin typeface="Trebuchet MS" panose="020B0603020202020204" pitchFamily="34" charset="0"/>
              </a:rPr>
              <a:t>competențele specifice pe care reprezentanții ANFP trebuie să le dezvolte sau să le dobândească în vederea derulării activităților de acordare a </a:t>
            </a:r>
            <a:r>
              <a:rPr lang="ro-RO" sz="2400" dirty="0" smtClean="0">
                <a:latin typeface="Trebuchet MS" panose="020B0603020202020204" pitchFamily="34" charset="0"/>
              </a:rPr>
              <a:t>asistenței.</a:t>
            </a:r>
          </a:p>
          <a:p>
            <a:pPr algn="just"/>
            <a:r>
              <a:rPr lang="ro-RO" sz="2400" dirty="0">
                <a:latin typeface="Trebuchet MS" panose="020B0603020202020204" pitchFamily="34" charset="0"/>
                <a:hlinkClick r:id="rId3"/>
              </a:rPr>
              <a:t>https://</a:t>
            </a:r>
            <a:r>
              <a:rPr lang="ro-RO" sz="2400" dirty="0" smtClean="0">
                <a:latin typeface="Trebuchet MS" panose="020B0603020202020204" pitchFamily="34" charset="0"/>
                <a:hlinkClick r:id="rId3"/>
              </a:rPr>
              <a:t>www.anfp.gov.ro/media/firbl3yz/livrabil-2-metodologie-privind-activitatea-de-acordare-a-asisten%C8%9Bei-de-specialitate-compartimentelor-de-resurse-umanedocx.pdf</a:t>
            </a:r>
            <a:endParaRPr lang="ro-RO" sz="2400" dirty="0" smtClean="0">
              <a:latin typeface="Trebuchet MS" panose="020B0603020202020204" pitchFamily="34" charset="0"/>
            </a:endParaRPr>
          </a:p>
          <a:p>
            <a:pPr algn="just"/>
            <a:endParaRPr lang="ro-RO" dirty="0" smtClean="0">
              <a:latin typeface="Trebuchet MS" panose="020B0603020202020204" pitchFamily="34" charset="0"/>
            </a:endParaRPr>
          </a:p>
          <a:p>
            <a:pPr marL="285750" indent="-285750" algn="just">
              <a:buFontTx/>
              <a:buChar char="-"/>
            </a:pPr>
            <a:endParaRPr lang="ro-RO" dirty="0">
              <a:latin typeface="Trebuchet MS" panose="020B0603020202020204" pitchFamily="34" charset="0"/>
            </a:endParaRPr>
          </a:p>
          <a:p>
            <a:pPr algn="just"/>
            <a:endParaRPr lang="en-US" dirty="0">
              <a:latin typeface="Trebuchet MS" panose="020B0603020202020204" pitchFamily="34" charset="0"/>
            </a:endParaRPr>
          </a:p>
        </p:txBody>
      </p:sp>
    </p:spTree>
    <p:extLst>
      <p:ext uri="{BB962C8B-B14F-4D97-AF65-F5344CB8AC3E}">
        <p14:creationId xmlns:p14="http://schemas.microsoft.com/office/powerpoint/2010/main" val="3072413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DC286F4-2ADB-E4D2-1BAE-B2DD18ACA895}"/>
              </a:ext>
            </a:extLst>
          </p:cNvPr>
          <p:cNvSpPr txBox="1"/>
          <p:nvPr/>
        </p:nvSpPr>
        <p:spPr>
          <a:xfrm>
            <a:off x="2590800" y="2095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2DFE1AB0-298B-7803-079D-ADE041003AB3}"/>
              </a:ext>
            </a:extLst>
          </p:cNvPr>
          <p:cNvSpPr txBox="1"/>
          <p:nvPr/>
        </p:nvSpPr>
        <p:spPr>
          <a:xfrm>
            <a:off x="533400" y="2781300"/>
            <a:ext cx="17297400" cy="6370975"/>
          </a:xfrm>
          <a:prstGeom prst="rect">
            <a:avLst/>
          </a:prstGeom>
          <a:noFill/>
        </p:spPr>
        <p:txBody>
          <a:bodyPr wrap="square">
            <a:spAutoFit/>
          </a:bodyPr>
          <a:lstStyle/>
          <a:p>
            <a:pPr algn="just"/>
            <a:r>
              <a:rPr lang="ro-RO" sz="2400" b="1" dirty="0">
                <a:latin typeface="Trebuchet MS" panose="020B0603020202020204" pitchFamily="34" charset="0"/>
              </a:rPr>
              <a:t>3. </a:t>
            </a:r>
            <a:r>
              <a:rPr lang="ro-RO" sz="2800" b="1" dirty="0">
                <a:latin typeface="Trebuchet MS" panose="020B0603020202020204" pitchFamily="34" charset="0"/>
              </a:rPr>
              <a:t>Tipuri de instruire aplicată, materiale și instrumente necesare în ceea ce privește utilizarea cadrelor de competențe în procesul de recrutare</a:t>
            </a:r>
            <a:r>
              <a:rPr lang="en-US" sz="2400" b="1" dirty="0">
                <a:latin typeface="Trebuchet MS" panose="020B0603020202020204" pitchFamily="34" charset="0"/>
              </a:rPr>
              <a:t>	</a:t>
            </a:r>
            <a:endParaRPr lang="ro-RO" sz="2400" b="1" dirty="0">
              <a:latin typeface="Trebuchet MS" panose="020B0603020202020204" pitchFamily="34" charset="0"/>
            </a:endParaRPr>
          </a:p>
          <a:p>
            <a:pPr algn="just"/>
            <a:r>
              <a:rPr lang="ro-RO" sz="2400" dirty="0">
                <a:latin typeface="Trebuchet MS" panose="020B0603020202020204" pitchFamily="34" charset="0"/>
              </a:rPr>
              <a:t>Obiectivul </a:t>
            </a:r>
            <a:r>
              <a:rPr lang="ro-RO" sz="2400" dirty="0" smtClean="0">
                <a:latin typeface="Trebuchet MS" panose="020B0603020202020204" pitchFamily="34" charset="0"/>
              </a:rPr>
              <a:t>acestui document </a:t>
            </a:r>
            <a:r>
              <a:rPr lang="ro-RO" sz="2400" dirty="0">
                <a:latin typeface="Trebuchet MS" panose="020B0603020202020204" pitchFamily="34" charset="0"/>
              </a:rPr>
              <a:t>este identificarea și, ulterior, dezvoltarea și aplicarea unor metode inovative, care să asigure îndrumare, transfer de cunoștințe și de know-how și să faciliteze înțelegerea și punerea în aplicare a cadrelor de competențe în procesul de recrutare de către instituțiile și autoritățile din cadrul administrației publice. </a:t>
            </a:r>
            <a:endParaRPr lang="ro-RO" sz="2400" dirty="0" smtClean="0">
              <a:latin typeface="Trebuchet MS" panose="020B0603020202020204" pitchFamily="34" charset="0"/>
            </a:endParaRPr>
          </a:p>
          <a:p>
            <a:pPr algn="just"/>
            <a:r>
              <a:rPr lang="ro-RO" sz="2400" dirty="0">
                <a:latin typeface="Trebuchet MS" panose="020B0603020202020204" pitchFamily="34" charset="0"/>
                <a:hlinkClick r:id="rId2"/>
              </a:rPr>
              <a:t>https://www.anfp.gov.ro/media/0wpg1yuv/livrabil-3-_</a:t>
            </a:r>
            <a:r>
              <a:rPr lang="ro-RO" sz="2400" dirty="0" smtClean="0">
                <a:latin typeface="Trebuchet MS" panose="020B0603020202020204" pitchFamily="34" charset="0"/>
                <a:hlinkClick r:id="rId2"/>
              </a:rPr>
              <a:t>raport_identificarea_tipurilor_docx.pdf</a:t>
            </a:r>
            <a:r>
              <a:rPr lang="ro-RO" sz="2400" dirty="0" smtClean="0">
                <a:latin typeface="Trebuchet MS" panose="020B0603020202020204" pitchFamily="34" charset="0"/>
              </a:rPr>
              <a:t> </a:t>
            </a:r>
            <a:endParaRPr lang="ro-RO" sz="2400" dirty="0">
              <a:latin typeface="Trebuchet MS" panose="020B0603020202020204" pitchFamily="34" charset="0"/>
            </a:endParaRPr>
          </a:p>
          <a:p>
            <a:pPr algn="just"/>
            <a:r>
              <a:rPr lang="ro-RO" sz="2400" b="1" dirty="0">
                <a:latin typeface="Trebuchet MS" panose="020B0603020202020204" pitchFamily="34" charset="0"/>
              </a:rPr>
              <a:t>4. </a:t>
            </a:r>
            <a:r>
              <a:rPr lang="ro-RO" sz="2800" b="1" dirty="0">
                <a:latin typeface="Trebuchet MS" panose="020B0603020202020204" pitchFamily="34" charset="0"/>
              </a:rPr>
              <a:t>Instruire aplicată în ceea ce privește procesul de recrutare </a:t>
            </a:r>
            <a:endParaRPr lang="ro-RO" sz="2800" b="1" dirty="0" smtClean="0">
              <a:latin typeface="Trebuchet MS" panose="020B0603020202020204" pitchFamily="34" charset="0"/>
            </a:endParaRPr>
          </a:p>
          <a:p>
            <a:pPr algn="just"/>
            <a:r>
              <a:rPr lang="ro-RO" sz="2400" b="1" dirty="0">
                <a:latin typeface="Trebuchet MS" panose="020B0603020202020204" pitchFamily="34" charset="0"/>
              </a:rPr>
              <a:t>	</a:t>
            </a:r>
            <a:r>
              <a:rPr lang="ro-RO" sz="2400" dirty="0" smtClean="0">
                <a:latin typeface="Trebuchet MS" panose="020B0603020202020204" pitchFamily="34" charset="0"/>
              </a:rPr>
              <a:t>Webinarii;</a:t>
            </a:r>
            <a:endParaRPr lang="ro-RO" sz="2400" dirty="0">
              <a:latin typeface="Trebuchet MS" panose="020B0603020202020204" pitchFamily="34" charset="0"/>
            </a:endParaRPr>
          </a:p>
          <a:p>
            <a:pPr algn="just"/>
            <a:r>
              <a:rPr lang="ro-RO" sz="2400" dirty="0">
                <a:latin typeface="Trebuchet MS" panose="020B0603020202020204" pitchFamily="34" charset="0"/>
              </a:rPr>
              <a:t>	Ghid practic </a:t>
            </a:r>
            <a:r>
              <a:rPr lang="ro-RO" sz="2400" dirty="0" smtClean="0">
                <a:latin typeface="Trebuchet MS" panose="020B0603020202020204" pitchFamily="34" charset="0"/>
              </a:rPr>
              <a:t>„COMPETENȚA </a:t>
            </a:r>
            <a:r>
              <a:rPr lang="ro-RO" sz="2400" dirty="0">
                <a:latin typeface="Trebuchet MS" panose="020B0603020202020204" pitchFamily="34" charset="0"/>
              </a:rPr>
              <a:t>FACE DIFERENȚA ÎN RECRUTAREA ÎN FUNCȚIA PUBLICĂ”,  </a:t>
            </a:r>
          </a:p>
          <a:p>
            <a:pPr algn="just"/>
            <a:r>
              <a:rPr lang="ro-RO" sz="2400" dirty="0">
                <a:latin typeface="Trebuchet MS" panose="020B0603020202020204" pitchFamily="34" charset="0"/>
              </a:rPr>
              <a:t>	Tutorial video realizat pe suportul vizual al Ghidului, </a:t>
            </a:r>
            <a:endParaRPr lang="ro-RO" sz="2400" dirty="0" smtClean="0">
              <a:latin typeface="Trebuchet MS" panose="020B0603020202020204" pitchFamily="34" charset="0"/>
            </a:endParaRPr>
          </a:p>
          <a:p>
            <a:pPr algn="just"/>
            <a:r>
              <a:rPr lang="ro-RO" sz="2400" dirty="0" smtClean="0">
                <a:latin typeface="Trebuchet MS" panose="020B0603020202020204" pitchFamily="34" charset="0"/>
              </a:rPr>
              <a:t></a:t>
            </a:r>
            <a:r>
              <a:rPr lang="ro-RO" sz="2400" dirty="0">
                <a:latin typeface="Trebuchet MS" panose="020B0603020202020204" pitchFamily="34" charset="0"/>
              </a:rPr>
              <a:t>	Formarea de </a:t>
            </a:r>
            <a:r>
              <a:rPr lang="ro-RO" sz="2400" dirty="0" smtClean="0">
                <a:latin typeface="Trebuchet MS" panose="020B0603020202020204" pitchFamily="34" charset="0"/>
              </a:rPr>
              <a:t>formatori – 5 ateliere;</a:t>
            </a:r>
          </a:p>
          <a:p>
            <a:pPr algn="just"/>
            <a:r>
              <a:rPr lang="nl-NL" sz="2400" dirty="0">
                <a:latin typeface="Trebuchet MS" panose="020B0603020202020204" pitchFamily="34" charset="0"/>
              </a:rPr>
              <a:t>        Code of Talent – platforma de micro-învățare</a:t>
            </a:r>
            <a:r>
              <a:rPr lang="nl-NL" sz="2400" dirty="0" smtClean="0">
                <a:latin typeface="Trebuchet MS" panose="020B0603020202020204" pitchFamily="34" charset="0"/>
              </a:rPr>
              <a:t>.</a:t>
            </a:r>
            <a:endParaRPr lang="ro-RO" sz="2400" dirty="0" smtClean="0">
              <a:latin typeface="Trebuchet MS" panose="020B0603020202020204" pitchFamily="34" charset="0"/>
            </a:endParaRPr>
          </a:p>
          <a:p>
            <a:pPr algn="just"/>
            <a:r>
              <a:rPr lang="ro-RO" sz="2400" u="sng" dirty="0">
                <a:solidFill>
                  <a:srgbClr val="0226BE"/>
                </a:solidFill>
                <a:latin typeface="Trebuchet MS" panose="020B0603020202020204" pitchFamily="34" charset="0"/>
              </a:rPr>
              <a:t>https://</a:t>
            </a:r>
            <a:r>
              <a:rPr lang="ro-RO" sz="2400" u="sng" dirty="0" smtClean="0">
                <a:solidFill>
                  <a:srgbClr val="0226BE"/>
                </a:solidFill>
                <a:latin typeface="Trebuchet MS" panose="020B0603020202020204" pitchFamily="34" charset="0"/>
              </a:rPr>
              <a:t>www.anfp.gov.ro/proiecte/proiecte-in-implementare/proiecte-pnrr/proiecte-pnrr-lista/operationalizarea-cadrelor-de-competenta-din-administratia-publica-centrala/livrabile/raport-privind-derularea-instruirii-aplicate-in-ceea-ce-priveste-procesul-de-recrutare/</a:t>
            </a:r>
            <a:endParaRPr lang="ro-RO" sz="2400" u="sng" dirty="0">
              <a:solidFill>
                <a:srgbClr val="0226BE"/>
              </a:solidFill>
              <a:latin typeface="Trebuchet MS" panose="020B0603020202020204" pitchFamily="34" charset="0"/>
            </a:endParaRPr>
          </a:p>
          <a:p>
            <a:pPr algn="just"/>
            <a:endParaRPr lang="ro-RO" b="1" dirty="0">
              <a:latin typeface="Trebuchet MS" panose="020B0603020202020204" pitchFamily="34" charset="0"/>
            </a:endParaRPr>
          </a:p>
          <a:p>
            <a:pPr marL="285750" indent="-285750">
              <a:buFontTx/>
              <a:buChar char="-"/>
            </a:pPr>
            <a:endParaRPr lang="ro-RO" dirty="0"/>
          </a:p>
        </p:txBody>
      </p:sp>
    </p:spTree>
    <p:extLst>
      <p:ext uri="{BB962C8B-B14F-4D97-AF65-F5344CB8AC3E}">
        <p14:creationId xmlns:p14="http://schemas.microsoft.com/office/powerpoint/2010/main" val="231929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2590800" y="20955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2DFE1AB0-298B-7803-079D-ADE041003AB3}"/>
              </a:ext>
            </a:extLst>
          </p:cNvPr>
          <p:cNvSpPr txBox="1"/>
          <p:nvPr/>
        </p:nvSpPr>
        <p:spPr>
          <a:xfrm>
            <a:off x="914400" y="2781300"/>
            <a:ext cx="16535400" cy="5201424"/>
          </a:xfrm>
          <a:prstGeom prst="rect">
            <a:avLst/>
          </a:prstGeom>
          <a:noFill/>
        </p:spPr>
        <p:txBody>
          <a:bodyPr wrap="square">
            <a:spAutoFit/>
          </a:bodyPr>
          <a:lstStyle/>
          <a:p>
            <a:pPr algn="just"/>
            <a:r>
              <a:rPr lang="ro-RO" sz="2400" b="1" dirty="0" smtClean="0">
                <a:latin typeface="Trebuchet MS" panose="020B0603020202020204" pitchFamily="34" charset="0"/>
              </a:rPr>
              <a:t>5. </a:t>
            </a:r>
            <a:r>
              <a:rPr lang="pt-BR" sz="2800" b="1" dirty="0" smtClean="0">
                <a:latin typeface="Trebuchet MS" panose="020B0603020202020204" pitchFamily="34" charset="0"/>
              </a:rPr>
              <a:t>Metodologie </a:t>
            </a:r>
            <a:r>
              <a:rPr lang="pt-BR" sz="2800" b="1" dirty="0">
                <a:latin typeface="Trebuchet MS" panose="020B0603020202020204" pitchFamily="34" charset="0"/>
              </a:rPr>
              <a:t>privind actualizarea periodică a cadrelor de competențe; Compendiu de competențe </a:t>
            </a:r>
            <a:r>
              <a:rPr lang="pt-BR" sz="2800" b="1" dirty="0" smtClean="0">
                <a:latin typeface="Trebuchet MS" panose="020B0603020202020204" pitchFamily="34" charset="0"/>
              </a:rPr>
              <a:t>specifice</a:t>
            </a:r>
            <a:endParaRPr lang="ro-RO" sz="2800" b="1" dirty="0" smtClean="0">
              <a:latin typeface="Trebuchet MS" panose="020B0603020202020204" pitchFamily="34" charset="0"/>
            </a:endParaRPr>
          </a:p>
          <a:p>
            <a:pPr algn="just"/>
            <a:r>
              <a:rPr lang="ro-RO" sz="2400" dirty="0">
                <a:latin typeface="Trebuchet MS" panose="020B0603020202020204" pitchFamily="34" charset="0"/>
              </a:rPr>
              <a:t>Metodologia vizează următoarele linii de acțiune:</a:t>
            </a:r>
          </a:p>
          <a:p>
            <a:pPr algn="just"/>
            <a:r>
              <a:rPr lang="ro-RO" sz="2400" dirty="0">
                <a:latin typeface="Trebuchet MS" panose="020B0603020202020204" pitchFamily="34" charset="0"/>
              </a:rPr>
              <a:t>	să identifice tipurile de situații care implică actualizarea cadrelor de competențe aplicabile funcțiilor publice generale și specifice, cu excepția celor ce beneficiază de statute speciale în condițiile legii;</a:t>
            </a:r>
          </a:p>
          <a:p>
            <a:pPr algn="just"/>
            <a:r>
              <a:rPr lang="ro-RO" sz="2400" dirty="0">
                <a:latin typeface="Trebuchet MS" panose="020B0603020202020204" pitchFamily="34" charset="0"/>
              </a:rPr>
              <a:t>	să detalieze fluxul de proces în vederea actualizării cadrelor de competențe specifice, ca urmare a apariției factorilor ce pot determina această actualizare, conform cadrului legal în vigoare; </a:t>
            </a:r>
          </a:p>
          <a:p>
            <a:pPr algn="just"/>
            <a:r>
              <a:rPr lang="ro-RO" sz="2400" dirty="0">
                <a:latin typeface="Trebuchet MS" panose="020B0603020202020204" pitchFamily="34" charset="0"/>
              </a:rPr>
              <a:t>	să introducă compendiul de competențe specifice elaborat în vederea identificării și actualizării setului de cunoștințe, abilități, atitudini și aptitudini necesare în vederea îndeplinirii atribuțiilor și responsabilităților, identificate ca urmare a analizei derulată asupra unui eșantion de funcții publice specifice și la nivelul categoriilor stabilite în funcție de nivelul atribuțiilor, pentru funcțiile publice generale</a:t>
            </a:r>
            <a:r>
              <a:rPr lang="ro-RO" sz="2400" dirty="0" smtClean="0">
                <a:latin typeface="Trebuchet MS" panose="020B0603020202020204" pitchFamily="34" charset="0"/>
              </a:rPr>
              <a:t>.</a:t>
            </a:r>
          </a:p>
          <a:p>
            <a:pPr algn="just"/>
            <a:r>
              <a:rPr lang="ro-RO" sz="2400" dirty="0">
                <a:latin typeface="Trebuchet MS" panose="020B0603020202020204" pitchFamily="34" charset="0"/>
                <a:hlinkClick r:id="rId2"/>
              </a:rPr>
              <a:t>https://</a:t>
            </a:r>
            <a:r>
              <a:rPr lang="ro-RO" sz="2400" dirty="0" smtClean="0">
                <a:latin typeface="Trebuchet MS" panose="020B0603020202020204" pitchFamily="34" charset="0"/>
                <a:hlinkClick r:id="rId2"/>
              </a:rPr>
              <a:t>www.anfp.gov.ro/media/nmehijrl/livrabil-5-anexa-nr-4-compendiu-de-competen%C8%9Be-specificedocx.pdf</a:t>
            </a:r>
            <a:r>
              <a:rPr lang="ro-RO" sz="2400" dirty="0" smtClean="0">
                <a:latin typeface="Trebuchet MS" panose="020B0603020202020204" pitchFamily="34" charset="0"/>
              </a:rPr>
              <a:t> </a:t>
            </a:r>
          </a:p>
          <a:p>
            <a:pPr algn="just"/>
            <a:endParaRPr lang="ro-RO" b="1" dirty="0" smtClean="0">
              <a:latin typeface="Trebuchet MS" panose="020B0603020202020204" pitchFamily="34" charset="0"/>
            </a:endParaRPr>
          </a:p>
          <a:p>
            <a:pPr algn="just"/>
            <a:endParaRPr lang="ro-RO" b="1" dirty="0"/>
          </a:p>
        </p:txBody>
      </p:sp>
    </p:spTree>
    <p:extLst>
      <p:ext uri="{BB962C8B-B14F-4D97-AF65-F5344CB8AC3E}">
        <p14:creationId xmlns:p14="http://schemas.microsoft.com/office/powerpoint/2010/main" val="2601055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DC286F4-2ADB-E4D2-1BAE-B2DD18ACA895}"/>
              </a:ext>
            </a:extLst>
          </p:cNvPr>
          <p:cNvSpPr txBox="1"/>
          <p:nvPr/>
        </p:nvSpPr>
        <p:spPr>
          <a:xfrm>
            <a:off x="3124200" y="2324100"/>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ro-RO" sz="28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a:t>
            </a:r>
            <a:r>
              <a:rPr lang="ro-RO" sz="28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09600" y="3238500"/>
            <a:ext cx="15849600" cy="3662541"/>
          </a:xfrm>
          <a:prstGeom prst="rect">
            <a:avLst/>
          </a:prstGeom>
        </p:spPr>
        <p:txBody>
          <a:bodyPr wrap="square">
            <a:spAutoFit/>
          </a:bodyPr>
          <a:lstStyle/>
          <a:p>
            <a:pPr algn="just"/>
            <a:r>
              <a:rPr lang="ro-RO" sz="2400" b="1" dirty="0" smtClean="0">
                <a:latin typeface="Trebuchet MS" panose="020B0603020202020204" pitchFamily="34" charset="0"/>
              </a:rPr>
              <a:t>6. </a:t>
            </a:r>
            <a:r>
              <a:rPr lang="en-US" sz="2800" b="1" dirty="0" smtClean="0">
                <a:latin typeface="Trebuchet MS" panose="020B0603020202020204" pitchFamily="34" charset="0"/>
              </a:rPr>
              <a:t>Document </a:t>
            </a:r>
            <a:r>
              <a:rPr lang="en-US" sz="2800" b="1" dirty="0">
                <a:latin typeface="Trebuchet MS" panose="020B0603020202020204" pitchFamily="34" charset="0"/>
              </a:rPr>
              <a:t>cu </a:t>
            </a:r>
            <a:r>
              <a:rPr lang="en-US" sz="2800" b="1" dirty="0" err="1">
                <a:latin typeface="Trebuchet MS" panose="020B0603020202020204" pitchFamily="34" charset="0"/>
              </a:rPr>
              <a:t>opțiuni</a:t>
            </a:r>
            <a:r>
              <a:rPr lang="en-US" sz="2800" b="1" dirty="0">
                <a:latin typeface="Trebuchet MS" panose="020B0603020202020204" pitchFamily="34" charset="0"/>
              </a:rPr>
              <a:t> de </a:t>
            </a:r>
            <a:r>
              <a:rPr lang="en-US" sz="2800" b="1" dirty="0" err="1">
                <a:latin typeface="Trebuchet MS" panose="020B0603020202020204" pitchFamily="34" charset="0"/>
              </a:rPr>
              <a:t>politică</a:t>
            </a:r>
            <a:r>
              <a:rPr lang="en-US" sz="2800" b="1" dirty="0">
                <a:latin typeface="Trebuchet MS" panose="020B0603020202020204" pitchFamily="34" charset="0"/>
              </a:rPr>
              <a:t> </a:t>
            </a:r>
            <a:r>
              <a:rPr lang="en-US" sz="2800" b="1" dirty="0" err="1">
                <a:latin typeface="Trebuchet MS" panose="020B0603020202020204" pitchFamily="34" charset="0"/>
              </a:rPr>
              <a:t>publică</a:t>
            </a:r>
            <a:r>
              <a:rPr lang="en-US" sz="2800" b="1" dirty="0">
                <a:latin typeface="Trebuchet MS" panose="020B0603020202020204" pitchFamily="34" charset="0"/>
              </a:rPr>
              <a:t> cu </a:t>
            </a:r>
            <a:r>
              <a:rPr lang="en-US" sz="2800" b="1" dirty="0" err="1">
                <a:latin typeface="Trebuchet MS" panose="020B0603020202020204" pitchFamily="34" charset="0"/>
              </a:rPr>
              <a:t>privire</a:t>
            </a:r>
            <a:r>
              <a:rPr lang="en-US" sz="2800" b="1" dirty="0">
                <a:latin typeface="Trebuchet MS" panose="020B0603020202020204" pitchFamily="34" charset="0"/>
              </a:rPr>
              <a:t> la </a:t>
            </a:r>
            <a:r>
              <a:rPr lang="en-US" sz="2800" b="1" dirty="0" err="1">
                <a:latin typeface="Trebuchet MS" panose="020B0603020202020204" pitchFamily="34" charset="0"/>
              </a:rPr>
              <a:t>clarificarea</a:t>
            </a:r>
            <a:r>
              <a:rPr lang="en-US" sz="2800" b="1" dirty="0">
                <a:latin typeface="Trebuchet MS" panose="020B0603020202020204" pitchFamily="34" charset="0"/>
              </a:rPr>
              <a:t> </a:t>
            </a:r>
            <a:r>
              <a:rPr lang="en-US" sz="2800" b="1" dirty="0" err="1">
                <a:latin typeface="Trebuchet MS" panose="020B0603020202020204" pitchFamily="34" charset="0"/>
              </a:rPr>
              <a:t>rolurilor</a:t>
            </a:r>
            <a:r>
              <a:rPr lang="en-US" sz="2800" b="1" dirty="0">
                <a:latin typeface="Trebuchet MS" panose="020B0603020202020204" pitchFamily="34" charset="0"/>
              </a:rPr>
              <a:t> </a:t>
            </a:r>
            <a:r>
              <a:rPr lang="en-US" sz="2800" b="1" dirty="0" err="1">
                <a:latin typeface="Trebuchet MS" panose="020B0603020202020204" pitchFamily="34" charset="0"/>
              </a:rPr>
              <a:t>specifice</a:t>
            </a:r>
            <a:r>
              <a:rPr lang="en-US" sz="2800" b="1" dirty="0">
                <a:latin typeface="Trebuchet MS" panose="020B0603020202020204" pitchFamily="34" charset="0"/>
              </a:rPr>
              <a:t> </a:t>
            </a:r>
            <a:r>
              <a:rPr lang="en-US" sz="2800" b="1" dirty="0" err="1">
                <a:latin typeface="Trebuchet MS" panose="020B0603020202020204" pitchFamily="34" charset="0"/>
              </a:rPr>
              <a:t>posturilor</a:t>
            </a:r>
            <a:r>
              <a:rPr lang="en-US" sz="2800" b="1" dirty="0">
                <a:latin typeface="Trebuchet MS" panose="020B0603020202020204" pitchFamily="34" charset="0"/>
              </a:rPr>
              <a:t> </a:t>
            </a:r>
            <a:r>
              <a:rPr lang="en-US" sz="2800" b="1" dirty="0" err="1">
                <a:latin typeface="Trebuchet MS" panose="020B0603020202020204" pitchFamily="34" charset="0"/>
              </a:rPr>
              <a:t>și</a:t>
            </a:r>
            <a:r>
              <a:rPr lang="en-US" sz="2800" b="1" dirty="0">
                <a:latin typeface="Trebuchet MS" panose="020B0603020202020204" pitchFamily="34" charset="0"/>
              </a:rPr>
              <a:t> </a:t>
            </a:r>
            <a:r>
              <a:rPr lang="en-US" sz="2800" b="1" dirty="0" err="1">
                <a:latin typeface="Trebuchet MS" panose="020B0603020202020204" pitchFamily="34" charset="0"/>
              </a:rPr>
              <a:t>simplificarea</a:t>
            </a:r>
            <a:r>
              <a:rPr lang="en-US" sz="2800" b="1" dirty="0">
                <a:latin typeface="Trebuchet MS" panose="020B0603020202020204" pitchFamily="34" charset="0"/>
              </a:rPr>
              <a:t> </a:t>
            </a:r>
            <a:r>
              <a:rPr lang="en-US" sz="2800" b="1" dirty="0" err="1">
                <a:latin typeface="Trebuchet MS" panose="020B0603020202020204" pitchFamily="34" charset="0"/>
              </a:rPr>
              <a:t>clasificării</a:t>
            </a:r>
            <a:r>
              <a:rPr lang="en-US" sz="2800" b="1" dirty="0">
                <a:latin typeface="Trebuchet MS" panose="020B0603020202020204" pitchFamily="34" charset="0"/>
              </a:rPr>
              <a:t> </a:t>
            </a:r>
            <a:r>
              <a:rPr lang="en-US" sz="2800" b="1" dirty="0" err="1">
                <a:latin typeface="Trebuchet MS" panose="020B0603020202020204" pitchFamily="34" charset="0"/>
              </a:rPr>
              <a:t>posturilor</a:t>
            </a:r>
            <a:r>
              <a:rPr lang="en-US" sz="2800" b="1" dirty="0">
                <a:latin typeface="Trebuchet MS" panose="020B0603020202020204" pitchFamily="34" charset="0"/>
              </a:rPr>
              <a:t>, </a:t>
            </a:r>
            <a:r>
              <a:rPr lang="en-US" sz="2800" b="1" dirty="0" err="1">
                <a:latin typeface="Trebuchet MS" panose="020B0603020202020204" pitchFamily="34" charset="0"/>
              </a:rPr>
              <a:t>extinderea</a:t>
            </a:r>
            <a:r>
              <a:rPr lang="en-US" sz="2800" b="1" dirty="0">
                <a:latin typeface="Trebuchet MS" panose="020B0603020202020204" pitchFamily="34" charset="0"/>
              </a:rPr>
              <a:t> </a:t>
            </a:r>
            <a:r>
              <a:rPr lang="en-US" sz="2800" b="1" dirty="0" err="1">
                <a:latin typeface="Trebuchet MS" panose="020B0603020202020204" pitchFamily="34" charset="0"/>
              </a:rPr>
              <a:t>utilizării</a:t>
            </a:r>
            <a:r>
              <a:rPr lang="en-US" sz="2800" b="1" dirty="0">
                <a:latin typeface="Trebuchet MS" panose="020B0603020202020204" pitchFamily="34" charset="0"/>
              </a:rPr>
              <a:t> </a:t>
            </a:r>
            <a:r>
              <a:rPr lang="en-US" sz="2800" b="1" dirty="0" err="1">
                <a:latin typeface="Trebuchet MS" panose="020B0603020202020204" pitchFamily="34" charset="0"/>
              </a:rPr>
              <a:t>cadrelor</a:t>
            </a:r>
            <a:r>
              <a:rPr lang="en-US" sz="2800" b="1" dirty="0">
                <a:latin typeface="Trebuchet MS" panose="020B0603020202020204" pitchFamily="34" charset="0"/>
              </a:rPr>
              <a:t> de </a:t>
            </a:r>
            <a:r>
              <a:rPr lang="en-US" sz="2800" b="1" dirty="0" err="1">
                <a:latin typeface="Trebuchet MS" panose="020B0603020202020204" pitchFamily="34" charset="0"/>
              </a:rPr>
              <a:t>competență</a:t>
            </a:r>
            <a:r>
              <a:rPr lang="en-US" sz="2800" b="1" dirty="0">
                <a:latin typeface="Trebuchet MS" panose="020B0603020202020204" pitchFamily="34" charset="0"/>
              </a:rPr>
              <a:t> pentru </a:t>
            </a:r>
            <a:r>
              <a:rPr lang="en-US" sz="2800" b="1" dirty="0" err="1">
                <a:latin typeface="Trebuchet MS" panose="020B0603020202020204" pitchFamily="34" charset="0"/>
              </a:rPr>
              <a:t>toate</a:t>
            </a:r>
            <a:r>
              <a:rPr lang="en-US" sz="2800" b="1" dirty="0">
                <a:latin typeface="Trebuchet MS" panose="020B0603020202020204" pitchFamily="34" charset="0"/>
              </a:rPr>
              <a:t> </a:t>
            </a:r>
            <a:r>
              <a:rPr lang="en-US" sz="2800" b="1" dirty="0" err="1">
                <a:latin typeface="Trebuchet MS" panose="020B0603020202020204" pitchFamily="34" charset="0"/>
              </a:rPr>
              <a:t>procesele</a:t>
            </a:r>
            <a:r>
              <a:rPr lang="en-US" sz="2800" b="1" dirty="0">
                <a:latin typeface="Trebuchet MS" panose="020B0603020202020204" pitchFamily="34" charset="0"/>
              </a:rPr>
              <a:t> de MRU pentru </a:t>
            </a:r>
            <a:r>
              <a:rPr lang="en-US" sz="2800" b="1" dirty="0" err="1">
                <a:latin typeface="Trebuchet MS" panose="020B0603020202020204" pitchFamily="34" charset="0"/>
              </a:rPr>
              <a:t>toate</a:t>
            </a:r>
            <a:r>
              <a:rPr lang="en-US" sz="2800" b="1" dirty="0">
                <a:latin typeface="Trebuchet MS" panose="020B0603020202020204" pitchFamily="34" charset="0"/>
              </a:rPr>
              <a:t> </a:t>
            </a:r>
            <a:r>
              <a:rPr lang="en-US" sz="2800" b="1" dirty="0" err="1">
                <a:latin typeface="Trebuchet MS" panose="020B0603020202020204" pitchFamily="34" charset="0"/>
              </a:rPr>
              <a:t>funcțiile</a:t>
            </a:r>
            <a:r>
              <a:rPr lang="en-US" sz="2800" b="1" dirty="0">
                <a:latin typeface="Trebuchet MS" panose="020B0603020202020204" pitchFamily="34" charset="0"/>
              </a:rPr>
              <a:t> </a:t>
            </a:r>
            <a:r>
              <a:rPr lang="en-US" sz="2800" b="1" dirty="0" err="1">
                <a:latin typeface="Trebuchet MS" panose="020B0603020202020204" pitchFamily="34" charset="0"/>
              </a:rPr>
              <a:t>publice</a:t>
            </a:r>
            <a:r>
              <a:rPr lang="en-US" sz="2800" b="1" dirty="0">
                <a:latin typeface="Trebuchet MS" panose="020B0603020202020204" pitchFamily="34" charset="0"/>
              </a:rPr>
              <a:t>, de la </a:t>
            </a:r>
            <a:r>
              <a:rPr lang="en-US" sz="2800" b="1" dirty="0" err="1">
                <a:latin typeface="Trebuchet MS" panose="020B0603020202020204" pitchFamily="34" charset="0"/>
              </a:rPr>
              <a:t>nivel</a:t>
            </a:r>
            <a:r>
              <a:rPr lang="en-US" sz="2800" b="1" dirty="0">
                <a:latin typeface="Trebuchet MS" panose="020B0603020202020204" pitchFamily="34" charset="0"/>
              </a:rPr>
              <a:t> central, </a:t>
            </a:r>
            <a:r>
              <a:rPr lang="en-US" sz="2800" b="1" dirty="0" err="1">
                <a:latin typeface="Trebuchet MS" panose="020B0603020202020204" pitchFamily="34" charset="0"/>
              </a:rPr>
              <a:t>teritorial</a:t>
            </a:r>
            <a:r>
              <a:rPr lang="en-US" sz="2800" b="1" dirty="0">
                <a:latin typeface="Trebuchet MS" panose="020B0603020202020204" pitchFamily="34" charset="0"/>
              </a:rPr>
              <a:t> </a:t>
            </a:r>
            <a:r>
              <a:rPr lang="en-US" sz="2800" b="1" dirty="0" err="1">
                <a:latin typeface="Trebuchet MS" panose="020B0603020202020204" pitchFamily="34" charset="0"/>
              </a:rPr>
              <a:t>și</a:t>
            </a:r>
            <a:r>
              <a:rPr lang="en-US" sz="2800" b="1" dirty="0">
                <a:latin typeface="Trebuchet MS" panose="020B0603020202020204" pitchFamily="34" charset="0"/>
              </a:rPr>
              <a:t> local, </a:t>
            </a:r>
            <a:r>
              <a:rPr lang="en-US" sz="2800" b="1" dirty="0" err="1">
                <a:latin typeface="Trebuchet MS" panose="020B0603020202020204" pitchFamily="34" charset="0"/>
              </a:rPr>
              <a:t>iar</a:t>
            </a:r>
            <a:r>
              <a:rPr lang="en-US" sz="2800" b="1" dirty="0">
                <a:latin typeface="Trebuchet MS" panose="020B0603020202020204" pitchFamily="34" charset="0"/>
              </a:rPr>
              <a:t> ulterior </a:t>
            </a:r>
            <a:r>
              <a:rPr lang="en-US" sz="2800" b="1" dirty="0" err="1">
                <a:latin typeface="Trebuchet MS" panose="020B0603020202020204" pitchFamily="34" charset="0"/>
              </a:rPr>
              <a:t>și</a:t>
            </a:r>
            <a:r>
              <a:rPr lang="en-US" sz="2800" b="1" dirty="0">
                <a:latin typeface="Trebuchet MS" panose="020B0603020202020204" pitchFamily="34" charset="0"/>
              </a:rPr>
              <a:t> pentru </a:t>
            </a:r>
            <a:r>
              <a:rPr lang="en-US" sz="2800" b="1" dirty="0" err="1">
                <a:latin typeface="Trebuchet MS" panose="020B0603020202020204" pitchFamily="34" charset="0"/>
              </a:rPr>
              <a:t>personalul</a:t>
            </a:r>
            <a:r>
              <a:rPr lang="en-US" sz="2800" b="1" dirty="0">
                <a:latin typeface="Trebuchet MS" panose="020B0603020202020204" pitchFamily="34" charset="0"/>
              </a:rPr>
              <a:t> </a:t>
            </a:r>
            <a:r>
              <a:rPr lang="en-US" sz="2800" b="1" dirty="0" smtClean="0">
                <a:latin typeface="Trebuchet MS" panose="020B0603020202020204" pitchFamily="34" charset="0"/>
              </a:rPr>
              <a:t>contractual</a:t>
            </a:r>
            <a:endParaRPr lang="ro-RO" sz="2800" b="1" dirty="0" smtClean="0">
              <a:latin typeface="Trebuchet MS" panose="020B0603020202020204" pitchFamily="34" charset="0"/>
            </a:endParaRPr>
          </a:p>
          <a:p>
            <a:pPr algn="just"/>
            <a:r>
              <a:rPr lang="ro-RO" sz="2400" dirty="0">
                <a:latin typeface="Trebuchet MS" panose="020B0603020202020204" pitchFamily="34" charset="0"/>
              </a:rPr>
              <a:t>Scopul livrabilului îl reprezintă identificarea limitărilor cadrului normativ, strategic și instituțional actual și propunerea de măsuri și instrumente pentru asigurarea unui proces performant, precis și corect de recrutare, evaluare si dezvoltare a carierei funcționarilor publici și a personalului contractual din administrația publică, prin raportare la cadrul metodologic privind competențele generale și specifice.</a:t>
            </a:r>
          </a:p>
          <a:p>
            <a:pPr algn="just"/>
            <a:r>
              <a:rPr lang="en-US" sz="2400" b="1" dirty="0">
                <a:latin typeface="Trebuchet MS" panose="020B0603020202020204" pitchFamily="34" charset="0"/>
                <a:hlinkClick r:id="rId2"/>
              </a:rPr>
              <a:t>https://</a:t>
            </a:r>
            <a:r>
              <a:rPr lang="en-US" sz="2400" b="1" dirty="0" smtClean="0">
                <a:latin typeface="Trebuchet MS" panose="020B0603020202020204" pitchFamily="34" charset="0"/>
                <a:hlinkClick r:id="rId2"/>
              </a:rPr>
              <a:t>www.anfp.gov.ro/media/j0upy1am/livrabil-6-anexa-i-document-politica-publicadocx.pdf</a:t>
            </a:r>
            <a:r>
              <a:rPr lang="ro-RO" sz="2400" b="1" dirty="0" smtClean="0">
                <a:latin typeface="Trebuchet MS" panose="020B0603020202020204" pitchFamily="34" charset="0"/>
              </a:rPr>
              <a:t> </a:t>
            </a:r>
            <a:endParaRPr lang="en-US" sz="2400" b="1" dirty="0">
              <a:latin typeface="Trebuchet MS" panose="020B0603020202020204" pitchFamily="34" charset="0"/>
            </a:endParaRPr>
          </a:p>
        </p:txBody>
      </p:sp>
    </p:spTree>
    <p:extLst>
      <p:ext uri="{BB962C8B-B14F-4D97-AF65-F5344CB8AC3E}">
        <p14:creationId xmlns:p14="http://schemas.microsoft.com/office/powerpoint/2010/main" val="1671997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849</TotalTime>
  <Words>1465</Words>
  <Application>Microsoft Office PowerPoint</Application>
  <PresentationFormat>Custom</PresentationFormat>
  <Paragraphs>120</Paragraphs>
  <Slides>18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Times New Roman</vt:lpstr>
      <vt:lpstr>Aptos</vt:lpstr>
      <vt:lpstr>Montserrat</vt:lpstr>
      <vt:lpstr>Trebuchet MS</vt:lpstr>
      <vt:lpstr>Wingdings</vt:lpstr>
      <vt:lpstr>Arial</vt:lpstr>
      <vt:lpstr>Montserrat Bold</vt:lpstr>
      <vt:lpstr>Montserrat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Epure</dc:creator>
  <cp:lastModifiedBy>Sonia Negoita</cp:lastModifiedBy>
  <cp:revision>67</cp:revision>
  <cp:lastPrinted>2024-10-28T07:50:06Z</cp:lastPrinted>
  <dcterms:created xsi:type="dcterms:W3CDTF">2006-08-16T00:00:00Z</dcterms:created>
  <dcterms:modified xsi:type="dcterms:W3CDTF">2025-05-20T10:55:56Z</dcterms:modified>
  <dc:identifier>DAGQh32qHC8</dc:identifier>
</cp:coreProperties>
</file>