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74" r:id="rId2"/>
    <p:sldId id="256"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Lst>
  <p:sldSz cx="18288000" cy="10287000"/>
  <p:notesSz cx="6858000" cy="9144000"/>
  <p:embeddedFontLst>
    <p:embeddedFont>
      <p:font typeface="Trebuchet MS" panose="020B0603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5" autoAdjust="0"/>
    <p:restoredTop sz="94645" autoAdjust="0"/>
  </p:normalViewPr>
  <p:slideViewPr>
    <p:cSldViewPr>
      <p:cViewPr varScale="1">
        <p:scale>
          <a:sx n="74" d="100"/>
          <a:sy n="74" d="100"/>
        </p:scale>
        <p:origin x="30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5A84-5D36-6443-B03F-6EAF3BECD7F8}"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1ACD8-5BF3-5D47-99B6-37BC49C4BD6F}" type="slidenum">
              <a:rPr lang="en-US" smtClean="0"/>
              <a:t>‹#›</a:t>
            </a:fld>
            <a:endParaRPr lang="en-US"/>
          </a:p>
        </p:txBody>
      </p:sp>
    </p:spTree>
    <p:extLst>
      <p:ext uri="{BB962C8B-B14F-4D97-AF65-F5344CB8AC3E}">
        <p14:creationId xmlns:p14="http://schemas.microsoft.com/office/powerpoint/2010/main" val="22177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2</a:t>
            </a:fld>
            <a:endParaRPr lang="en-US"/>
          </a:p>
        </p:txBody>
      </p:sp>
    </p:spTree>
    <p:extLst>
      <p:ext uri="{BB962C8B-B14F-4D97-AF65-F5344CB8AC3E}">
        <p14:creationId xmlns:p14="http://schemas.microsoft.com/office/powerpoint/2010/main" val="285961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pic>
        <p:nvPicPr>
          <p:cNvPr id="11" name="Picture 10" descr="A white and grey background&#10;&#10;Description automatically generated">
            <a:extLst>
              <a:ext uri="{FF2B5EF4-FFF2-40B4-BE49-F238E27FC236}">
                <a16:creationId xmlns:a16="http://schemas.microsoft.com/office/drawing/2014/main" xmlns="" id="{EDA43C3A-B8EF-56C4-5DDD-62EAB3505185}"/>
              </a:ext>
            </a:extLst>
          </p:cNvPr>
          <p:cNvPicPr>
            <a:picLocks noChangeAspect="1"/>
          </p:cNvPicPr>
          <p:nvPr userDrawn="1"/>
        </p:nvPicPr>
        <p:blipFill>
          <a:blip r:embed="rId14">
            <a:extLst>
              <a:ext uri="{28A0092B-C50C-407E-A947-70E740481C1C}">
                <a14:useLocalDpi xmlns:a14="http://schemas.microsoft.com/office/drawing/2010/main" val="0"/>
              </a:ext>
            </a:extLst>
          </a:blip>
          <a:srcRect t="8474" b="-8475"/>
          <a:stretch/>
        </p:blipFill>
        <p:spPr>
          <a:xfrm>
            <a:off x="0" y="0"/>
            <a:ext cx="18288000" cy="11239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xmlns="" id="{7CAD634D-92F7-D4BB-2956-1AD0C41B89A7}"/>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a16="http://schemas.microsoft.com/office/drawing/2014/main" xmlns="" id="{9DFCF9E7-78D5-5A30-BB34-1A4990B583A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cxnSp>
        <p:nvCxnSpPr>
          <p:cNvPr id="9" name="Straight Connector 8">
            <a:extLst>
              <a:ext uri="{FF2B5EF4-FFF2-40B4-BE49-F238E27FC236}">
                <a16:creationId xmlns:a16="http://schemas.microsoft.com/office/drawing/2014/main" xmlns="" id="{1E100CCA-B0F3-524B-825B-BD10CA190001}"/>
              </a:ext>
            </a:extLst>
          </p:cNvPr>
          <p:cNvCxnSpPr>
            <a:cxnSpLocks/>
          </p:cNvCxnSpPr>
          <p:nvPr userDrawn="1"/>
        </p:nvCxnSpPr>
        <p:spPr>
          <a:xfrm>
            <a:off x="0" y="36784"/>
            <a:ext cx="18288000" cy="0"/>
          </a:xfrm>
          <a:prstGeom prst="line">
            <a:avLst/>
          </a:prstGeom>
          <a:ln w="76200">
            <a:solidFill>
              <a:srgbClr val="E8282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3543300"/>
            <a:ext cx="10820400" cy="3108543"/>
          </a:xfrm>
          <a:prstGeom prst="rect">
            <a:avLst/>
          </a:prstGeom>
        </p:spPr>
        <p:txBody>
          <a:bodyPr wrap="square">
            <a:spAutoFit/>
          </a:bodyPr>
          <a:lstStyle/>
          <a:p>
            <a:pPr algn="ctr"/>
            <a:r>
              <a:rPr lang="en-US" sz="2800" dirty="0">
                <a:solidFill>
                  <a:srgbClr val="002060"/>
                </a:solidFill>
                <a:latin typeface="Trebuchet MS" panose="020B0603020202020204" pitchFamily="34" charset="0"/>
              </a:rPr>
              <a:t>Proiect privind implementarea </a:t>
            </a:r>
            <a:r>
              <a:rPr lang="en-US" sz="2800" dirty="0" err="1">
                <a:solidFill>
                  <a:srgbClr val="002060"/>
                </a:solidFill>
                <a:latin typeface="Trebuchet MS" panose="020B0603020202020204" pitchFamily="34" charset="0"/>
              </a:rPr>
              <a:t>reformelor</a:t>
            </a:r>
            <a:r>
              <a:rPr lang="en-US" sz="2800" dirty="0">
                <a:solidFill>
                  <a:srgbClr val="002060"/>
                </a:solidFill>
                <a:latin typeface="Trebuchet MS" panose="020B0603020202020204" pitchFamily="34" charset="0"/>
              </a:rPr>
              <a:t> și </a:t>
            </a:r>
            <a:r>
              <a:rPr lang="en-US" sz="2800" dirty="0" err="1">
                <a:solidFill>
                  <a:srgbClr val="002060"/>
                </a:solidFill>
                <a:latin typeface="Trebuchet MS" panose="020B0603020202020204" pitchFamily="34" charset="0"/>
              </a:rPr>
              <a:t>investițiilor</a:t>
            </a:r>
            <a:r>
              <a:rPr lang="en-US" sz="2800" dirty="0">
                <a:solidFill>
                  <a:srgbClr val="002060"/>
                </a:solidFill>
                <a:latin typeface="Trebuchet MS" panose="020B0603020202020204" pitchFamily="34" charset="0"/>
              </a:rPr>
              <a:t> pentru </a:t>
            </a:r>
            <a:r>
              <a:rPr lang="en-US" sz="2800" dirty="0" err="1">
                <a:solidFill>
                  <a:srgbClr val="002060"/>
                </a:solidFill>
                <a:latin typeface="Trebuchet MS" panose="020B0603020202020204" pitchFamily="34" charset="0"/>
              </a:rPr>
              <a:t>Planul</a:t>
            </a:r>
            <a:r>
              <a:rPr lang="en-US" sz="2800" dirty="0">
                <a:solidFill>
                  <a:srgbClr val="002060"/>
                </a:solidFill>
                <a:latin typeface="Trebuchet MS" panose="020B0603020202020204" pitchFamily="34" charset="0"/>
              </a:rPr>
              <a:t> Național de </a:t>
            </a:r>
            <a:r>
              <a:rPr lang="en-US" sz="2800" dirty="0" err="1">
                <a:solidFill>
                  <a:srgbClr val="002060"/>
                </a:solidFill>
                <a:latin typeface="Trebuchet MS" panose="020B0603020202020204" pitchFamily="34" charset="0"/>
              </a:rPr>
              <a:t>Redresare</a:t>
            </a:r>
            <a:r>
              <a:rPr lang="en-US" sz="2800" dirty="0">
                <a:solidFill>
                  <a:srgbClr val="002060"/>
                </a:solidFill>
                <a:latin typeface="Trebuchet MS" panose="020B0603020202020204" pitchFamily="34" charset="0"/>
              </a:rPr>
              <a:t> și </a:t>
            </a:r>
            <a:r>
              <a:rPr lang="en-US" sz="2800" dirty="0" err="1">
                <a:solidFill>
                  <a:srgbClr val="002060"/>
                </a:solidFill>
                <a:latin typeface="Trebuchet MS" panose="020B0603020202020204" pitchFamily="34" charset="0"/>
              </a:rPr>
              <a:t>Reziliență</a:t>
            </a:r>
            <a:r>
              <a:rPr lang="en-US" sz="2800" dirty="0">
                <a:solidFill>
                  <a:srgbClr val="002060"/>
                </a:solidFill>
                <a:latin typeface="Trebuchet MS" panose="020B0603020202020204" pitchFamily="34" charset="0"/>
              </a:rPr>
              <a:t> (PNRR) - Componenta 7 </a:t>
            </a:r>
            <a:r>
              <a:rPr lang="en-US" sz="2800" dirty="0" err="1">
                <a:solidFill>
                  <a:srgbClr val="002060"/>
                </a:solidFill>
                <a:latin typeface="Trebuchet MS" panose="020B0603020202020204" pitchFamily="34" charset="0"/>
              </a:rPr>
              <a:t>Transformarea</a:t>
            </a:r>
            <a:r>
              <a:rPr lang="en-US" sz="2800" dirty="0">
                <a:solidFill>
                  <a:srgbClr val="002060"/>
                </a:solidFill>
                <a:latin typeface="Trebuchet MS" panose="020B0603020202020204" pitchFamily="34" charset="0"/>
              </a:rPr>
              <a:t> </a:t>
            </a:r>
            <a:r>
              <a:rPr lang="en-US" sz="2800" dirty="0" err="1">
                <a:solidFill>
                  <a:srgbClr val="002060"/>
                </a:solidFill>
                <a:latin typeface="Trebuchet MS" panose="020B0603020202020204" pitchFamily="34" charset="0"/>
              </a:rPr>
              <a:t>digitală</a:t>
            </a:r>
            <a:r>
              <a:rPr lang="en-US" sz="2800" dirty="0">
                <a:solidFill>
                  <a:srgbClr val="002060"/>
                </a:solidFill>
                <a:latin typeface="Trebuchet MS" panose="020B0603020202020204" pitchFamily="34" charset="0"/>
              </a:rPr>
              <a:t>, </a:t>
            </a:r>
            <a:r>
              <a:rPr lang="en-US" sz="2800" dirty="0" err="1">
                <a:solidFill>
                  <a:srgbClr val="002060"/>
                </a:solidFill>
                <a:latin typeface="Trebuchet MS" panose="020B0603020202020204" pitchFamily="34" charset="0"/>
              </a:rPr>
              <a:t>Investiția</a:t>
            </a:r>
            <a:r>
              <a:rPr lang="en-US" sz="2800" dirty="0">
                <a:solidFill>
                  <a:srgbClr val="002060"/>
                </a:solidFill>
                <a:latin typeface="Trebuchet MS" panose="020B0603020202020204" pitchFamily="34" charset="0"/>
              </a:rPr>
              <a:t> 10 </a:t>
            </a:r>
            <a:r>
              <a:rPr lang="en-US" sz="2800" dirty="0" err="1">
                <a:solidFill>
                  <a:srgbClr val="002060"/>
                </a:solidFill>
                <a:latin typeface="Trebuchet MS" panose="020B0603020202020204" pitchFamily="34" charset="0"/>
              </a:rPr>
              <a:t>Transformarea</a:t>
            </a:r>
            <a:r>
              <a:rPr lang="en-US" sz="2800" dirty="0">
                <a:solidFill>
                  <a:srgbClr val="002060"/>
                </a:solidFill>
                <a:latin typeface="Trebuchet MS" panose="020B0603020202020204" pitchFamily="34" charset="0"/>
              </a:rPr>
              <a:t> </a:t>
            </a:r>
            <a:r>
              <a:rPr lang="en-US" sz="2800" dirty="0" err="1">
                <a:solidFill>
                  <a:srgbClr val="002060"/>
                </a:solidFill>
                <a:latin typeface="Trebuchet MS" panose="020B0603020202020204" pitchFamily="34" charset="0"/>
              </a:rPr>
              <a:t>digitală</a:t>
            </a:r>
            <a:r>
              <a:rPr lang="en-US" sz="2800" dirty="0">
                <a:solidFill>
                  <a:srgbClr val="002060"/>
                </a:solidFill>
                <a:latin typeface="Trebuchet MS" panose="020B0603020202020204" pitchFamily="34" charset="0"/>
              </a:rPr>
              <a:t> în managementul funcției publice - </a:t>
            </a:r>
            <a:r>
              <a:rPr lang="en-US" sz="2800" dirty="0" err="1">
                <a:solidFill>
                  <a:srgbClr val="002060"/>
                </a:solidFill>
                <a:latin typeface="Trebuchet MS" panose="020B0603020202020204" pitchFamily="34" charset="0"/>
              </a:rPr>
              <a:t>jalon</a:t>
            </a:r>
            <a:r>
              <a:rPr lang="en-US" sz="2800" dirty="0">
                <a:solidFill>
                  <a:srgbClr val="002060"/>
                </a:solidFill>
                <a:latin typeface="Trebuchet MS" panose="020B0603020202020204" pitchFamily="34" charset="0"/>
              </a:rPr>
              <a:t> </a:t>
            </a:r>
            <a:r>
              <a:rPr lang="en-US" sz="2800" dirty="0" err="1">
                <a:solidFill>
                  <a:srgbClr val="002060"/>
                </a:solidFill>
                <a:latin typeface="Trebuchet MS" panose="020B0603020202020204" pitchFamily="34" charset="0"/>
              </a:rPr>
              <a:t>nr</a:t>
            </a:r>
            <a:r>
              <a:rPr lang="en-US" sz="2800" dirty="0">
                <a:solidFill>
                  <a:srgbClr val="002060"/>
                </a:solidFill>
                <a:latin typeface="Trebuchet MS" panose="020B0603020202020204" pitchFamily="34" charset="0"/>
              </a:rPr>
              <a:t>. 177 „S-au </a:t>
            </a:r>
            <a:r>
              <a:rPr lang="en-US" sz="2800" dirty="0" err="1">
                <a:solidFill>
                  <a:srgbClr val="002060"/>
                </a:solidFill>
                <a:latin typeface="Trebuchet MS" panose="020B0603020202020204" pitchFamily="34" charset="0"/>
              </a:rPr>
              <a:t>instituit</a:t>
            </a:r>
            <a:r>
              <a:rPr lang="en-US" sz="2800" dirty="0">
                <a:solidFill>
                  <a:srgbClr val="002060"/>
                </a:solidFill>
                <a:latin typeface="Trebuchet MS" panose="020B0603020202020204" pitchFamily="34" charset="0"/>
              </a:rPr>
              <a:t> și </a:t>
            </a:r>
            <a:r>
              <a:rPr lang="en-US" sz="2800" dirty="0" err="1">
                <a:solidFill>
                  <a:srgbClr val="002060"/>
                </a:solidFill>
                <a:latin typeface="Trebuchet MS" panose="020B0603020202020204" pitchFamily="34" charset="0"/>
              </a:rPr>
              <a:t>sunt</a:t>
            </a:r>
            <a:r>
              <a:rPr lang="en-US" sz="2800" dirty="0">
                <a:solidFill>
                  <a:srgbClr val="002060"/>
                </a:solidFill>
                <a:latin typeface="Trebuchet MS" panose="020B0603020202020204" pitchFamily="34" charset="0"/>
              </a:rPr>
              <a:t> </a:t>
            </a:r>
            <a:r>
              <a:rPr lang="en-US" sz="2800" dirty="0" err="1">
                <a:solidFill>
                  <a:srgbClr val="002060"/>
                </a:solidFill>
                <a:latin typeface="Trebuchet MS" panose="020B0603020202020204" pitchFamily="34" charset="0"/>
              </a:rPr>
              <a:t>operaționale</a:t>
            </a:r>
            <a:r>
              <a:rPr lang="en-US" sz="2800" dirty="0">
                <a:solidFill>
                  <a:srgbClr val="002060"/>
                </a:solidFill>
                <a:latin typeface="Trebuchet MS" panose="020B0603020202020204" pitchFamily="34" charset="0"/>
              </a:rPr>
              <a:t> </a:t>
            </a:r>
            <a:r>
              <a:rPr lang="en-US" sz="2800" dirty="0" err="1">
                <a:solidFill>
                  <a:srgbClr val="002060"/>
                </a:solidFill>
                <a:latin typeface="Trebuchet MS" panose="020B0603020202020204" pitchFamily="34" charset="0"/>
              </a:rPr>
              <a:t>platforme</a:t>
            </a:r>
            <a:r>
              <a:rPr lang="en-US" sz="2800" dirty="0">
                <a:solidFill>
                  <a:srgbClr val="002060"/>
                </a:solidFill>
                <a:latin typeface="Trebuchet MS" panose="020B0603020202020204" pitchFamily="34" charset="0"/>
              </a:rPr>
              <a:t> interactive și colaborative pentru managementul </a:t>
            </a:r>
            <a:r>
              <a:rPr lang="en-US" sz="2800" dirty="0" err="1">
                <a:solidFill>
                  <a:srgbClr val="002060"/>
                </a:solidFill>
                <a:latin typeface="Trebuchet MS" panose="020B0603020202020204" pitchFamily="34" charset="0"/>
              </a:rPr>
              <a:t>standardizat</a:t>
            </a:r>
            <a:r>
              <a:rPr lang="en-US" sz="2800" dirty="0">
                <a:solidFill>
                  <a:srgbClr val="002060"/>
                </a:solidFill>
                <a:latin typeface="Trebuchet MS" panose="020B0603020202020204" pitchFamily="34" charset="0"/>
              </a:rPr>
              <a:t> al resurselor umane în administrația publică centrală”(E-ANFP) </a:t>
            </a:r>
          </a:p>
        </p:txBody>
      </p:sp>
    </p:spTree>
    <p:extLst>
      <p:ext uri="{BB962C8B-B14F-4D97-AF65-F5344CB8AC3E}">
        <p14:creationId xmlns:p14="http://schemas.microsoft.com/office/powerpoint/2010/main" val="119871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628900"/>
            <a:ext cx="15621000" cy="3539430"/>
          </a:xfrm>
          <a:prstGeom prst="rect">
            <a:avLst/>
          </a:prstGeom>
        </p:spPr>
        <p:txBody>
          <a:bodyPr wrap="square">
            <a:spAutoFit/>
          </a:bodyPr>
          <a:lstStyle/>
          <a:p>
            <a:pPr algn="ctr"/>
            <a:endParaRPr lang="ro-RO" sz="2400" b="1" dirty="0" smtClean="0">
              <a:solidFill>
                <a:srgbClr val="002060"/>
              </a:solidFill>
            </a:endParaRPr>
          </a:p>
          <a:p>
            <a:pPr algn="ctr"/>
            <a:endParaRPr lang="ro-RO" sz="2800" b="1" dirty="0">
              <a:solidFill>
                <a:srgbClr val="002060"/>
              </a:solidFill>
              <a:latin typeface="Trebuchet MS" panose="020B0603020202020204" pitchFamily="34" charset="0"/>
            </a:endParaRPr>
          </a:p>
          <a:p>
            <a:pPr algn="ctr"/>
            <a:r>
              <a:rPr lang="vi-VN" sz="2800" b="1" dirty="0" smtClean="0">
                <a:solidFill>
                  <a:srgbClr val="002060"/>
                </a:solidFill>
              </a:rPr>
              <a:t>ARTICOLUL </a:t>
            </a:r>
            <a:r>
              <a:rPr lang="vi-VN" sz="2800" b="1" dirty="0">
                <a:solidFill>
                  <a:srgbClr val="002060"/>
                </a:solidFill>
              </a:rPr>
              <a:t>408</a:t>
            </a:r>
            <a:r>
              <a:rPr lang="vi-VN" sz="2000" b="1" dirty="0">
                <a:solidFill>
                  <a:srgbClr val="002060"/>
                </a:solidFill>
              </a:rPr>
              <a:t/>
            </a:r>
            <a:br>
              <a:rPr lang="vi-VN" sz="2000" b="1" dirty="0">
                <a:solidFill>
                  <a:srgbClr val="002060"/>
                </a:solidFill>
              </a:rPr>
            </a:br>
            <a:r>
              <a:rPr lang="vi-VN" sz="2400" dirty="0">
                <a:solidFill>
                  <a:srgbClr val="002060"/>
                </a:solidFill>
              </a:rPr>
              <a:t>Obligaţia respectării drepturilor de carieră în cazul reorganizării autorităţii sau instituţiei publice  </a:t>
            </a:r>
            <a:endParaRPr lang="ro-RO" sz="2400" dirty="0">
              <a:solidFill>
                <a:srgbClr val="002060"/>
              </a:solidFill>
              <a:latin typeface="Trebuchet MS" panose="020B0603020202020204" pitchFamily="34" charset="0"/>
            </a:endParaRPr>
          </a:p>
          <a:p>
            <a:pPr algn="ctr"/>
            <a:endParaRPr lang="ro-RO" sz="2000" dirty="0">
              <a:solidFill>
                <a:srgbClr val="002060"/>
              </a:solidFill>
              <a:latin typeface="Trebuchet MS" panose="020B0603020202020204" pitchFamily="34" charset="0"/>
            </a:endParaRPr>
          </a:p>
          <a:p>
            <a:pPr algn="ctr"/>
            <a:endParaRPr lang="ro-RO" sz="2000" dirty="0">
              <a:solidFill>
                <a:srgbClr val="002060"/>
              </a:solidFill>
              <a:latin typeface="Trebuchet MS" panose="020B0603020202020204" pitchFamily="34" charset="0"/>
            </a:endParaRPr>
          </a:p>
          <a:p>
            <a:pPr algn="just"/>
            <a:r>
              <a:rPr lang="vi-VN" sz="2000" dirty="0">
                <a:solidFill>
                  <a:srgbClr val="002060"/>
                </a:solidFill>
              </a:rPr>
              <a:t>    Pentru respectarea drepturilor la carieră ale funcţionarilor publici, </a:t>
            </a:r>
            <a:r>
              <a:rPr lang="vi-VN" sz="2000" b="1" dirty="0">
                <a:solidFill>
                  <a:srgbClr val="002060"/>
                </a:solidFill>
              </a:rPr>
              <a:t>în cuprinsul actelor normative sau administrative privind modificări ale organigramei, reorganizări sau desfiinţări de structuri</a:t>
            </a:r>
            <a:r>
              <a:rPr lang="vi-VN" sz="2000" dirty="0">
                <a:solidFill>
                  <a:srgbClr val="002060"/>
                </a:solidFill>
              </a:rPr>
              <a:t>, în situaţia în care sunt afectate şi funcţii publice, autorităţile şi instituţiile publice iniţiatoare din administraţia publică centrală şi locală sunt obligate să prevadă un termen de minimum 30 de zile în vederea aplicării procedurilor legale prevăzute de </a:t>
            </a:r>
            <a:r>
              <a:rPr lang="ro-RO" sz="2000" dirty="0">
                <a:solidFill>
                  <a:srgbClr val="002060"/>
                </a:solidFill>
                <a:latin typeface="Trebuchet MS" panose="020B0603020202020204" pitchFamily="34" charset="0"/>
              </a:rPr>
              <a:t>OUG nr. 57/2019</a:t>
            </a:r>
            <a:r>
              <a:rPr lang="vi-VN" sz="2000" dirty="0">
                <a:solidFill>
                  <a:srgbClr val="002060"/>
                </a:solidFill>
              </a:rPr>
              <a:t>.</a:t>
            </a:r>
            <a:endParaRPr lang="ro-RO" sz="20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48442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05100"/>
            <a:ext cx="17602200" cy="4847481"/>
          </a:xfrm>
          <a:prstGeom prst="rect">
            <a:avLst/>
          </a:prstGeom>
        </p:spPr>
        <p:txBody>
          <a:bodyPr wrap="square">
            <a:spAutoFit/>
          </a:bodyPr>
          <a:lstStyle/>
          <a:p>
            <a:pPr algn="ctr"/>
            <a:r>
              <a:rPr lang="vi-VN" b="1" dirty="0">
                <a:solidFill>
                  <a:srgbClr val="002060"/>
                </a:solidFill>
              </a:rPr>
              <a:t>ARTICOLUL 519</a:t>
            </a:r>
          </a:p>
          <a:p>
            <a:pPr algn="ctr"/>
            <a:r>
              <a:rPr lang="vi-VN" b="1" dirty="0">
                <a:solidFill>
                  <a:srgbClr val="002060"/>
                </a:solidFill>
              </a:rPr>
              <a:t>Eliberarea din funcţia publică</a:t>
            </a:r>
          </a:p>
          <a:p>
            <a:r>
              <a:rPr lang="vi-VN" sz="1050" dirty="0">
                <a:solidFill>
                  <a:srgbClr val="002060"/>
                </a:solidFill>
              </a:rPr>
              <a:t>  </a:t>
            </a:r>
            <a:endParaRPr lang="ro-RO" sz="1050" dirty="0">
              <a:solidFill>
                <a:srgbClr val="002060"/>
              </a:solidFill>
              <a:latin typeface="Trebuchet MS" panose="020B0603020202020204" pitchFamily="34" charset="0"/>
            </a:endParaRPr>
          </a:p>
          <a:p>
            <a:endParaRPr lang="vi-VN" sz="1050" dirty="0">
              <a:solidFill>
                <a:srgbClr val="002060"/>
              </a:solidFill>
            </a:endParaRPr>
          </a:p>
          <a:p>
            <a:pPr algn="just"/>
            <a:r>
              <a:rPr lang="vi-VN" dirty="0">
                <a:solidFill>
                  <a:srgbClr val="002060"/>
                </a:solidFill>
              </a:rPr>
              <a:t>   (1) Persoana care are competenţa legală de numire în funcţia publică va dispune eliberarea din funcţia publică prin act administrativ, care se comunică funcţionarului public în termen de 5 zile lucrătoare de la emitere, în următoarele cazuri:  </a:t>
            </a:r>
          </a:p>
          <a:p>
            <a:pPr algn="just"/>
            <a:r>
              <a:rPr lang="vi-VN" dirty="0">
                <a:solidFill>
                  <a:srgbClr val="002060"/>
                </a:solidFill>
              </a:rPr>
              <a:t>c) autoritatea sau instituţia publică îşi reduce personalul ca urmare a reorganizării activităţii, prin reducerea postului ocupat de funcţionarul public;  </a:t>
            </a:r>
          </a:p>
          <a:p>
            <a:pPr algn="just"/>
            <a:r>
              <a:rPr lang="vi-VN" dirty="0">
                <a:solidFill>
                  <a:srgbClr val="002060"/>
                </a:solidFill>
              </a:rPr>
              <a:t>f) funcţionarul public nu mai îndeplineşte una dintre condiţiile prevăzute la art. 465 alin. (1) lit. f) sau g) ori nu obţine avizul/autorizaţia prevăzut (ă) de lege, în condiţiile art. 465 alin. (2);  </a:t>
            </a:r>
          </a:p>
          <a:p>
            <a:pPr algn="just"/>
            <a:r>
              <a:rPr lang="vi-VN" dirty="0">
                <a:solidFill>
                  <a:srgbClr val="002060"/>
                </a:solidFill>
              </a:rPr>
              <a:t>   (3) Situaţiile prevăzute la alin. (1) lit. </a:t>
            </a:r>
            <a:r>
              <a:rPr lang="ro-RO" dirty="0">
                <a:solidFill>
                  <a:srgbClr val="002060"/>
                </a:solidFill>
                <a:latin typeface="Trebuchet MS" panose="020B0603020202020204" pitchFamily="34" charset="0"/>
              </a:rPr>
              <a:t>c</a:t>
            </a:r>
            <a:r>
              <a:rPr lang="vi-VN" dirty="0">
                <a:solidFill>
                  <a:srgbClr val="002060"/>
                </a:solidFill>
              </a:rPr>
              <a:t>)</a:t>
            </a:r>
            <a:r>
              <a:rPr lang="ro-RO" dirty="0">
                <a:solidFill>
                  <a:srgbClr val="002060"/>
                </a:solidFill>
                <a:latin typeface="Trebuchet MS" panose="020B0603020202020204" pitchFamily="34" charset="0"/>
              </a:rPr>
              <a:t> </a:t>
            </a:r>
            <a:r>
              <a:rPr lang="vi-VN" dirty="0">
                <a:solidFill>
                  <a:srgbClr val="002060"/>
                </a:solidFill>
              </a:rPr>
              <a:t>şi </a:t>
            </a:r>
            <a:r>
              <a:rPr lang="ro-RO" dirty="0">
                <a:solidFill>
                  <a:srgbClr val="002060"/>
                </a:solidFill>
                <a:latin typeface="Trebuchet MS" panose="020B0603020202020204" pitchFamily="34" charset="0"/>
              </a:rPr>
              <a:t>f</a:t>
            </a:r>
            <a:r>
              <a:rPr lang="vi-VN" dirty="0">
                <a:solidFill>
                  <a:srgbClr val="002060"/>
                </a:solidFill>
              </a:rPr>
              <a:t>) reprezintă </a:t>
            </a:r>
            <a:r>
              <a:rPr lang="vi-VN" b="1" dirty="0">
                <a:solidFill>
                  <a:srgbClr val="002060"/>
                </a:solidFill>
              </a:rPr>
              <a:t>motive neimputabile funcţionarilor publici</a:t>
            </a:r>
            <a:r>
              <a:rPr lang="vi-VN" dirty="0">
                <a:solidFill>
                  <a:srgbClr val="002060"/>
                </a:solidFill>
              </a:rPr>
              <a:t>.  </a:t>
            </a:r>
          </a:p>
          <a:p>
            <a:pPr algn="just"/>
            <a:r>
              <a:rPr lang="vi-VN" dirty="0">
                <a:solidFill>
                  <a:srgbClr val="002060"/>
                </a:solidFill>
              </a:rPr>
              <a:t>   (4) În cazul eliberării din funcţia publică, autoritatea sau instituţia publică este obligată să acorde funcţionarilor publici un </a:t>
            </a:r>
            <a:r>
              <a:rPr lang="vi-VN" b="1" dirty="0">
                <a:solidFill>
                  <a:srgbClr val="002060"/>
                </a:solidFill>
              </a:rPr>
              <a:t>preaviz de 30 de zile calendaristice.  </a:t>
            </a:r>
          </a:p>
          <a:p>
            <a:pPr algn="just"/>
            <a:r>
              <a:rPr lang="vi-VN" dirty="0">
                <a:solidFill>
                  <a:srgbClr val="002060"/>
                </a:solidFill>
              </a:rPr>
              <a:t>   (5) Perioada de </a:t>
            </a:r>
            <a:r>
              <a:rPr lang="vi-VN" b="1" dirty="0">
                <a:solidFill>
                  <a:srgbClr val="002060"/>
                </a:solidFill>
              </a:rPr>
              <a:t>preaviz este anterioară datei eliberării</a:t>
            </a:r>
            <a:r>
              <a:rPr lang="vi-VN" dirty="0">
                <a:solidFill>
                  <a:srgbClr val="002060"/>
                </a:solidFill>
              </a:rPr>
              <a:t> din funcţia publică.  </a:t>
            </a:r>
          </a:p>
          <a:p>
            <a:pPr algn="just"/>
            <a:r>
              <a:rPr lang="vi-VN" dirty="0">
                <a:solidFill>
                  <a:srgbClr val="002060"/>
                </a:solidFill>
              </a:rPr>
              <a:t>   (6) În perioada de preaviz, persoana care are competenţa legală de numire în funcţia publică </a:t>
            </a:r>
            <a:r>
              <a:rPr lang="vi-VN" b="1" dirty="0">
                <a:solidFill>
                  <a:srgbClr val="002060"/>
                </a:solidFill>
              </a:rPr>
              <a:t>poate </a:t>
            </a:r>
            <a:r>
              <a:rPr lang="vi-VN" dirty="0">
                <a:solidFill>
                  <a:srgbClr val="002060"/>
                </a:solidFill>
              </a:rPr>
              <a:t>acorda celui în cauză reducerea programului de lucru, până la 4 ore zilnic, la cererea funcţionarului public căruia i s-a acordat preavizul prevăzut la alin. (4), fără afectarea drepturilor salariale cuvenite.  </a:t>
            </a:r>
          </a:p>
          <a:p>
            <a:pPr algn="just"/>
            <a:r>
              <a:rPr lang="vi-VN" dirty="0">
                <a:solidFill>
                  <a:srgbClr val="002060"/>
                </a:solidFill>
              </a:rPr>
              <a:t>   (7) În cazurile prevăzute la alin. (1) lit. c)</a:t>
            </a:r>
            <a:r>
              <a:rPr lang="ro-RO" dirty="0">
                <a:solidFill>
                  <a:srgbClr val="002060"/>
                </a:solidFill>
                <a:latin typeface="Trebuchet MS" panose="020B0603020202020204" pitchFamily="34" charset="0"/>
              </a:rPr>
              <a:t> </a:t>
            </a:r>
            <a:r>
              <a:rPr lang="vi-VN" dirty="0">
                <a:solidFill>
                  <a:srgbClr val="002060"/>
                </a:solidFill>
              </a:rPr>
              <a:t>şi f), în perioada de preaviz, dacă în cadrul autorităţii sau instituţiei publice există funcţii publice vacante corespunzătoare, aceasta are obligaţia să le pună la dispoziţia funcţionarilor publici. În sensul prezentului cod, sunt considerate funcţii publice corespunzătoare:  </a:t>
            </a:r>
          </a:p>
          <a:p>
            <a:pPr algn="just"/>
            <a:r>
              <a:rPr lang="vi-VN" dirty="0">
                <a:solidFill>
                  <a:srgbClr val="002060"/>
                </a:solidFill>
              </a:rPr>
              <a:t>   a) funcţiile publice de acelaşi nivel, identificat prin categorie, clasă şi, după caz, grad profesional;  </a:t>
            </a:r>
          </a:p>
          <a:p>
            <a:pPr algn="just"/>
            <a:r>
              <a:rPr lang="vi-VN" dirty="0">
                <a:solidFill>
                  <a:srgbClr val="002060"/>
                </a:solidFill>
              </a:rPr>
              <a:t>   b) funcţii publice de nivel inferior, în cazul în care în cadrul autorităţii sau instituţiei publice nu există funcţiile publice prevăzute la lit. a).  </a:t>
            </a:r>
            <a:endParaRPr lang="ro-RO"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99063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162300"/>
            <a:ext cx="16764000" cy="5878532"/>
          </a:xfrm>
          <a:prstGeom prst="rect">
            <a:avLst/>
          </a:prstGeom>
        </p:spPr>
        <p:txBody>
          <a:bodyPr wrap="square">
            <a:spAutoFit/>
          </a:bodyPr>
          <a:lstStyle/>
          <a:p>
            <a:pPr algn="ctr"/>
            <a:r>
              <a:rPr lang="vi-VN" sz="2400" b="1" dirty="0">
                <a:solidFill>
                  <a:srgbClr val="002060"/>
                </a:solidFill>
              </a:rPr>
              <a:t>ARTICOLUL 519</a:t>
            </a:r>
          </a:p>
          <a:p>
            <a:pPr algn="ctr"/>
            <a:r>
              <a:rPr lang="vi-VN" sz="2400" b="1" dirty="0">
                <a:solidFill>
                  <a:srgbClr val="002060"/>
                </a:solidFill>
              </a:rPr>
              <a:t>Eliberarea din funcţia publică</a:t>
            </a:r>
            <a:endParaRPr lang="ro-RO" sz="2400" b="1" dirty="0">
              <a:solidFill>
                <a:srgbClr val="002060"/>
              </a:solidFill>
              <a:latin typeface="Trebuchet MS" panose="020B0603020202020204" pitchFamily="34" charset="0"/>
            </a:endParaRPr>
          </a:p>
          <a:p>
            <a:pPr algn="ctr"/>
            <a:endParaRPr lang="ro-RO" sz="2000" b="1" dirty="0">
              <a:solidFill>
                <a:srgbClr val="002060"/>
              </a:solidFill>
              <a:latin typeface="Trebuchet MS" panose="020B0603020202020204" pitchFamily="34" charset="0"/>
            </a:endParaRPr>
          </a:p>
          <a:p>
            <a:pPr algn="ctr"/>
            <a:endParaRPr lang="vi-VN" sz="2000" b="1" dirty="0">
              <a:solidFill>
                <a:srgbClr val="002060"/>
              </a:solidFill>
            </a:endParaRPr>
          </a:p>
          <a:p>
            <a:r>
              <a:rPr lang="ro-RO" sz="2400" dirty="0">
                <a:solidFill>
                  <a:srgbClr val="002060"/>
                </a:solidFill>
                <a:latin typeface="Trebuchet MS" panose="020B0603020202020204" pitchFamily="34" charset="0"/>
              </a:rPr>
              <a:t>  </a:t>
            </a:r>
            <a:r>
              <a:rPr lang="vi-VN" sz="2400" dirty="0">
                <a:solidFill>
                  <a:srgbClr val="002060"/>
                </a:solidFill>
              </a:rPr>
              <a:t>(8) Funcţionarul public de conducere are prioritate la ocuparea unei funcţii publice vacante de nivel inferior. În cazul în care funcţia publică vacantă de nivel inferior este o funcţie publică de execuţie şi nu corespunde studiilor şi/sau vechimii în specialitatea funcţionarului public de conducere, aceasta poate fi transformată într-o funcţie publică corespunzătoare, dacă transformarea nu afectează structura organizatorică aprobată.  </a:t>
            </a:r>
            <a:endParaRPr lang="ro-RO" sz="2400" dirty="0">
              <a:solidFill>
                <a:srgbClr val="002060"/>
              </a:solidFill>
              <a:latin typeface="Trebuchet MS" panose="020B0603020202020204" pitchFamily="34" charset="0"/>
            </a:endParaRPr>
          </a:p>
          <a:p>
            <a:endParaRPr lang="vi-VN" sz="2400" dirty="0">
              <a:solidFill>
                <a:srgbClr val="002060"/>
              </a:solidFill>
            </a:endParaRPr>
          </a:p>
          <a:p>
            <a:r>
              <a:rPr lang="vi-VN" sz="2400" dirty="0">
                <a:solidFill>
                  <a:srgbClr val="002060"/>
                </a:solidFill>
              </a:rPr>
              <a:t>   (9) În cazurile prevăzute la alin. (1) lit. </a:t>
            </a:r>
            <a:r>
              <a:rPr lang="ro-RO" sz="2400" dirty="0">
                <a:solidFill>
                  <a:srgbClr val="002060"/>
                </a:solidFill>
                <a:latin typeface="Trebuchet MS" panose="020B0603020202020204" pitchFamily="34" charset="0"/>
              </a:rPr>
              <a:t>c</a:t>
            </a:r>
            <a:r>
              <a:rPr lang="vi-VN" sz="2400" dirty="0">
                <a:solidFill>
                  <a:srgbClr val="002060"/>
                </a:solidFill>
              </a:rPr>
              <a:t>) şi f), dacă nu există funcţii publice vacante corespunzătoare în cadrul autorităţii sau instituţiei publice, autoritatea ori instituţia publică </a:t>
            </a:r>
            <a:r>
              <a:rPr lang="vi-VN" sz="2400" b="1" dirty="0">
                <a:solidFill>
                  <a:srgbClr val="002060"/>
                </a:solidFill>
              </a:rPr>
              <a:t>are obligaţia de a solicita Agenţiei Naţionale a Funcţionarilor Publici</a:t>
            </a:r>
            <a:r>
              <a:rPr lang="vi-VN" sz="2400" dirty="0">
                <a:solidFill>
                  <a:srgbClr val="002060"/>
                </a:solidFill>
              </a:rPr>
              <a:t>, în perioada de preaviz, </a:t>
            </a:r>
            <a:r>
              <a:rPr lang="vi-VN" sz="2400" b="1" dirty="0">
                <a:solidFill>
                  <a:srgbClr val="002060"/>
                </a:solidFill>
              </a:rPr>
              <a:t>lista funcţiilor publice vacante</a:t>
            </a:r>
            <a:r>
              <a:rPr lang="vi-VN" sz="2400" dirty="0">
                <a:solidFill>
                  <a:srgbClr val="002060"/>
                </a:solidFill>
              </a:rPr>
              <a:t>. În cazul în care există o funcţie publică vacantă corespunzătoare, funcţionarului public îi sunt aplicabile dispoziţiile art. 506.  </a:t>
            </a:r>
            <a:endParaRPr lang="ro-RO" sz="2400" dirty="0">
              <a:solidFill>
                <a:srgbClr val="002060"/>
              </a:solidFill>
              <a:latin typeface="Trebuchet MS" panose="020B0603020202020204" pitchFamily="34" charset="0"/>
            </a:endParaRPr>
          </a:p>
          <a:p>
            <a:endParaRPr lang="vi-VN" sz="2400" dirty="0">
              <a:solidFill>
                <a:srgbClr val="002060"/>
              </a:solidFill>
            </a:endParaRPr>
          </a:p>
          <a:p>
            <a:r>
              <a:rPr lang="vi-VN" sz="2400" dirty="0">
                <a:solidFill>
                  <a:srgbClr val="002060"/>
                </a:solidFill>
              </a:rPr>
              <a:t>   (10) Prin excepţie de la prevederile art. 506, în cazul prevăzut la alin. (9), termenele de realizare a transferului în interesul serviciului sau la cerere se reduc la jumătate, astfel încât să fie respectată încadrarea în termenul de preaviz.</a:t>
            </a:r>
            <a:endParaRPr lang="vi-VN" sz="2400" dirty="0">
              <a:solidFill>
                <a:srgbClr val="002060"/>
              </a:solidFill>
            </a:endParaRPr>
          </a:p>
        </p:txBody>
      </p:sp>
    </p:spTree>
    <p:extLst>
      <p:ext uri="{BB962C8B-B14F-4D97-AF65-F5344CB8AC3E}">
        <p14:creationId xmlns:p14="http://schemas.microsoft.com/office/powerpoint/2010/main" val="426602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171700"/>
            <a:ext cx="16840200" cy="5570756"/>
          </a:xfrm>
          <a:prstGeom prst="rect">
            <a:avLst/>
          </a:prstGeom>
        </p:spPr>
        <p:txBody>
          <a:bodyPr wrap="square">
            <a:spAutoFit/>
          </a:bodyPr>
          <a:lstStyle/>
          <a:p>
            <a:pPr algn="ctr"/>
            <a:r>
              <a:rPr lang="ro-RO" sz="3200" b="1" dirty="0">
                <a:solidFill>
                  <a:srgbClr val="002060"/>
                </a:solidFill>
                <a:latin typeface="Trebuchet MS" panose="020B0603020202020204" pitchFamily="34" charset="0"/>
              </a:rPr>
              <a:t>Ce documente trebuie comunicate către ANFP?</a:t>
            </a:r>
          </a:p>
          <a:p>
            <a:endParaRPr lang="ro-RO" b="1" dirty="0">
              <a:solidFill>
                <a:srgbClr val="002060"/>
              </a:solidFill>
              <a:latin typeface="Trebuchet MS" panose="020B0603020202020204" pitchFamily="34" charset="0"/>
            </a:endParaRPr>
          </a:p>
          <a:p>
            <a:pPr algn="ctr"/>
            <a:r>
              <a:rPr lang="vi-VN" b="1" dirty="0">
                <a:solidFill>
                  <a:srgbClr val="002060"/>
                </a:solidFill>
              </a:rPr>
              <a:t>ARTICOLUL 409</a:t>
            </a:r>
            <a:br>
              <a:rPr lang="vi-VN" b="1" dirty="0">
                <a:solidFill>
                  <a:srgbClr val="002060"/>
                </a:solidFill>
              </a:rPr>
            </a:br>
            <a:r>
              <a:rPr lang="vi-VN" dirty="0">
                <a:solidFill>
                  <a:srgbClr val="002060"/>
                </a:solidFill>
              </a:rPr>
              <a:t>Comunicarea modificărilor intervenite în situaţia posturilor şi a funcţionarilor publici</a:t>
            </a:r>
            <a:br>
              <a:rPr lang="vi-VN" dirty="0">
                <a:solidFill>
                  <a:srgbClr val="002060"/>
                </a:solidFill>
              </a:rPr>
            </a:br>
            <a:r>
              <a:rPr lang="vi-VN" dirty="0">
                <a:solidFill>
                  <a:srgbClr val="002060"/>
                </a:solidFill>
              </a:rPr>
              <a:t>     </a:t>
            </a:r>
            <a:r>
              <a:rPr lang="vi-VN" b="1" dirty="0">
                <a:solidFill>
                  <a:srgbClr val="002060"/>
                </a:solidFill>
              </a:rPr>
              <a:t>(1)</a:t>
            </a:r>
            <a:r>
              <a:rPr lang="vi-VN" dirty="0">
                <a:solidFill>
                  <a:srgbClr val="002060"/>
                </a:solidFill>
              </a:rPr>
              <a:t> Autorităţile şi instituţiile publice comunică Agenţiei Naţionale a Funcţionarilor Publici, în termen de </a:t>
            </a:r>
            <a:r>
              <a:rPr lang="vi-VN" b="1" dirty="0">
                <a:solidFill>
                  <a:srgbClr val="002060"/>
                </a:solidFill>
              </a:rPr>
              <a:t>10 zile lucrătoare </a:t>
            </a:r>
            <a:r>
              <a:rPr lang="vi-VN" dirty="0">
                <a:solidFill>
                  <a:srgbClr val="002060"/>
                </a:solidFill>
              </a:rPr>
              <a:t>de la dispunerea măsurii prin act administrativ, orice modificare intervenită în situaţia funcţionarilor publici şi a funcţiilor publice.  </a:t>
            </a:r>
          </a:p>
          <a:p>
            <a:endParaRPr lang="ro-RO" dirty="0">
              <a:solidFill>
                <a:srgbClr val="002060"/>
              </a:solidFill>
              <a:latin typeface="Trebuchet MS" panose="020B0603020202020204" pitchFamily="34" charset="0"/>
            </a:endParaRPr>
          </a:p>
          <a:p>
            <a:pPr algn="ctr"/>
            <a:r>
              <a:rPr lang="vi-VN" b="1" dirty="0">
                <a:solidFill>
                  <a:srgbClr val="002060"/>
                </a:solidFill>
              </a:rPr>
              <a:t>ARTICOLUL 534</a:t>
            </a:r>
          </a:p>
          <a:p>
            <a:pPr algn="ctr"/>
            <a:r>
              <a:rPr lang="vi-VN" dirty="0">
                <a:solidFill>
                  <a:srgbClr val="002060"/>
                </a:solidFill>
              </a:rPr>
              <a:t>Obligaţia de comunicare a actelor administrative privind cariera funcţionarilor publici</a:t>
            </a:r>
          </a:p>
          <a:p>
            <a:r>
              <a:rPr lang="vi-VN" dirty="0">
                <a:solidFill>
                  <a:srgbClr val="002060"/>
                </a:solidFill>
              </a:rPr>
              <a:t>      Actele administrative prevăzute la art. 528-533 se comunică Agenţiei Naţionale a Funcţionarilor Publici în termen de </a:t>
            </a:r>
            <a:r>
              <a:rPr lang="vi-VN" b="1" dirty="0">
                <a:solidFill>
                  <a:srgbClr val="002060"/>
                </a:solidFill>
              </a:rPr>
              <a:t>maximum 10 zile lucrătoare </a:t>
            </a:r>
            <a:r>
              <a:rPr lang="vi-VN" dirty="0">
                <a:solidFill>
                  <a:srgbClr val="002060"/>
                </a:solidFill>
              </a:rPr>
              <a:t>de la emiterea acestora, prin grija compartimentului de resurse umane, respectiv a funcţionarului public cu atribuţii în gestionarea resurselor umane, însoţite de documentele justificative aferente.</a:t>
            </a:r>
            <a:endParaRPr lang="ro-RO" dirty="0">
              <a:solidFill>
                <a:srgbClr val="002060"/>
              </a:solidFill>
              <a:latin typeface="Trebuchet MS" panose="020B0603020202020204" pitchFamily="34" charset="0"/>
            </a:endParaRPr>
          </a:p>
          <a:p>
            <a:endParaRPr lang="ro-RO" dirty="0">
              <a:solidFill>
                <a:srgbClr val="002060"/>
              </a:solidFill>
              <a:latin typeface="Trebuchet MS" panose="020B0603020202020204" pitchFamily="34" charset="0"/>
            </a:endParaRPr>
          </a:p>
          <a:p>
            <a:endParaRPr lang="vi-VN" dirty="0">
              <a:solidFill>
                <a:srgbClr val="002060"/>
              </a:solidFill>
            </a:endParaRPr>
          </a:p>
          <a:p>
            <a:pPr marL="285750" lvl="0" indent="-285750">
              <a:buFont typeface="Wingdings" panose="05000000000000000000" pitchFamily="2" charset="2"/>
              <a:buChar char="ü"/>
            </a:pPr>
            <a:r>
              <a:rPr lang="ro-RO" dirty="0">
                <a:solidFill>
                  <a:srgbClr val="002060"/>
                </a:solidFill>
                <a:latin typeface="Trebuchet MS" panose="020B0603020202020204" pitchFamily="34" charset="0"/>
              </a:rPr>
              <a:t>PROIECTUL ACTULUI ADMINISTRATIV sau HOTĂRÂREA CONSILIULUI LOCAL/JUDEȚEAN;</a:t>
            </a:r>
          </a:p>
          <a:p>
            <a:pPr marL="285750" indent="-285750">
              <a:buFont typeface="Wingdings" panose="05000000000000000000" pitchFamily="2" charset="2"/>
              <a:buChar char="ü"/>
            </a:pPr>
            <a:r>
              <a:rPr lang="ro-RO" b="1" dirty="0">
                <a:solidFill>
                  <a:srgbClr val="002060"/>
                </a:solidFill>
                <a:latin typeface="Trebuchet MS" panose="020B0603020202020204" pitchFamily="34" charset="0"/>
              </a:rPr>
              <a:t>INSTRUMENTUL DE PREZENTARE ȘI MOTIVARE SEMNAT DE INIȚIATOR</a:t>
            </a:r>
          </a:p>
          <a:p>
            <a:r>
              <a:rPr lang="ro-RO"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rPr>
              <a:t>R</a:t>
            </a:r>
            <a:r>
              <a:rPr lang="pt-BR" dirty="0">
                <a:solidFill>
                  <a:srgbClr val="002060"/>
                </a:solidFill>
                <a:latin typeface="Trebuchet MS" panose="020B0603020202020204" pitchFamily="34" charset="0"/>
              </a:rPr>
              <a:t>eferat de aprobare a proiectului de act administrativ/</a:t>
            </a:r>
            <a:r>
              <a:rPr lang="ro-RO" dirty="0">
                <a:solidFill>
                  <a:srgbClr val="002060"/>
                </a:solidFill>
                <a:latin typeface="Trebuchet MS" panose="020B0603020202020204" pitchFamily="34" charset="0"/>
              </a:rPr>
              <a:t>Referat de specialitate)</a:t>
            </a:r>
          </a:p>
          <a:p>
            <a:pPr marL="342900" indent="-342900">
              <a:buFont typeface="Wingdings" panose="05000000000000000000" pitchFamily="2" charset="2"/>
              <a:buChar char="ü"/>
            </a:pPr>
            <a:r>
              <a:rPr lang="ro-RO" b="1" dirty="0">
                <a:solidFill>
                  <a:srgbClr val="002060"/>
                </a:solidFill>
                <a:latin typeface="Trebuchet MS" panose="020B0603020202020204" pitchFamily="34" charset="0"/>
              </a:rPr>
              <a:t>STATUL DE FUNCȚII NOMINAL</a:t>
            </a:r>
          </a:p>
          <a:p>
            <a:pPr marL="342900" indent="-342900">
              <a:buFont typeface="Wingdings" panose="05000000000000000000" pitchFamily="2" charset="2"/>
              <a:buChar char="ü"/>
            </a:pPr>
            <a:r>
              <a:rPr lang="ro-RO" b="1" dirty="0">
                <a:solidFill>
                  <a:srgbClr val="002060"/>
                </a:solidFill>
                <a:latin typeface="Trebuchet MS" panose="020B0603020202020204" pitchFamily="34" charset="0"/>
              </a:rPr>
              <a:t>ORGANIGRAMA</a:t>
            </a:r>
            <a:endParaRPr lang="ro-RO" b="1"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347120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628900"/>
            <a:ext cx="14554200" cy="4893647"/>
          </a:xfrm>
          <a:prstGeom prst="rect">
            <a:avLst/>
          </a:prstGeom>
        </p:spPr>
        <p:txBody>
          <a:bodyPr wrap="square">
            <a:spAutoFit/>
          </a:bodyPr>
          <a:lstStyle/>
          <a:p>
            <a:r>
              <a:rPr lang="ro-RO" sz="2400" b="1" dirty="0">
                <a:solidFill>
                  <a:srgbClr val="002060"/>
                </a:solidFill>
                <a:latin typeface="Trebuchet MS" panose="020B0603020202020204" pitchFamily="34" charset="0"/>
              </a:rPr>
              <a:t>4.7.3 Funcționalități </a:t>
            </a:r>
            <a:r>
              <a:rPr lang="ro-RO" sz="2400" b="1" dirty="0" err="1">
                <a:solidFill>
                  <a:srgbClr val="002060"/>
                </a:solidFill>
                <a:latin typeface="Trebuchet MS" panose="020B0603020202020204" pitchFamily="34" charset="0"/>
              </a:rPr>
              <a:t>eANFP</a:t>
            </a:r>
            <a:r>
              <a:rPr lang="ro-RO" sz="2400" b="1" dirty="0">
                <a:solidFill>
                  <a:srgbClr val="002060"/>
                </a:solidFill>
                <a:latin typeface="Trebuchet MS" panose="020B0603020202020204" pitchFamily="34" charset="0"/>
              </a:rPr>
              <a:t> versiune actualizată </a:t>
            </a:r>
            <a:endParaRPr lang="ro-RO" sz="2400" dirty="0">
              <a:solidFill>
                <a:srgbClr val="002060"/>
              </a:solidFill>
              <a:latin typeface="Trebuchet MS" panose="020B0603020202020204" pitchFamily="34" charset="0"/>
            </a:endParaRPr>
          </a:p>
          <a:p>
            <a:r>
              <a:rPr lang="ro-RO" sz="2400" dirty="0">
                <a:solidFill>
                  <a:srgbClr val="002060"/>
                </a:solidFill>
                <a:latin typeface="Trebuchet MS" panose="020B0603020202020204" pitchFamily="34" charset="0"/>
              </a:rPr>
              <a:t> </a:t>
            </a:r>
          </a:p>
          <a:p>
            <a:r>
              <a:rPr lang="ro-RO" sz="2400" b="1" dirty="0">
                <a:solidFill>
                  <a:srgbClr val="002060"/>
                </a:solidFill>
                <a:latin typeface="Trebuchet MS" panose="020B0603020202020204" pitchFamily="34" charset="0"/>
              </a:rPr>
              <a:t>4.7.3.1 Îmbunătățire modul Gestiune structură instituții </a:t>
            </a:r>
          </a:p>
          <a:p>
            <a:r>
              <a:rPr lang="ro-RO" sz="2400" dirty="0">
                <a:solidFill>
                  <a:srgbClr val="002060"/>
                </a:solidFill>
                <a:latin typeface="Trebuchet MS" panose="020B0603020202020204" pitchFamily="34" charset="0"/>
              </a:rPr>
              <a:t> </a:t>
            </a:r>
          </a:p>
          <a:p>
            <a:r>
              <a:rPr lang="ro-RO" sz="2400" dirty="0">
                <a:solidFill>
                  <a:srgbClr val="002060"/>
                </a:solidFill>
                <a:latin typeface="Trebuchet MS" panose="020B0603020202020204" pitchFamily="34" charset="0"/>
              </a:rPr>
              <a:t>Soluția implementată gestionează structura de funcții publice incluzând informații referitoare la instituțiile publice, structura acestora (compartimente și relațiile dintre acestea), posturi, persoanele (funcționarii publici) care ocupă posturile respective. </a:t>
            </a:r>
          </a:p>
          <a:p>
            <a:r>
              <a:rPr lang="ro-RO" sz="2400" dirty="0">
                <a:solidFill>
                  <a:srgbClr val="002060"/>
                </a:solidFill>
                <a:latin typeface="Trebuchet MS" panose="020B0603020202020204" pitchFamily="34" charset="0"/>
              </a:rPr>
              <a:t>Pentru instituțiile publice se vor gestiona următoarele informații: </a:t>
            </a:r>
            <a:r>
              <a:rPr lang="ro-RO" sz="2400" dirty="0" err="1">
                <a:solidFill>
                  <a:srgbClr val="002060"/>
                </a:solidFill>
                <a:latin typeface="Trebuchet MS" panose="020B0603020202020204" pitchFamily="34" charset="0"/>
              </a:rPr>
              <a:t>Id</a:t>
            </a:r>
            <a:r>
              <a:rPr lang="ro-RO" sz="2400" dirty="0">
                <a:solidFill>
                  <a:srgbClr val="002060"/>
                </a:solidFill>
                <a:latin typeface="Trebuchet MS" panose="020B0603020202020204" pitchFamily="34" charset="0"/>
              </a:rPr>
              <a:t> instituție, Cod fiscal, Denumire instituție, tip instituție, </a:t>
            </a:r>
            <a:r>
              <a:rPr lang="ro-RO" sz="2400" dirty="0" err="1">
                <a:solidFill>
                  <a:srgbClr val="002060"/>
                </a:solidFill>
                <a:latin typeface="Trebuchet MS" panose="020B0603020202020204" pitchFamily="34" charset="0"/>
              </a:rPr>
              <a:t>judet</a:t>
            </a:r>
            <a:r>
              <a:rPr lang="ro-RO" sz="2400" dirty="0">
                <a:solidFill>
                  <a:srgbClr val="002060"/>
                </a:solidFill>
                <a:latin typeface="Trebuchet MS" panose="020B0603020202020204" pitchFamily="34" charset="0"/>
              </a:rPr>
              <a:t>, localitate, data înființare, codul fiscal al instituției în subordonarea căreia se găsește. Pentru fiecare instituție se vor defini dintre angajații instituției persoane responsabile cu diverse activități pentru care aplicația definește roluri cu drepturi de acces aferente, pe diverse funcționalități ale aplicației. </a:t>
            </a:r>
          </a:p>
          <a:p>
            <a:r>
              <a:rPr lang="ro-RO" sz="2400" dirty="0">
                <a:solidFill>
                  <a:srgbClr val="002060"/>
                </a:solidFill>
                <a:latin typeface="Trebuchet MS" panose="020B0603020202020204" pitchFamily="34" charset="0"/>
              </a:rPr>
              <a:t>Pentru compartimente informațiile gestionate sunt: departament, denumire, tip departament. </a:t>
            </a:r>
            <a:endParaRPr lang="ro-RO" sz="24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227089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48100"/>
            <a:ext cx="14935200" cy="3046988"/>
          </a:xfrm>
          <a:prstGeom prst="rect">
            <a:avLst/>
          </a:prstGeom>
        </p:spPr>
        <p:txBody>
          <a:bodyPr wrap="square">
            <a:spAutoFit/>
          </a:bodyPr>
          <a:lstStyle/>
          <a:p>
            <a:pPr algn="just"/>
            <a:r>
              <a:rPr lang="ro-RO" sz="2400" dirty="0">
                <a:solidFill>
                  <a:srgbClr val="002060"/>
                </a:solidFill>
                <a:latin typeface="Trebuchet MS" panose="020B0603020202020204" pitchFamily="34" charset="0"/>
              </a:rPr>
              <a:t>Pentru un post aplicația gestionează următoarele date: Identificator post, denumire funcție publică, data înființare, funcția publică, clasa, grad, departamentul, fișa postului, starea postului. Postul poate avea una dintre următoarele stări: ocupat, vacant, temporar ocupat, temporar vacant. Fiecare post va fi marcat vizual distinct în funcție de starea acestuia folosindu-se o schemă de format (font, culoare, etc). </a:t>
            </a:r>
          </a:p>
          <a:p>
            <a:pPr algn="just"/>
            <a:r>
              <a:rPr lang="ro-RO" sz="2400" dirty="0">
                <a:solidFill>
                  <a:srgbClr val="002060"/>
                </a:solidFill>
                <a:latin typeface="Trebuchet MS" panose="020B0603020202020204" pitchFamily="34" charset="0"/>
              </a:rPr>
              <a:t>Pentru un funcționar public (persoana) aplicația gestionează următoarele date: </a:t>
            </a:r>
            <a:r>
              <a:rPr lang="ro-RO" sz="2400" dirty="0" err="1">
                <a:solidFill>
                  <a:srgbClr val="002060"/>
                </a:solidFill>
                <a:latin typeface="Trebuchet MS" panose="020B0603020202020204" pitchFamily="34" charset="0"/>
              </a:rPr>
              <a:t>Id</a:t>
            </a:r>
            <a:r>
              <a:rPr lang="ro-RO" sz="2400" dirty="0">
                <a:solidFill>
                  <a:srgbClr val="002060"/>
                </a:solidFill>
                <a:latin typeface="Trebuchet MS" panose="020B0603020202020204" pitchFamily="34" charset="0"/>
              </a:rPr>
              <a:t>, nume, prenume, CNP, telefon, email instituțional. Gestiunea datelor personale ale funcționarilor publici se realizează independent de postul pe care îl ocupă la un moment dat, cu posibilitatea modificării anumitor date și păstrarea istoricului modificărilor. </a:t>
            </a:r>
            <a:endParaRPr lang="ro-RO" sz="24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65365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619500"/>
            <a:ext cx="15621000" cy="3785652"/>
          </a:xfrm>
          <a:prstGeom prst="rect">
            <a:avLst/>
          </a:prstGeom>
        </p:spPr>
        <p:txBody>
          <a:bodyPr wrap="square">
            <a:spAutoFit/>
          </a:bodyPr>
          <a:lstStyle/>
          <a:p>
            <a:r>
              <a:rPr lang="ro-RO" sz="2000" dirty="0">
                <a:solidFill>
                  <a:srgbClr val="002060"/>
                </a:solidFill>
                <a:latin typeface="Trebuchet MS" panose="020B0603020202020204" pitchFamily="34" charset="0"/>
              </a:rPr>
              <a:t>În privința gestiunii structurii de funcții publice a unei instituții publice soluția implementată  gestionează următoarele două tipuri de flux de lucru: </a:t>
            </a:r>
          </a:p>
          <a:p>
            <a:endParaRPr lang="ro-RO" sz="2000" dirty="0">
              <a:solidFill>
                <a:srgbClr val="002060"/>
              </a:solidFill>
              <a:latin typeface="Trebuchet MS" panose="020B0603020202020204" pitchFamily="34" charset="0"/>
            </a:endParaRPr>
          </a:p>
          <a:p>
            <a:r>
              <a:rPr lang="ro-RO" sz="2000" dirty="0">
                <a:solidFill>
                  <a:srgbClr val="002060"/>
                </a:solidFill>
                <a:latin typeface="Trebuchet MS" panose="020B0603020202020204" pitchFamily="34" charset="0"/>
              </a:rPr>
              <a:t>1. Actualizare fără proiect. Acest flux implică următoarele operații </a:t>
            </a:r>
          </a:p>
          <a:p>
            <a:r>
              <a:rPr lang="ro-RO" sz="2000" dirty="0">
                <a:solidFill>
                  <a:srgbClr val="002060"/>
                </a:solidFill>
                <a:latin typeface="Trebuchet MS" panose="020B0603020202020204" pitchFamily="34" charset="0"/>
              </a:rPr>
              <a:t>a. propunere modificare din partea instituției publice </a:t>
            </a:r>
          </a:p>
          <a:p>
            <a:r>
              <a:rPr lang="ro-RO" sz="2000" dirty="0">
                <a:solidFill>
                  <a:srgbClr val="002060"/>
                </a:solidFill>
                <a:latin typeface="Trebuchet MS" panose="020B0603020202020204" pitchFamily="34" charset="0"/>
              </a:rPr>
              <a:t>b. validare modificare din partea ANFP </a:t>
            </a:r>
          </a:p>
          <a:p>
            <a:endParaRPr lang="ro-RO" sz="2000" dirty="0">
              <a:solidFill>
                <a:srgbClr val="002060"/>
              </a:solidFill>
              <a:latin typeface="Trebuchet MS" panose="020B0603020202020204" pitchFamily="34" charset="0"/>
            </a:endParaRPr>
          </a:p>
          <a:p>
            <a:r>
              <a:rPr lang="ro-RO" sz="2000" b="1" u="sng" dirty="0">
                <a:solidFill>
                  <a:srgbClr val="002060"/>
                </a:solidFill>
                <a:latin typeface="Trebuchet MS" panose="020B0603020202020204" pitchFamily="34" charset="0"/>
              </a:rPr>
              <a:t>2. Actualizare în baza unui proiect validat</a:t>
            </a:r>
            <a:r>
              <a:rPr lang="ro-RO" sz="2000" b="1" dirty="0">
                <a:solidFill>
                  <a:srgbClr val="002060"/>
                </a:solidFill>
                <a:latin typeface="Trebuchet MS" panose="020B0603020202020204" pitchFamily="34" charset="0"/>
              </a:rPr>
              <a:t>. </a:t>
            </a:r>
            <a:r>
              <a:rPr lang="ro-RO" sz="2000" dirty="0">
                <a:solidFill>
                  <a:srgbClr val="002060"/>
                </a:solidFill>
                <a:latin typeface="Trebuchet MS" panose="020B0603020202020204" pitchFamily="34" charset="0"/>
              </a:rPr>
              <a:t>Acest flux implică următoarele operații </a:t>
            </a:r>
          </a:p>
          <a:p>
            <a:r>
              <a:rPr lang="ro-RO" sz="2000" dirty="0">
                <a:solidFill>
                  <a:srgbClr val="002060"/>
                </a:solidFill>
                <a:latin typeface="Trebuchet MS" panose="020B0603020202020204" pitchFamily="34" charset="0"/>
              </a:rPr>
              <a:t>a. instituția publică înaintează către ANFP o propunere de modificare (proiect) </a:t>
            </a:r>
          </a:p>
          <a:p>
            <a:r>
              <a:rPr lang="ro-RO" sz="2000" dirty="0">
                <a:solidFill>
                  <a:srgbClr val="002060"/>
                </a:solidFill>
                <a:latin typeface="Trebuchet MS" panose="020B0603020202020204" pitchFamily="34" charset="0"/>
              </a:rPr>
              <a:t>b. ANFP validează proiectul. Există și situații în care proiectul este respins </a:t>
            </a:r>
          </a:p>
          <a:p>
            <a:r>
              <a:rPr lang="ro-RO" sz="2000" dirty="0">
                <a:solidFill>
                  <a:srgbClr val="002060"/>
                </a:solidFill>
                <a:latin typeface="Trebuchet MS" panose="020B0603020202020204" pitchFamily="34" charset="0"/>
              </a:rPr>
              <a:t>c. În urma validării instituția publică emite un act administrativ </a:t>
            </a:r>
          </a:p>
          <a:p>
            <a:r>
              <a:rPr lang="ro-RO" sz="2000" dirty="0">
                <a:solidFill>
                  <a:srgbClr val="002060"/>
                </a:solidFill>
                <a:latin typeface="Trebuchet MS" panose="020B0603020202020204" pitchFamily="34" charset="0"/>
              </a:rPr>
              <a:t>d. Pe baza actului administrativ se realizează actualizarea structurii de funcții publice </a:t>
            </a:r>
            <a:endParaRPr lang="ro-RO" sz="20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404252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24100"/>
            <a:ext cx="14020800" cy="6705600"/>
          </a:xfrm>
          <a:prstGeom prst="rect">
            <a:avLst/>
          </a:prstGeom>
          <a:noFill/>
          <a:ln>
            <a:noFill/>
          </a:ln>
        </p:spPr>
      </p:pic>
    </p:spTree>
    <p:extLst>
      <p:ext uri="{BB962C8B-B14F-4D97-AF65-F5344CB8AC3E}">
        <p14:creationId xmlns:p14="http://schemas.microsoft.com/office/powerpoint/2010/main" val="2097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086100"/>
            <a:ext cx="15925800" cy="4401205"/>
          </a:xfrm>
          <a:prstGeom prst="rect">
            <a:avLst/>
          </a:prstGeom>
        </p:spPr>
        <p:txBody>
          <a:bodyPr wrap="square">
            <a:spAutoFit/>
          </a:bodyPr>
          <a:lstStyle/>
          <a:p>
            <a:r>
              <a:rPr lang="ro-RO" sz="2000" dirty="0">
                <a:solidFill>
                  <a:srgbClr val="002060"/>
                </a:solidFill>
                <a:latin typeface="Trebuchet MS" panose="020B0603020202020204" pitchFamily="34" charset="0"/>
              </a:rPr>
              <a:t> În oricare dintre cele două variante de fluxuri de aprobare a modificării de structură soluția implementată asigură următoarele funcționalități: </a:t>
            </a:r>
          </a:p>
          <a:p>
            <a:pPr marL="342900" indent="-342900">
              <a:buAutoNum type="alphaLcParenR"/>
            </a:pPr>
            <a:r>
              <a:rPr lang="ro-RO" sz="2000" dirty="0">
                <a:solidFill>
                  <a:srgbClr val="002060"/>
                </a:solidFill>
                <a:latin typeface="Trebuchet MS" panose="020B0603020202020204" pitchFamily="34" charset="0"/>
              </a:rPr>
              <a:t>Inițierea de către persoana desemnată, pe baza rolului de utilizator din cadrul instituției publice, a </a:t>
            </a:r>
            <a:r>
              <a:rPr lang="ro-RO" sz="2000" u="sng" dirty="0">
                <a:solidFill>
                  <a:srgbClr val="002060"/>
                </a:solidFill>
                <a:latin typeface="Trebuchet MS" panose="020B0603020202020204" pitchFamily="34" charset="0"/>
              </a:rPr>
              <a:t>operației de actualizare</a:t>
            </a:r>
            <a:r>
              <a:rPr lang="ro-RO" sz="2000" dirty="0">
                <a:solidFill>
                  <a:srgbClr val="002060"/>
                </a:solidFill>
                <a:latin typeface="Trebuchet MS" panose="020B0603020202020204" pitchFamily="34" charset="0"/>
              </a:rPr>
              <a:t>. Această operație presupune posibilitatea marcării în aplicație a modificărilor solicitate și încărcarea în aplicație a documentației necesare avizării modificări pe baza unor nomenclatoare de documente predefinite pentru fiecare tip de operație în parte. </a:t>
            </a:r>
          </a:p>
          <a:p>
            <a:pPr marL="342900" indent="-342900">
              <a:buAutoNum type="alphaLcParenR"/>
            </a:pPr>
            <a:r>
              <a:rPr lang="ro-RO" sz="2000" dirty="0">
                <a:solidFill>
                  <a:srgbClr val="002060"/>
                </a:solidFill>
                <a:latin typeface="Trebuchet MS" panose="020B0603020202020204" pitchFamily="34" charset="0"/>
              </a:rPr>
              <a:t>Notificarea responsabilului ANFP direct din aplicație cu privire la apariția unei noi solicitări de modificare.</a:t>
            </a:r>
          </a:p>
          <a:p>
            <a:pPr marL="342900" indent="-342900">
              <a:buAutoNum type="alphaLcParenR"/>
            </a:pPr>
            <a:r>
              <a:rPr lang="ro-RO" sz="2000" dirty="0">
                <a:solidFill>
                  <a:srgbClr val="002060"/>
                </a:solidFill>
                <a:latin typeface="Trebuchet MS" panose="020B0603020202020204" pitchFamily="34" charset="0"/>
              </a:rPr>
              <a:t>Pentru fiecare tip de modificare sunt stabilite perioade de rezolvare a solicitării conform reglementărilor legale aplicabile. </a:t>
            </a:r>
          </a:p>
          <a:p>
            <a:pPr marL="342900" indent="-342900">
              <a:buAutoNum type="alphaLcParenR" startAt="4"/>
            </a:pPr>
            <a:r>
              <a:rPr lang="ro-RO" sz="2000" dirty="0">
                <a:solidFill>
                  <a:srgbClr val="002060"/>
                </a:solidFill>
                <a:latin typeface="Trebuchet MS" panose="020B0603020202020204" pitchFamily="34" charset="0"/>
              </a:rPr>
              <a:t>Posibilitatea comunicării direct din aplicație între responsabilul din partea instituției publice și responsabilul ANFP astfel încât să se rezolve eventualele probleme legate de completitudinea și legalitatea documentației aferente solicitării de modificare (aplicația mesaje). </a:t>
            </a:r>
          </a:p>
          <a:p>
            <a:pPr marL="342900" indent="-342900">
              <a:buAutoNum type="alphaLcParenR" startAt="4"/>
            </a:pPr>
            <a:r>
              <a:rPr lang="ro-RO" sz="2000" dirty="0">
                <a:solidFill>
                  <a:srgbClr val="002060"/>
                </a:solidFill>
                <a:latin typeface="Trebuchet MS" panose="020B0603020202020204" pitchFamily="34" charset="0"/>
              </a:rPr>
              <a:t>Emiterea avizului de către ANFP, încărcarea acestuia în aplicație cu notificarea instituției publice în acest sens și posibilitatea accesării conținutului avizului de către aceasta. </a:t>
            </a:r>
          </a:p>
          <a:p>
            <a:pPr marL="342900" indent="-342900">
              <a:buAutoNum type="alphaLcParenR" startAt="4"/>
            </a:pPr>
            <a:r>
              <a:rPr lang="ro-RO" sz="2000" dirty="0">
                <a:solidFill>
                  <a:srgbClr val="002060"/>
                </a:solidFill>
                <a:latin typeface="Trebuchet MS" panose="020B0603020202020204" pitchFamily="34" charset="0"/>
              </a:rPr>
              <a:t>Instituția publică emite toate actele administrative necesare în vederea modificării structurii de funcții publice conform avizului și le încarcă în aplicație. </a:t>
            </a:r>
            <a:endParaRPr lang="en-US" sz="20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392290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543300"/>
            <a:ext cx="15240000" cy="4524315"/>
          </a:xfrm>
          <a:prstGeom prst="rect">
            <a:avLst/>
          </a:prstGeom>
        </p:spPr>
        <p:txBody>
          <a:bodyPr wrap="square">
            <a:spAutoFit/>
          </a:bodyPr>
          <a:lstStyle/>
          <a:p>
            <a:pPr marL="342900" indent="-342900">
              <a:buAutoNum type="alphaLcParenR" startAt="7"/>
            </a:pPr>
            <a:r>
              <a:rPr lang="ro-RO" sz="2400" dirty="0">
                <a:solidFill>
                  <a:srgbClr val="002060"/>
                </a:solidFill>
                <a:latin typeface="Trebuchet MS" panose="020B0603020202020204" pitchFamily="34" charset="0"/>
              </a:rPr>
              <a:t>Responsabilul din partea ANFP verifică prin aplicație actele administrative încărcate. </a:t>
            </a:r>
          </a:p>
          <a:p>
            <a:pPr marL="342900" indent="-342900">
              <a:buAutoNum type="alphaLcParenR" startAt="7"/>
            </a:pPr>
            <a:r>
              <a:rPr lang="ro-RO" sz="2400" dirty="0">
                <a:solidFill>
                  <a:srgbClr val="002060"/>
                </a:solidFill>
                <a:latin typeface="Trebuchet MS" panose="020B0603020202020204" pitchFamily="34" charset="0"/>
              </a:rPr>
              <a:t>În funcție de rezultatul verificării se validează sau se respinge proiectul de modificare de structură. La validarea sau respingerea proiectului aplicația permite salvarea motivelor pentru care s-a decis validarea sau respingerea, data la care s-a realizat operația și încărcarea în aplicație a documentelor care stau la baza deciziei. Soluția implementată reflectă corespunzător situația posturilor afectate de validarea sau respingerea proiectului. </a:t>
            </a:r>
          </a:p>
          <a:p>
            <a:pPr marL="400050" indent="-400050">
              <a:buFontTx/>
              <a:buAutoNum type="romanLcParenR"/>
            </a:pPr>
            <a:r>
              <a:rPr lang="ro-RO" sz="2400" dirty="0">
                <a:solidFill>
                  <a:srgbClr val="002060"/>
                </a:solidFill>
                <a:latin typeface="Trebuchet MS" panose="020B0603020202020204" pitchFamily="34" charset="0"/>
              </a:rPr>
              <a:t>Orice propunere de actualizare în cadrul structurii de funcții publice să fie însoțită de un document asumat prin semnătură electronică, document generat în prealabil din cadrul Portalului în baza datelor propuse spre modificare. Semnarea electronică a documentelor se realizează, în format .PDF, direct din interfața Portalului. </a:t>
            </a:r>
          </a:p>
          <a:p>
            <a:endParaRPr lang="ro-RO" sz="2400" dirty="0">
              <a:solidFill>
                <a:srgbClr val="002060"/>
              </a:solidFill>
              <a:latin typeface="Trebuchet MS" panose="020B0603020202020204" pitchFamily="34" charset="0"/>
            </a:endParaRPr>
          </a:p>
          <a:p>
            <a:r>
              <a:rPr lang="ro-RO" sz="2400" dirty="0">
                <a:solidFill>
                  <a:srgbClr val="002060"/>
                </a:solidFill>
                <a:latin typeface="Trebuchet MS" panose="020B0603020202020204" pitchFamily="34" charset="0"/>
              </a:rPr>
              <a:t>IN CONTINUARE SE VOR ADAUGA CAPTURILE DIN APLICATIE</a:t>
            </a:r>
            <a:endParaRPr lang="ro-RO" sz="24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179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570922" y="1505931"/>
            <a:ext cx="1136484" cy="1202051"/>
          </a:xfrm>
          <a:prstGeom prst="rect">
            <a:avLst/>
          </a:prstGeom>
        </p:spPr>
        <p:txBody>
          <a:bodyPr lIns="50800" tIns="50800" rIns="50800" bIns="50800" rtlCol="0" anchor="ctr"/>
          <a:lstStyle/>
          <a:p>
            <a:pPr algn="ctr">
              <a:lnSpc>
                <a:spcPts val="3359"/>
              </a:lnSpc>
            </a:pPr>
            <a:endParaRPr/>
          </a:p>
        </p:txBody>
      </p:sp>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xmlns="" id="{D73D46D1-19A4-8D81-7779-0D1340CDEB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5374" y="9098406"/>
            <a:ext cx="16318861" cy="998188"/>
          </a:xfrm>
          <a:prstGeom prst="rect">
            <a:avLst/>
          </a:prstGeom>
        </p:spPr>
      </p:pic>
      <p:pic>
        <p:nvPicPr>
          <p:cNvPr id="18" name="Picture 17">
            <a:extLst>
              <a:ext uri="{FF2B5EF4-FFF2-40B4-BE49-F238E27FC236}">
                <a16:creationId xmlns:a16="http://schemas.microsoft.com/office/drawing/2014/main" xmlns="" id="{F5C3EC1E-7562-83B0-77D2-17A0065595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xmlns="" id="{150F19C4-7ACD-19DD-20D6-B717784A4CC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50719" y="7842187"/>
            <a:ext cx="3323464" cy="900000"/>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xmlns="" id="{5F021CF0-B8D5-C456-BA9D-ABC9537AB975}"/>
              </a:ext>
            </a:extLst>
          </p:cNvPr>
          <p:cNvPicPr>
            <a:picLocks noChangeAspect="1"/>
          </p:cNvPicPr>
          <p:nvPr/>
        </p:nvPicPr>
        <p:blipFill>
          <a:blip r:embed="rId6" cstate="print">
            <a:extLst>
              <a:ext uri="{28A0092B-C50C-407E-A947-70E740481C1C}">
                <a14:useLocalDpi xmlns:a14="http://schemas.microsoft.com/office/drawing/2010/main" val="0"/>
              </a:ext>
            </a:extLst>
          </a:blip>
          <a:srcRect t="11588" b="8399"/>
          <a:stretch/>
        </p:blipFill>
        <p:spPr>
          <a:xfrm>
            <a:off x="11024902" y="7874993"/>
            <a:ext cx="3412379" cy="896112"/>
          </a:xfrm>
          <a:prstGeom prst="rect">
            <a:avLst/>
          </a:prstGeom>
        </p:spPr>
      </p:pic>
      <p:sp>
        <p:nvSpPr>
          <p:cNvPr id="6" name="Rectangle 5"/>
          <p:cNvSpPr/>
          <p:nvPr/>
        </p:nvSpPr>
        <p:spPr>
          <a:xfrm>
            <a:off x="1371600" y="2343161"/>
            <a:ext cx="16078200" cy="1569660"/>
          </a:xfrm>
          <a:prstGeom prst="rect">
            <a:avLst/>
          </a:prstGeom>
        </p:spPr>
        <p:txBody>
          <a:bodyPr wrap="square">
            <a:spAutoFit/>
          </a:bodyPr>
          <a:lstStyle/>
          <a:p>
            <a:pPr algn="ctr"/>
            <a:r>
              <a:rPr lang="ro-RO" sz="4800" b="1" dirty="0">
                <a:solidFill>
                  <a:srgbClr val="0070C0"/>
                </a:solidFill>
              </a:rPr>
              <a:t>Portalul de m</a:t>
            </a:r>
            <a:r>
              <a:rPr lang="vi-VN" sz="4800" b="1" dirty="0">
                <a:solidFill>
                  <a:srgbClr val="0070C0"/>
                </a:solidFill>
              </a:rPr>
              <a:t>anagementul </a:t>
            </a:r>
            <a:r>
              <a:rPr lang="ro-RO" sz="4800" b="1" dirty="0">
                <a:solidFill>
                  <a:srgbClr val="0070C0"/>
                </a:solidFill>
              </a:rPr>
              <a:t>al </a:t>
            </a:r>
            <a:r>
              <a:rPr lang="vi-VN" sz="4800" b="1" dirty="0">
                <a:solidFill>
                  <a:srgbClr val="0070C0"/>
                </a:solidFill>
              </a:rPr>
              <a:t>funcții</a:t>
            </a:r>
            <a:r>
              <a:rPr lang="ro-RO" sz="4800" b="1" dirty="0">
                <a:solidFill>
                  <a:srgbClr val="0070C0"/>
                </a:solidFill>
              </a:rPr>
              <a:t>lor</a:t>
            </a:r>
            <a:r>
              <a:rPr lang="vi-VN" sz="4800" b="1" dirty="0">
                <a:solidFill>
                  <a:srgbClr val="0070C0"/>
                </a:solidFill>
              </a:rPr>
              <a:t> publice</a:t>
            </a:r>
            <a:r>
              <a:rPr lang="ro-RO" sz="4800" b="1" dirty="0">
                <a:solidFill>
                  <a:srgbClr val="0070C0"/>
                </a:solidFill>
              </a:rPr>
              <a:t> și al funcționarilor publici</a:t>
            </a:r>
          </a:p>
        </p:txBody>
      </p:sp>
      <p:sp>
        <p:nvSpPr>
          <p:cNvPr id="7" name="Rectangle 6"/>
          <p:cNvSpPr/>
          <p:nvPr/>
        </p:nvSpPr>
        <p:spPr>
          <a:xfrm>
            <a:off x="1461131" y="5304057"/>
            <a:ext cx="16302283" cy="584775"/>
          </a:xfrm>
          <a:prstGeom prst="rect">
            <a:avLst/>
          </a:prstGeom>
        </p:spPr>
        <p:txBody>
          <a:bodyPr wrap="none">
            <a:spAutoFit/>
          </a:bodyPr>
          <a:lstStyle/>
          <a:p>
            <a:r>
              <a:rPr lang="en-US" sz="3200" dirty="0" err="1">
                <a:solidFill>
                  <a:srgbClr val="002060"/>
                </a:solidFill>
                <a:latin typeface="Trebuchet MS" panose="020B0603020202020204" pitchFamily="34" charset="0"/>
              </a:rPr>
              <a:t>Reorganizarea</a:t>
            </a:r>
            <a:r>
              <a:rPr lang="en-US" sz="3200" dirty="0">
                <a:solidFill>
                  <a:srgbClr val="002060"/>
                </a:solidFill>
                <a:latin typeface="Trebuchet MS" panose="020B0603020202020204" pitchFamily="34" charset="0"/>
              </a:rPr>
              <a:t> </a:t>
            </a:r>
            <a:r>
              <a:rPr lang="en-US" sz="3200" dirty="0" err="1">
                <a:solidFill>
                  <a:srgbClr val="002060"/>
                </a:solidFill>
                <a:latin typeface="Trebuchet MS" panose="020B0603020202020204" pitchFamily="34" charset="0"/>
              </a:rPr>
              <a:t>structurilor</a:t>
            </a:r>
            <a:r>
              <a:rPr lang="en-US" sz="3200" dirty="0">
                <a:solidFill>
                  <a:srgbClr val="002060"/>
                </a:solidFill>
                <a:latin typeface="Trebuchet MS" panose="020B0603020202020204" pitchFamily="34" charset="0"/>
              </a:rPr>
              <a:t> de </a:t>
            </a:r>
            <a:r>
              <a:rPr lang="en-US" sz="3200" dirty="0" err="1">
                <a:solidFill>
                  <a:srgbClr val="002060"/>
                </a:solidFill>
                <a:latin typeface="Trebuchet MS" panose="020B0603020202020204" pitchFamily="34" charset="0"/>
              </a:rPr>
              <a:t>specialitate</a:t>
            </a:r>
            <a:r>
              <a:rPr lang="en-US" sz="3200" dirty="0">
                <a:solidFill>
                  <a:srgbClr val="002060"/>
                </a:solidFill>
                <a:latin typeface="Trebuchet MS" panose="020B0603020202020204" pitchFamily="34" charset="0"/>
              </a:rPr>
              <a:t> din cadrul instituțiilor și autorităților publice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1866900"/>
            <a:ext cx="13596550" cy="7197335"/>
          </a:xfrm>
          <a:prstGeom prst="rect">
            <a:avLst/>
          </a:prstGeom>
        </p:spPr>
      </p:pic>
    </p:spTree>
    <p:extLst>
      <p:ext uri="{BB962C8B-B14F-4D97-AF65-F5344CB8AC3E}">
        <p14:creationId xmlns:p14="http://schemas.microsoft.com/office/powerpoint/2010/main" val="304580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1805803"/>
            <a:ext cx="13944600" cy="7185866"/>
          </a:xfrm>
          <a:prstGeom prst="rect">
            <a:avLst/>
          </a:prstGeom>
        </p:spPr>
      </p:pic>
    </p:spTree>
    <p:extLst>
      <p:ext uri="{BB962C8B-B14F-4D97-AF65-F5344CB8AC3E}">
        <p14:creationId xmlns:p14="http://schemas.microsoft.com/office/powerpoint/2010/main" val="245396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2095500"/>
            <a:ext cx="13639800" cy="6900040"/>
          </a:xfrm>
          <a:prstGeom prst="rect">
            <a:avLst/>
          </a:prstGeom>
        </p:spPr>
      </p:pic>
    </p:spTree>
    <p:extLst>
      <p:ext uri="{BB962C8B-B14F-4D97-AF65-F5344CB8AC3E}">
        <p14:creationId xmlns:p14="http://schemas.microsoft.com/office/powerpoint/2010/main" val="133106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2019300"/>
            <a:ext cx="13192931" cy="6977107"/>
          </a:xfrm>
          <a:prstGeom prst="rect">
            <a:avLst/>
          </a:prstGeom>
        </p:spPr>
      </p:pic>
    </p:spTree>
    <p:extLst>
      <p:ext uri="{BB962C8B-B14F-4D97-AF65-F5344CB8AC3E}">
        <p14:creationId xmlns:p14="http://schemas.microsoft.com/office/powerpoint/2010/main" val="3423792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6233339"/>
              </p:ext>
            </p:extLst>
          </p:nvPr>
        </p:nvGraphicFramePr>
        <p:xfrm>
          <a:off x="4953000" y="2171700"/>
          <a:ext cx="9296400" cy="6781802"/>
        </p:xfrm>
        <a:graphic>
          <a:graphicData uri="http://schemas.openxmlformats.org/drawingml/2006/table">
            <a:tbl>
              <a:tblPr firstRow="1" firstCol="1" bandRow="1">
                <a:tableStyleId>{5C22544A-7EE6-4342-B048-85BDC9FD1C3A}</a:tableStyleId>
              </a:tblPr>
              <a:tblGrid>
                <a:gridCol w="9296400"/>
              </a:tblGrid>
              <a:tr h="510285">
                <a:tc>
                  <a:txBody>
                    <a:bodyPr/>
                    <a:lstStyle/>
                    <a:p>
                      <a:pPr>
                        <a:spcAft>
                          <a:spcPts val="0"/>
                        </a:spcAft>
                      </a:pPr>
                      <a:r>
                        <a:rPr lang="ro-RO" sz="1000" u="none" dirty="0">
                          <a:solidFill>
                            <a:srgbClr val="FF0000"/>
                          </a:solidFill>
                          <a:effectLst/>
                        </a:rPr>
                        <a:t>Listă comuna </a:t>
                      </a:r>
                      <a:r>
                        <a:rPr lang="ro-RO" sz="1000" u="none" dirty="0" smtClean="0">
                          <a:solidFill>
                            <a:srgbClr val="FF0000"/>
                          </a:solidFill>
                          <a:effectLst/>
                        </a:rPr>
                        <a:t>operații-temeiuri legale aviz+HCL </a:t>
                      </a:r>
                      <a:r>
                        <a:rPr lang="ro-RO" sz="1000" u="none" dirty="0">
                          <a:solidFill>
                            <a:srgbClr val="FF0000"/>
                          </a:solidFill>
                          <a:effectLst/>
                        </a:rPr>
                        <a:t>modificări/reorganizări structuri:</a:t>
                      </a:r>
                      <a:endParaRPr lang="ro-RO" sz="1000" u="none" dirty="0">
                        <a:solidFill>
                          <a:srgbClr val="FF0000"/>
                        </a:solidFill>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Alte situații expres prevăzute de lege (detaliate în instrumentul de prezentare)</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Definitivare stagiu - art. 409 alin. (3) lit. a) din Codul administrativ</a:t>
                      </a:r>
                      <a:endParaRPr lang="ro-RO" sz="1000">
                        <a:effectLst/>
                        <a:latin typeface="Calibri"/>
                        <a:ea typeface="Calibri"/>
                        <a:cs typeface="Times New Roman"/>
                      </a:endParaRPr>
                    </a:p>
                  </a:txBody>
                  <a:tcPr marL="59683" marR="59683" marT="0" marB="0" anchor="ctr"/>
                </a:tc>
              </a:tr>
              <a:tr h="198999">
                <a:tc>
                  <a:txBody>
                    <a:bodyPr/>
                    <a:lstStyle/>
                    <a:p>
                      <a:pPr>
                        <a:spcAft>
                          <a:spcPts val="0"/>
                        </a:spcAft>
                      </a:pPr>
                      <a:r>
                        <a:rPr lang="ro-RO" sz="1000">
                          <a:effectLst/>
                        </a:rPr>
                        <a:t>Desființare post  vacant</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Desființare postul ocupat - art. 519 din Codul administrativ</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Înființare post cu încadrarea în numărul maxim de posturi </a:t>
                      </a:r>
                      <a:endParaRPr lang="ro-RO" sz="1000">
                        <a:effectLst/>
                        <a:latin typeface="Calibri"/>
                        <a:ea typeface="Calibri"/>
                        <a:cs typeface="Times New Roman"/>
                      </a:endParaRPr>
                    </a:p>
                  </a:txBody>
                  <a:tcPr marL="59683" marR="59683" marT="0" marB="0" anchor="ctr"/>
                </a:tc>
              </a:tr>
              <a:tr h="198999">
                <a:tc>
                  <a:txBody>
                    <a:bodyPr/>
                    <a:lstStyle/>
                    <a:p>
                      <a:pPr>
                        <a:spcAft>
                          <a:spcPts val="0"/>
                        </a:spcAft>
                      </a:pPr>
                      <a:r>
                        <a:rPr lang="ro-RO" sz="1000">
                          <a:effectLst/>
                        </a:rPr>
                        <a:t>Mutare post vacant</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Numire - art. 518 alin. (1) și (2) din Codul administrativ</a:t>
                      </a:r>
                      <a:endParaRPr lang="ro-RO" sz="1000">
                        <a:effectLst/>
                        <a:latin typeface="Calibri"/>
                        <a:ea typeface="Calibri"/>
                        <a:cs typeface="Times New Roman"/>
                      </a:endParaRPr>
                    </a:p>
                  </a:txBody>
                  <a:tcPr marL="59683" marR="59683" marT="0" marB="0" anchor="ctr"/>
                </a:tc>
              </a:tr>
              <a:tr h="1893509">
                <a:tc>
                  <a:txBody>
                    <a:bodyPr/>
                    <a:lstStyle/>
                    <a:p>
                      <a:pPr>
                        <a:spcAft>
                          <a:spcPts val="0"/>
                        </a:spcAft>
                      </a:pPr>
                      <a:r>
                        <a:rPr lang="ro-RO" sz="1000" dirty="0">
                          <a:effectLst/>
                        </a:rPr>
                        <a:t>Promovare clasă - art. 409 alin. (3) lit. a) din Codul administrativ</a:t>
                      </a:r>
                      <a:endParaRPr lang="ro-RO" sz="1000" dirty="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Promovare grad profesional - art. 409 alin. (3) lit. a) din Codul administrativ</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Redenumire compartiment - art. 518 alin. (1) și (2) din Codul administrativ</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Redenumire post - art. 518 alin. (1) și (2) din Codul administrativ</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a:effectLst/>
                        </a:rPr>
                        <a:t>Redenumire post și compartiment - art. 518 alin. (1) și (2) din Codul administrativ</a:t>
                      </a:r>
                      <a:endParaRPr lang="ro-RO" sz="1000">
                        <a:effectLst/>
                        <a:latin typeface="Calibri"/>
                        <a:ea typeface="Calibri"/>
                        <a:cs typeface="Times New Roman"/>
                      </a:endParaRPr>
                    </a:p>
                  </a:txBody>
                  <a:tcPr marL="59683" marR="59683" marT="0" marB="0" anchor="ctr"/>
                </a:tc>
              </a:tr>
              <a:tr h="398001">
                <a:tc>
                  <a:txBody>
                    <a:bodyPr/>
                    <a:lstStyle/>
                    <a:p>
                      <a:pPr>
                        <a:spcAft>
                          <a:spcPts val="0"/>
                        </a:spcAft>
                      </a:pPr>
                      <a:r>
                        <a:rPr lang="ro-RO" sz="1000" dirty="0">
                          <a:effectLst/>
                        </a:rPr>
                        <a:t>Transformare post vacant - art. 409 alin. (3) lit. b) din Codul administrativ</a:t>
                      </a:r>
                      <a:endParaRPr lang="ro-RO" sz="1000" dirty="0">
                        <a:effectLst/>
                        <a:latin typeface="Calibri"/>
                        <a:ea typeface="Calibri"/>
                        <a:cs typeface="Times New Roman"/>
                      </a:endParaRPr>
                    </a:p>
                  </a:txBody>
                  <a:tcPr marL="59683" marR="59683" marT="0" marB="0" anchor="ctr"/>
                </a:tc>
              </a:tr>
            </a:tbl>
          </a:graphicData>
        </a:graphic>
      </p:graphicFrame>
    </p:spTree>
    <p:extLst>
      <p:ext uri="{BB962C8B-B14F-4D97-AF65-F5344CB8AC3E}">
        <p14:creationId xmlns:p14="http://schemas.microsoft.com/office/powerpoint/2010/main" val="1396318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1790700"/>
            <a:ext cx="13674811" cy="7128130"/>
          </a:xfrm>
          <a:prstGeom prst="rect">
            <a:avLst/>
          </a:prstGeom>
        </p:spPr>
      </p:pic>
    </p:spTree>
    <p:extLst>
      <p:ext uri="{BB962C8B-B14F-4D97-AF65-F5344CB8AC3E}">
        <p14:creationId xmlns:p14="http://schemas.microsoft.com/office/powerpoint/2010/main" val="408061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2019300"/>
            <a:ext cx="13106400" cy="7029287"/>
          </a:xfrm>
          <a:prstGeom prst="rect">
            <a:avLst/>
          </a:prstGeom>
        </p:spPr>
      </p:pic>
    </p:spTree>
    <p:extLst>
      <p:ext uri="{BB962C8B-B14F-4D97-AF65-F5344CB8AC3E}">
        <p14:creationId xmlns:p14="http://schemas.microsoft.com/office/powerpoint/2010/main" val="4093691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1866900"/>
            <a:ext cx="13563600" cy="7104047"/>
          </a:xfrm>
          <a:prstGeom prst="rect">
            <a:avLst/>
          </a:prstGeom>
        </p:spPr>
      </p:pic>
    </p:spTree>
    <p:extLst>
      <p:ext uri="{BB962C8B-B14F-4D97-AF65-F5344CB8AC3E}">
        <p14:creationId xmlns:p14="http://schemas.microsoft.com/office/powerpoint/2010/main" val="63157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800" y="1943100"/>
            <a:ext cx="12877800" cy="6938353"/>
          </a:xfrm>
          <a:prstGeom prst="rect">
            <a:avLst/>
          </a:prstGeom>
        </p:spPr>
      </p:pic>
    </p:spTree>
    <p:extLst>
      <p:ext uri="{BB962C8B-B14F-4D97-AF65-F5344CB8AC3E}">
        <p14:creationId xmlns:p14="http://schemas.microsoft.com/office/powerpoint/2010/main" val="2969313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799" y="2019300"/>
            <a:ext cx="13051075" cy="6858000"/>
          </a:xfrm>
          <a:prstGeom prst="rect">
            <a:avLst/>
          </a:prstGeom>
        </p:spPr>
      </p:pic>
    </p:spTree>
    <p:extLst>
      <p:ext uri="{BB962C8B-B14F-4D97-AF65-F5344CB8AC3E}">
        <p14:creationId xmlns:p14="http://schemas.microsoft.com/office/powerpoint/2010/main" val="209250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552700"/>
            <a:ext cx="13944600" cy="4339650"/>
          </a:xfrm>
          <a:prstGeom prst="rect">
            <a:avLst/>
          </a:prstGeom>
        </p:spPr>
        <p:txBody>
          <a:bodyPr wrap="square">
            <a:spAutoFit/>
          </a:bodyPr>
          <a:lstStyle/>
          <a:p>
            <a:pPr algn="just"/>
            <a:r>
              <a:rPr lang="ro-RO" sz="3600" b="1" dirty="0">
                <a:solidFill>
                  <a:srgbClr val="002060"/>
                </a:solidFill>
              </a:rPr>
              <a:t>Cadrul legal aplicabil în cazul </a:t>
            </a:r>
            <a:r>
              <a:rPr lang="ro-RO" sz="3600" b="1" dirty="0" smtClean="0">
                <a:solidFill>
                  <a:srgbClr val="002060"/>
                </a:solidFill>
              </a:rPr>
              <a:t>reorganizării</a:t>
            </a:r>
          </a:p>
          <a:p>
            <a:pPr algn="just"/>
            <a:endParaRPr lang="ro-RO" sz="3600" b="1" dirty="0">
              <a:solidFill>
                <a:srgbClr val="002060"/>
              </a:solidFill>
            </a:endParaRPr>
          </a:p>
          <a:p>
            <a:pPr algn="just"/>
            <a:r>
              <a:rPr lang="ro-RO" sz="2400" b="1" dirty="0" smtClean="0">
                <a:solidFill>
                  <a:srgbClr val="002060"/>
                </a:solidFill>
              </a:rPr>
              <a:t>O.U.G</a:t>
            </a:r>
            <a:r>
              <a:rPr lang="ro-RO" sz="2400" b="1" dirty="0">
                <a:solidFill>
                  <a:srgbClr val="002060"/>
                </a:solidFill>
              </a:rPr>
              <a:t>. nr. 57/2019 privind Codul administrativ, cu modificările și completările ulterioare</a:t>
            </a:r>
          </a:p>
          <a:p>
            <a:endParaRPr lang="ro-RO" sz="2000" dirty="0">
              <a:solidFill>
                <a:srgbClr val="002060"/>
              </a:solidFill>
            </a:endParaRPr>
          </a:p>
          <a:p>
            <a:pPr marL="742950" lvl="1" indent="-285750">
              <a:lnSpc>
                <a:spcPct val="200000"/>
              </a:lnSpc>
              <a:buFont typeface="Wingdings" panose="05000000000000000000" pitchFamily="2" charset="2"/>
              <a:buChar char="Ø"/>
            </a:pPr>
            <a:r>
              <a:rPr lang="ro-RO" sz="2000" dirty="0">
                <a:solidFill>
                  <a:srgbClr val="002060"/>
                </a:solidFill>
              </a:rPr>
              <a:t>ARTICOLUL 129 </a:t>
            </a:r>
            <a:r>
              <a:rPr lang="ro-RO" sz="2000" dirty="0" err="1">
                <a:solidFill>
                  <a:srgbClr val="002060"/>
                </a:solidFill>
              </a:rPr>
              <a:t>Atribuţiile</a:t>
            </a:r>
            <a:r>
              <a:rPr lang="ro-RO" sz="2000" dirty="0">
                <a:solidFill>
                  <a:srgbClr val="002060"/>
                </a:solidFill>
              </a:rPr>
              <a:t> consiliului local</a:t>
            </a:r>
          </a:p>
          <a:p>
            <a:pPr marL="742950" lvl="1" indent="-285750">
              <a:lnSpc>
                <a:spcPct val="200000"/>
              </a:lnSpc>
              <a:buFont typeface="Wingdings" panose="05000000000000000000" pitchFamily="2" charset="2"/>
              <a:buChar char="Ø"/>
            </a:pPr>
            <a:r>
              <a:rPr lang="ro-RO" sz="2000" dirty="0">
                <a:solidFill>
                  <a:srgbClr val="002060"/>
                </a:solidFill>
              </a:rPr>
              <a:t>ARTICOLUL 408 Obligația respectării drepturilor de carieră în cazul reorganizării autorității sau instituției publice</a:t>
            </a:r>
          </a:p>
          <a:p>
            <a:pPr marL="742950" lvl="1" indent="-285750">
              <a:lnSpc>
                <a:spcPct val="200000"/>
              </a:lnSpc>
              <a:buFont typeface="Wingdings" panose="05000000000000000000" pitchFamily="2" charset="2"/>
              <a:buChar char="Ø"/>
            </a:pPr>
            <a:r>
              <a:rPr lang="ro-RO" sz="2000" dirty="0">
                <a:solidFill>
                  <a:srgbClr val="002060"/>
                </a:solidFill>
              </a:rPr>
              <a:t> ARTICOLUL 518 Reorganizarea autorității sau instituției publice</a:t>
            </a:r>
          </a:p>
          <a:p>
            <a:pPr marL="742950" lvl="1" indent="-285750">
              <a:lnSpc>
                <a:spcPct val="200000"/>
              </a:lnSpc>
              <a:buFont typeface="Wingdings" panose="05000000000000000000" pitchFamily="2" charset="2"/>
              <a:buChar char="Ø"/>
            </a:pPr>
            <a:r>
              <a:rPr lang="ro-RO" sz="2000" dirty="0">
                <a:solidFill>
                  <a:srgbClr val="002060"/>
                </a:solidFill>
              </a:rPr>
              <a:t>ARTICOLUL 519 Eliberarea din funcția publică</a:t>
            </a:r>
          </a:p>
        </p:txBody>
      </p:sp>
    </p:spTree>
    <p:extLst>
      <p:ext uri="{BB962C8B-B14F-4D97-AF65-F5344CB8AC3E}">
        <p14:creationId xmlns:p14="http://schemas.microsoft.com/office/powerpoint/2010/main" val="4269645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2019300"/>
            <a:ext cx="12877800" cy="6976123"/>
          </a:xfrm>
          <a:prstGeom prst="rect">
            <a:avLst/>
          </a:prstGeom>
        </p:spPr>
      </p:pic>
    </p:spTree>
    <p:extLst>
      <p:ext uri="{BB962C8B-B14F-4D97-AF65-F5344CB8AC3E}">
        <p14:creationId xmlns:p14="http://schemas.microsoft.com/office/powerpoint/2010/main" val="222686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171700"/>
            <a:ext cx="13335000" cy="7163198"/>
          </a:xfrm>
          <a:prstGeom prst="rect">
            <a:avLst/>
          </a:prstGeom>
        </p:spPr>
      </p:pic>
    </p:spTree>
    <p:extLst>
      <p:ext uri="{BB962C8B-B14F-4D97-AF65-F5344CB8AC3E}">
        <p14:creationId xmlns:p14="http://schemas.microsoft.com/office/powerpoint/2010/main" val="2546695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71800" y="1943100"/>
            <a:ext cx="12898395" cy="6947900"/>
          </a:xfrm>
          <a:prstGeom prst="rect">
            <a:avLst/>
          </a:prstGeom>
        </p:spPr>
      </p:pic>
    </p:spTree>
    <p:extLst>
      <p:ext uri="{BB962C8B-B14F-4D97-AF65-F5344CB8AC3E}">
        <p14:creationId xmlns:p14="http://schemas.microsoft.com/office/powerpoint/2010/main" val="605257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0" y="2019300"/>
            <a:ext cx="13143638" cy="7010400"/>
          </a:xfrm>
          <a:prstGeom prst="rect">
            <a:avLst/>
          </a:prstGeom>
        </p:spPr>
      </p:pic>
    </p:spTree>
    <p:extLst>
      <p:ext uri="{BB962C8B-B14F-4D97-AF65-F5344CB8AC3E}">
        <p14:creationId xmlns:p14="http://schemas.microsoft.com/office/powerpoint/2010/main" val="2415463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1943100"/>
            <a:ext cx="13106400" cy="7068930"/>
          </a:xfrm>
          <a:prstGeom prst="rect">
            <a:avLst/>
          </a:prstGeom>
        </p:spPr>
      </p:pic>
    </p:spTree>
    <p:extLst>
      <p:ext uri="{BB962C8B-B14F-4D97-AF65-F5344CB8AC3E}">
        <p14:creationId xmlns:p14="http://schemas.microsoft.com/office/powerpoint/2010/main" val="2135982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1866900"/>
            <a:ext cx="12954000" cy="7032367"/>
          </a:xfrm>
          <a:prstGeom prst="rect">
            <a:avLst/>
          </a:prstGeom>
        </p:spPr>
      </p:pic>
    </p:spTree>
    <p:extLst>
      <p:ext uri="{BB962C8B-B14F-4D97-AF65-F5344CB8AC3E}">
        <p14:creationId xmlns:p14="http://schemas.microsoft.com/office/powerpoint/2010/main" val="1935046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1866900"/>
            <a:ext cx="13182600" cy="7122519"/>
          </a:xfrm>
          <a:prstGeom prst="rect">
            <a:avLst/>
          </a:prstGeom>
        </p:spPr>
      </p:pic>
    </p:spTree>
    <p:extLst>
      <p:ext uri="{BB962C8B-B14F-4D97-AF65-F5344CB8AC3E}">
        <p14:creationId xmlns:p14="http://schemas.microsoft.com/office/powerpoint/2010/main" val="112631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71700"/>
            <a:ext cx="15925800" cy="6555641"/>
          </a:xfrm>
          <a:prstGeom prst="rect">
            <a:avLst/>
          </a:prstGeom>
        </p:spPr>
        <p:txBody>
          <a:bodyPr wrap="square">
            <a:spAutoFit/>
          </a:bodyPr>
          <a:lstStyle/>
          <a:p>
            <a:pPr algn="ctr"/>
            <a:r>
              <a:rPr lang="vi-VN" sz="2000" b="1" dirty="0">
                <a:solidFill>
                  <a:srgbClr val="002060"/>
                </a:solidFill>
                <a:latin typeface="Trebuchet MS" panose="020B0603020202020204" pitchFamily="34" charset="0"/>
              </a:rPr>
              <a:t>ARTICOLUL 402</a:t>
            </a:r>
          </a:p>
          <a:p>
            <a:pPr algn="ctr"/>
            <a:r>
              <a:rPr lang="vi-VN" sz="2000" b="1" dirty="0">
                <a:solidFill>
                  <a:srgbClr val="002060"/>
                </a:solidFill>
                <a:latin typeface="Trebuchet MS" panose="020B0603020202020204" pitchFamily="34" charset="0"/>
              </a:rPr>
              <a:t>Procedura de stabilire şi revizuire a structurii de funcţii publice şi de modificare a calităţii posturilor</a:t>
            </a:r>
          </a:p>
          <a:p>
            <a:pPr algn="ctr"/>
            <a:r>
              <a:rPr lang="vi-VN" sz="2000" dirty="0">
                <a:solidFill>
                  <a:srgbClr val="002060"/>
                </a:solidFill>
                <a:latin typeface="Trebuchet MS" panose="020B0603020202020204" pitchFamily="34" charset="0"/>
              </a:rPr>
              <a:t>  </a:t>
            </a:r>
          </a:p>
          <a:p>
            <a:pPr algn="just"/>
            <a:r>
              <a:rPr lang="vi-VN" sz="2000" b="1" dirty="0">
                <a:solidFill>
                  <a:srgbClr val="002060"/>
                </a:solidFill>
                <a:latin typeface="Trebuchet MS" panose="020B0603020202020204" pitchFamily="34" charset="0"/>
              </a:rPr>
              <a:t>   (1) Autorităţile şi instituţiile publice au obligaţia de a solicita Agenţiei Naţionale a Funcţionarilor Publici avizul privind funcţiile publice prevăzute la art. 385 alin. (1) şi (2), cu excepţia celor care beneficiază de statute speciale în condiţiile legii, la stabilirea sau modificarea structurii de funcţii publice pentru fiecare autoritate şi instituţie publică, în parte, de către conducătorul acesteia, pe baza activităţilor prevăzute la art. 370 alin. (1) - (3), precum şi reorganizarea activităţii autorităţii sau instituţiei publice, în condiţiile prevăzute la art. 408. </a:t>
            </a:r>
            <a:endParaRPr lang="ro-RO" sz="2000" b="1" dirty="0">
              <a:solidFill>
                <a:srgbClr val="002060"/>
              </a:solidFill>
              <a:latin typeface="Trebuchet MS" panose="020B0603020202020204" pitchFamily="34" charset="0"/>
            </a:endParaRPr>
          </a:p>
          <a:p>
            <a:pPr algn="ctr"/>
            <a:endParaRPr lang="ro-RO" sz="2000" b="1" dirty="0">
              <a:solidFill>
                <a:srgbClr val="002060"/>
              </a:solidFill>
              <a:latin typeface="Trebuchet MS" panose="020B0603020202020204" pitchFamily="34" charset="0"/>
            </a:endParaRPr>
          </a:p>
          <a:p>
            <a:pPr algn="ctr"/>
            <a:r>
              <a:rPr lang="vi-VN" sz="2000" b="1" dirty="0">
                <a:solidFill>
                  <a:srgbClr val="002060"/>
                </a:solidFill>
              </a:rPr>
              <a:t>ARTICOLUL 385</a:t>
            </a:r>
            <a:br>
              <a:rPr lang="vi-VN" sz="2000" b="1" dirty="0">
                <a:solidFill>
                  <a:srgbClr val="002060"/>
                </a:solidFill>
              </a:rPr>
            </a:br>
            <a:r>
              <a:rPr lang="vi-VN" sz="2000" dirty="0">
                <a:solidFill>
                  <a:srgbClr val="002060"/>
                </a:solidFill>
              </a:rPr>
              <a:t>Funcţiile publice de stat, teritoriale şi locale</a:t>
            </a:r>
            <a:endParaRPr lang="ro-RO" sz="2000" dirty="0">
              <a:solidFill>
                <a:srgbClr val="002060"/>
              </a:solidFill>
              <a:latin typeface="Trebuchet MS" panose="020B0603020202020204" pitchFamily="34" charset="0"/>
            </a:endParaRPr>
          </a:p>
          <a:p>
            <a:pPr algn="just"/>
            <a:r>
              <a:rPr lang="vi-VN" sz="2000" dirty="0">
                <a:solidFill>
                  <a:srgbClr val="002060"/>
                </a:solidFill>
              </a:rPr>
              <a:t>    </a:t>
            </a:r>
            <a:r>
              <a:rPr lang="vi-VN" sz="2000" b="1" dirty="0">
                <a:solidFill>
                  <a:srgbClr val="002060"/>
                </a:solidFill>
              </a:rPr>
              <a:t> (1) Funcţiile publice de stat sunt funcţiile publice stabilite, potrivit legii, în cadrul ministerelor, organelor de specialitate ale administraţiei publice centrale, structurilor de specialitate ale Administraţiei Prezidenţiale, structurilor de specialitate ale Parlamentului României, autorităţilor publice autonome prevăzute în Constituţia României şi altor autorităţi administrative autonome, precum şi în cadrul structurilor autorităţii judecătoreşti.  </a:t>
            </a:r>
          </a:p>
          <a:p>
            <a:pPr algn="just"/>
            <a:r>
              <a:rPr lang="vi-VN" sz="2000" b="1" dirty="0">
                <a:solidFill>
                  <a:srgbClr val="002060"/>
                </a:solidFill>
              </a:rPr>
              <a:t>   (2) Funcţiile publice teritoriale sunt funcţiile publice stabilite, potrivit legii, în cadrul instituţiei prefectului, serviciilor publice deconcentrate ale ministerelor şi ale celorlalte organe ale administraţiei publice centrale din unităţile administrativ- teritoriale, precum şi instituţiilor publice din teritoriu, aflate în subordinea/coordonarea/sub autoritatea Guvernului, a ministerelor şi a celorlalte organe ale administraţiei publice centrale.  </a:t>
            </a:r>
          </a:p>
          <a:p>
            <a:pPr algn="just"/>
            <a:r>
              <a:rPr lang="vi-VN" sz="2000" b="1" dirty="0">
                <a:solidFill>
                  <a:srgbClr val="002060"/>
                </a:solidFill>
              </a:rPr>
              <a:t>   (3) Funcţiile publice locale sunt funcţiile publice stabilite, potrivit legii, în cadrul aparatului propriu al autorităţilor administraţiei publice locale şi al instituţiilor publice subordonate acestora.</a:t>
            </a:r>
            <a:endParaRPr lang="ro-RO" sz="2000" b="1"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96161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086100"/>
            <a:ext cx="15773400" cy="5478423"/>
          </a:xfrm>
          <a:prstGeom prst="rect">
            <a:avLst/>
          </a:prstGeom>
        </p:spPr>
        <p:txBody>
          <a:bodyPr wrap="square">
            <a:spAutoFit/>
          </a:bodyPr>
          <a:lstStyle/>
          <a:p>
            <a:pPr algn="ctr"/>
            <a:r>
              <a:rPr lang="ro-RO" sz="3600" b="1" dirty="0">
                <a:solidFill>
                  <a:srgbClr val="0070C0"/>
                </a:solidFill>
              </a:rPr>
              <a:t>Cadrul legal aplicabil</a:t>
            </a:r>
          </a:p>
          <a:p>
            <a:endParaRPr lang="ro-RO" dirty="0"/>
          </a:p>
          <a:p>
            <a:r>
              <a:rPr lang="ro-RO" sz="3200" b="1" dirty="0">
                <a:solidFill>
                  <a:srgbClr val="002060"/>
                </a:solidFill>
                <a:latin typeface="Trebuchet MS" panose="020B0603020202020204" pitchFamily="34" charset="0"/>
              </a:rPr>
              <a:t>ARTICOLUL 129 </a:t>
            </a:r>
            <a:r>
              <a:rPr lang="ro-RO" sz="3200" b="1" dirty="0" err="1">
                <a:solidFill>
                  <a:srgbClr val="002060"/>
                </a:solidFill>
                <a:latin typeface="Trebuchet MS" panose="020B0603020202020204" pitchFamily="34" charset="0"/>
              </a:rPr>
              <a:t>Atribuţiile</a:t>
            </a:r>
            <a:r>
              <a:rPr lang="ro-RO" sz="3200" b="1" dirty="0">
                <a:solidFill>
                  <a:srgbClr val="002060"/>
                </a:solidFill>
                <a:latin typeface="Trebuchet MS" panose="020B0603020202020204" pitchFamily="34" charset="0"/>
              </a:rPr>
              <a:t> consiliului local</a:t>
            </a:r>
          </a:p>
          <a:p>
            <a:r>
              <a:rPr lang="vi-VN" sz="2400" dirty="0">
                <a:solidFill>
                  <a:srgbClr val="002060"/>
                </a:solidFill>
              </a:rPr>
              <a:t> </a:t>
            </a:r>
            <a:endParaRPr lang="ro-RO" sz="2400" dirty="0">
              <a:solidFill>
                <a:srgbClr val="002060"/>
              </a:solidFill>
              <a:latin typeface="Trebuchet MS" panose="020B0603020202020204" pitchFamily="34" charset="0"/>
            </a:endParaRPr>
          </a:p>
          <a:p>
            <a:r>
              <a:rPr lang="vi-VN" sz="2400" b="1" dirty="0">
                <a:solidFill>
                  <a:srgbClr val="002060"/>
                </a:solidFill>
              </a:rPr>
              <a:t>(2)</a:t>
            </a:r>
            <a:r>
              <a:rPr lang="vi-VN" sz="2400" dirty="0">
                <a:solidFill>
                  <a:srgbClr val="002060"/>
                </a:solidFill>
              </a:rPr>
              <a:t> Consiliul local exercită următoarele categorii de atribuţii:  </a:t>
            </a:r>
          </a:p>
          <a:p>
            <a:pPr marL="803275" lvl="1" indent="-346075" algn="just"/>
            <a:r>
              <a:rPr lang="ro-RO" sz="2400" b="1" dirty="0">
                <a:solidFill>
                  <a:srgbClr val="002060"/>
                </a:solidFill>
                <a:latin typeface="Trebuchet MS" panose="020B0603020202020204" pitchFamily="34" charset="0"/>
              </a:rPr>
              <a:t>a) </a:t>
            </a:r>
            <a:r>
              <a:rPr lang="vi-VN" sz="2400" dirty="0">
                <a:solidFill>
                  <a:srgbClr val="002060"/>
                </a:solidFill>
              </a:rPr>
              <a:t>atribuţii privind unitatea administrativ-teritorială, organizarea proprie, precum şi organizarea şi funcţionarea aparatului de specialitate al primarului, ale instituţiilor publice de interes local şi ale societăţilor şi regiilor autonome de interes local</a:t>
            </a:r>
            <a:r>
              <a:rPr lang="ro-RO" sz="2400" dirty="0">
                <a:solidFill>
                  <a:srgbClr val="002060"/>
                </a:solidFill>
                <a:latin typeface="Trebuchet MS" panose="020B0603020202020204" pitchFamily="34" charset="0"/>
              </a:rPr>
              <a:t>.</a:t>
            </a:r>
            <a:r>
              <a:rPr lang="vi-VN" sz="2400" b="1" dirty="0">
                <a:solidFill>
                  <a:srgbClr val="002060"/>
                </a:solidFill>
              </a:rPr>
              <a:t> </a:t>
            </a:r>
          </a:p>
          <a:p>
            <a:r>
              <a:rPr lang="ro-RO" sz="2400" b="1" dirty="0">
                <a:solidFill>
                  <a:srgbClr val="002060"/>
                </a:solidFill>
                <a:latin typeface="Trebuchet MS" panose="020B0603020202020204" pitchFamily="34" charset="0"/>
              </a:rPr>
              <a:t> </a:t>
            </a:r>
          </a:p>
          <a:p>
            <a:r>
              <a:rPr lang="vi-VN" sz="2400" b="1" dirty="0">
                <a:solidFill>
                  <a:srgbClr val="002060"/>
                </a:solidFill>
              </a:rPr>
              <a:t>(3) </a:t>
            </a:r>
            <a:r>
              <a:rPr lang="vi-VN" sz="2400" dirty="0">
                <a:solidFill>
                  <a:srgbClr val="002060"/>
                </a:solidFill>
              </a:rPr>
              <a:t>În exercitarea atribuţiilor prevăzute la alin. (2) lit. a), consiliul local: </a:t>
            </a:r>
            <a:endParaRPr lang="ro-RO" sz="2400" dirty="0">
              <a:solidFill>
                <a:srgbClr val="002060"/>
              </a:solidFill>
              <a:latin typeface="Trebuchet MS" panose="020B0603020202020204" pitchFamily="34" charset="0"/>
            </a:endParaRPr>
          </a:p>
          <a:p>
            <a:pPr marL="803275" indent="-354013" algn="just"/>
            <a:r>
              <a:rPr lang="ro-RO" sz="2400" b="1" dirty="0">
                <a:solidFill>
                  <a:srgbClr val="002060"/>
                </a:solidFill>
                <a:latin typeface="Trebuchet MS" panose="020B0603020202020204" pitchFamily="34" charset="0"/>
              </a:rPr>
              <a:t>c)  </a:t>
            </a:r>
            <a:r>
              <a:rPr lang="vi-VN" sz="2400" dirty="0">
                <a:solidFill>
                  <a:srgbClr val="002060"/>
                </a:solidFill>
              </a:rPr>
              <a:t>aprobă, în condiţiile legii, la propunerea primarului, înfiinţarea, organizarea şi </a:t>
            </a:r>
            <a:r>
              <a:rPr lang="vi-VN" sz="2400" b="1" dirty="0">
                <a:solidFill>
                  <a:srgbClr val="002060"/>
                </a:solidFill>
              </a:rPr>
              <a:t>statul </a:t>
            </a:r>
            <a:r>
              <a:rPr lang="ro-RO" sz="2400" b="1" dirty="0">
                <a:solidFill>
                  <a:srgbClr val="002060"/>
                </a:solidFill>
                <a:latin typeface="Trebuchet MS" panose="020B0603020202020204" pitchFamily="34" charset="0"/>
              </a:rPr>
              <a:t>         </a:t>
            </a:r>
            <a:r>
              <a:rPr lang="vi-VN" sz="2400" b="1" dirty="0">
                <a:solidFill>
                  <a:srgbClr val="002060"/>
                </a:solidFill>
              </a:rPr>
              <a:t>de funcţii</a:t>
            </a:r>
            <a:r>
              <a:rPr lang="vi-VN" sz="2400" dirty="0">
                <a:solidFill>
                  <a:srgbClr val="002060"/>
                </a:solidFill>
              </a:rPr>
              <a:t> ale aparatului de specialitate al primarului, ale instituţiilor publice de interes local, reorganizarea şi statul de funcţii ale regiilor autonome de interes local, precum şi înfiinţarea, reorganizarea sau desfiinţarea de societăţi de interes local şi statul de funcţii al acestora</a:t>
            </a:r>
            <a:r>
              <a:rPr lang="ro-RO" sz="2400" dirty="0">
                <a:solidFill>
                  <a:srgbClr val="002060"/>
                </a:solidFill>
                <a:latin typeface="Trebuchet MS" panose="020B0603020202020204" pitchFamily="34" charset="0"/>
              </a:rPr>
              <a:t>.</a:t>
            </a:r>
            <a:endParaRPr lang="ro-RO" sz="24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408545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848100"/>
            <a:ext cx="15163800" cy="3785652"/>
          </a:xfrm>
          <a:prstGeom prst="rect">
            <a:avLst/>
          </a:prstGeom>
        </p:spPr>
        <p:txBody>
          <a:bodyPr wrap="square">
            <a:spAutoFit/>
          </a:bodyPr>
          <a:lstStyle/>
          <a:p>
            <a:pPr algn="ctr"/>
            <a:r>
              <a:rPr lang="ro-RO" sz="3600" b="1" dirty="0">
                <a:solidFill>
                  <a:srgbClr val="002060"/>
                </a:solidFill>
                <a:latin typeface="Trebuchet MS" panose="020B0603020202020204" pitchFamily="34" charset="0"/>
              </a:rPr>
              <a:t>Ce înseamnă reorganizare?</a:t>
            </a:r>
          </a:p>
          <a:p>
            <a:pPr algn="ctr"/>
            <a:endParaRPr lang="ro-RO" b="1" dirty="0">
              <a:solidFill>
                <a:srgbClr val="002060"/>
              </a:solidFill>
              <a:latin typeface="Trebuchet MS" panose="020B0603020202020204" pitchFamily="34" charset="0"/>
            </a:endParaRPr>
          </a:p>
          <a:p>
            <a:pPr algn="ctr"/>
            <a:endParaRPr lang="ro-RO" b="1" dirty="0">
              <a:solidFill>
                <a:srgbClr val="002060"/>
              </a:solidFill>
              <a:latin typeface="Trebuchet MS" panose="020B0603020202020204" pitchFamily="34" charset="0"/>
            </a:endParaRPr>
          </a:p>
          <a:p>
            <a:pPr algn="just"/>
            <a:endParaRPr lang="ro-RO" sz="2800" dirty="0">
              <a:solidFill>
                <a:srgbClr val="002060"/>
              </a:solidFill>
              <a:latin typeface="Trebuchet MS" panose="020B0603020202020204" pitchFamily="34" charset="0"/>
            </a:endParaRPr>
          </a:p>
          <a:p>
            <a:pPr algn="just"/>
            <a:endParaRPr lang="ro-RO" sz="2800" dirty="0">
              <a:solidFill>
                <a:srgbClr val="002060"/>
              </a:solidFill>
              <a:latin typeface="Trebuchet MS" panose="020B0603020202020204" pitchFamily="34" charset="0"/>
            </a:endParaRPr>
          </a:p>
          <a:p>
            <a:pPr marL="285750" indent="-285750" algn="just">
              <a:buFont typeface="Wingdings" panose="05000000000000000000" pitchFamily="2" charset="2"/>
              <a:buChar char="Ø"/>
            </a:pPr>
            <a:r>
              <a:rPr lang="ro-RO" sz="2800" dirty="0">
                <a:solidFill>
                  <a:srgbClr val="002060"/>
                </a:solidFill>
                <a:latin typeface="Trebuchet MS" panose="020B0603020202020204" pitchFamily="34" charset="0"/>
              </a:rPr>
              <a:t>modificarea structurilor din cadrul aparatului de specialitate al primarului, al consiliului județean, precum </a:t>
            </a:r>
            <a:r>
              <a:rPr lang="ro-RO" sz="2800" dirty="0" err="1">
                <a:solidFill>
                  <a:srgbClr val="002060"/>
                </a:solidFill>
                <a:latin typeface="Trebuchet MS" panose="020B0603020202020204" pitchFamily="34" charset="0"/>
              </a:rPr>
              <a:t>şi</a:t>
            </a:r>
            <a:r>
              <a:rPr lang="ro-RO" sz="2800" dirty="0">
                <a:solidFill>
                  <a:srgbClr val="002060"/>
                </a:solidFill>
                <a:latin typeface="Trebuchet MS" panose="020B0603020202020204" pitchFamily="34" charset="0"/>
              </a:rPr>
              <a:t> din cadrul </a:t>
            </a:r>
            <a:r>
              <a:rPr lang="ro-RO" sz="2800" dirty="0" err="1">
                <a:solidFill>
                  <a:srgbClr val="002060"/>
                </a:solidFill>
                <a:latin typeface="Trebuchet MS" panose="020B0603020202020204" pitchFamily="34" charset="0"/>
              </a:rPr>
              <a:t>instituţiilor</a:t>
            </a:r>
            <a:r>
              <a:rPr lang="ro-RO" sz="2800" dirty="0">
                <a:solidFill>
                  <a:srgbClr val="002060"/>
                </a:solidFill>
                <a:latin typeface="Trebuchet MS" panose="020B0603020202020204" pitchFamily="34" charset="0"/>
              </a:rPr>
              <a:t> publice cu personalitate juridică din subordinea acestora, respectiv </a:t>
            </a:r>
            <a:r>
              <a:rPr lang="vi-VN" sz="2800" dirty="0">
                <a:solidFill>
                  <a:srgbClr val="002060"/>
                </a:solidFill>
              </a:rPr>
              <a:t>modificări ale organigramei, reorganizări sau desfiinţări de structuri, în situaţia în care sunt afectate şi funcţii publice</a:t>
            </a:r>
            <a:r>
              <a:rPr lang="ro-RO" sz="2800" dirty="0">
                <a:solidFill>
                  <a:srgbClr val="002060"/>
                </a:solidFill>
                <a:latin typeface="Trebuchet MS" panose="020B0603020202020204" pitchFamily="34" charset="0"/>
              </a:rPr>
              <a:t>.</a:t>
            </a:r>
            <a:endParaRPr lang="ro-RO" sz="28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191298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00299"/>
            <a:ext cx="15697200" cy="5390079"/>
          </a:xfrm>
          <a:prstGeom prst="rect">
            <a:avLst/>
          </a:prstGeom>
        </p:spPr>
        <p:txBody>
          <a:bodyPr wrap="square">
            <a:spAutoFit/>
          </a:bodyPr>
          <a:lstStyle/>
          <a:p>
            <a:pPr algn="ctr"/>
            <a:r>
              <a:rPr lang="vi-VN" sz="2800" b="1" dirty="0">
                <a:solidFill>
                  <a:srgbClr val="002060"/>
                </a:solidFill>
              </a:rPr>
              <a:t>ARTICOLUL 518</a:t>
            </a:r>
            <a:br>
              <a:rPr lang="vi-VN" sz="2800" b="1" dirty="0">
                <a:solidFill>
                  <a:srgbClr val="002060"/>
                </a:solidFill>
              </a:rPr>
            </a:br>
            <a:r>
              <a:rPr lang="vi-VN" sz="2800" dirty="0">
                <a:solidFill>
                  <a:srgbClr val="002060"/>
                </a:solidFill>
              </a:rPr>
              <a:t>Reorganizarea autorităţii sau instituţiei publice</a:t>
            </a:r>
            <a:r>
              <a:rPr lang="vi-VN" sz="1600" dirty="0">
                <a:solidFill>
                  <a:srgbClr val="002060"/>
                </a:solidFill>
              </a:rPr>
              <a:t/>
            </a:r>
            <a:br>
              <a:rPr lang="vi-VN" sz="1600" dirty="0">
                <a:solidFill>
                  <a:srgbClr val="002060"/>
                </a:solidFill>
              </a:rPr>
            </a:br>
            <a:endParaRPr lang="ro-RO" sz="1600" dirty="0">
              <a:solidFill>
                <a:srgbClr val="002060"/>
              </a:solidFill>
              <a:latin typeface="Trebuchet MS" panose="020B0603020202020204" pitchFamily="34" charset="0"/>
            </a:endParaRPr>
          </a:p>
          <a:p>
            <a:pPr algn="ctr"/>
            <a:endParaRPr lang="ro-RO" sz="1600" dirty="0">
              <a:solidFill>
                <a:srgbClr val="002060"/>
              </a:solidFill>
              <a:latin typeface="Trebuchet MS" panose="020B0603020202020204" pitchFamily="34" charset="0"/>
            </a:endParaRPr>
          </a:p>
          <a:p>
            <a:pPr algn="just"/>
            <a:r>
              <a:rPr lang="vi-VN" b="1" dirty="0">
                <a:solidFill>
                  <a:srgbClr val="002060"/>
                </a:solidFill>
              </a:rPr>
              <a:t> </a:t>
            </a:r>
            <a:r>
              <a:rPr lang="ro-RO" b="1" dirty="0">
                <a:solidFill>
                  <a:srgbClr val="002060"/>
                </a:solidFill>
                <a:latin typeface="Trebuchet MS" panose="020B0603020202020204" pitchFamily="34" charset="0"/>
              </a:rPr>
              <a:t> </a:t>
            </a:r>
            <a:r>
              <a:rPr lang="vi-VN" b="1" dirty="0">
                <a:solidFill>
                  <a:srgbClr val="002060"/>
                </a:solidFill>
              </a:rPr>
              <a:t>(1) În caz de reorganizare a activităţii autorităţii sau instituţiei publice, funcţionarii publici vor fi numiţi în noile funcţii publice sau, după caz, în compartimentele rezultate, în următoarele cazuri:  </a:t>
            </a:r>
            <a:endParaRPr lang="ro-RO" b="1" dirty="0">
              <a:solidFill>
                <a:srgbClr val="002060"/>
              </a:solidFill>
              <a:latin typeface="Trebuchet MS" panose="020B0603020202020204" pitchFamily="34" charset="0"/>
            </a:endParaRPr>
          </a:p>
          <a:p>
            <a:pPr algn="just"/>
            <a:endParaRPr lang="vi-VN" dirty="0">
              <a:solidFill>
                <a:srgbClr val="002060"/>
              </a:solidFill>
            </a:endParaRPr>
          </a:p>
          <a:p>
            <a:r>
              <a:rPr lang="vi-VN" dirty="0">
                <a:solidFill>
                  <a:srgbClr val="002060"/>
                </a:solidFill>
              </a:rPr>
              <a:t>  </a:t>
            </a:r>
            <a:r>
              <a:rPr lang="vi-VN" b="1" dirty="0">
                <a:solidFill>
                  <a:srgbClr val="002060"/>
                </a:solidFill>
              </a:rPr>
              <a:t> a) se modifică atribuţiile aferente unei funcţii publice mai puţin de 50%;  </a:t>
            </a:r>
          </a:p>
          <a:p>
            <a:r>
              <a:rPr lang="vi-VN" b="1" dirty="0">
                <a:solidFill>
                  <a:srgbClr val="002060"/>
                </a:solidFill>
              </a:rPr>
              <a:t>   b) sunt reduse atribuţiile unui compartiment;  </a:t>
            </a:r>
          </a:p>
          <a:p>
            <a:r>
              <a:rPr lang="vi-VN" b="1" dirty="0">
                <a:solidFill>
                  <a:srgbClr val="002060"/>
                </a:solidFill>
              </a:rPr>
              <a:t>   c) este schimbată denumirea funcţiei publice fără modificarea în proporţie de peste 50% a atribuţiilor aferente funcţiei publice;  </a:t>
            </a:r>
          </a:p>
          <a:p>
            <a:r>
              <a:rPr lang="vi-VN" b="1" dirty="0">
                <a:solidFill>
                  <a:srgbClr val="002060"/>
                </a:solidFill>
              </a:rPr>
              <a:t>   d) intervin modificări în structura compartimentului.  </a:t>
            </a:r>
            <a:endParaRPr lang="ro-RO" b="1" dirty="0">
              <a:solidFill>
                <a:srgbClr val="002060"/>
              </a:solidFill>
              <a:latin typeface="Trebuchet MS" panose="020B0603020202020204" pitchFamily="34" charset="0"/>
            </a:endParaRPr>
          </a:p>
          <a:p>
            <a:endParaRPr lang="vi-VN" dirty="0">
              <a:solidFill>
                <a:srgbClr val="002060"/>
              </a:solidFill>
            </a:endParaRPr>
          </a:p>
          <a:p>
            <a:r>
              <a:rPr lang="vi-VN" dirty="0">
                <a:solidFill>
                  <a:srgbClr val="002060"/>
                </a:solidFill>
              </a:rPr>
              <a:t>   </a:t>
            </a:r>
            <a:r>
              <a:rPr lang="vi-VN" b="1" dirty="0">
                <a:solidFill>
                  <a:srgbClr val="002060"/>
                </a:solidFill>
              </a:rPr>
              <a:t>(2) Aplicarea prevederilor </a:t>
            </a:r>
            <a:r>
              <a:rPr lang="ro-RO" b="1" dirty="0">
                <a:solidFill>
                  <a:srgbClr val="002060"/>
                </a:solidFill>
                <a:latin typeface="Trebuchet MS" panose="020B0603020202020204" pitchFamily="34" charset="0"/>
              </a:rPr>
              <a:t>alin. (1) </a:t>
            </a:r>
            <a:r>
              <a:rPr lang="vi-VN" b="1" dirty="0">
                <a:solidFill>
                  <a:srgbClr val="002060"/>
                </a:solidFill>
              </a:rPr>
              <a:t>se face cu respectarea următoarelor criterii:  </a:t>
            </a:r>
            <a:endParaRPr lang="ro-RO" b="1" dirty="0">
              <a:solidFill>
                <a:srgbClr val="002060"/>
              </a:solidFill>
              <a:latin typeface="Trebuchet MS" panose="020B0603020202020204" pitchFamily="34" charset="0"/>
            </a:endParaRPr>
          </a:p>
          <a:p>
            <a:endParaRPr lang="vi-VN" dirty="0">
              <a:solidFill>
                <a:srgbClr val="002060"/>
              </a:solidFill>
            </a:endParaRPr>
          </a:p>
          <a:p>
            <a:r>
              <a:rPr lang="vi-VN" dirty="0">
                <a:solidFill>
                  <a:srgbClr val="002060"/>
                </a:solidFill>
              </a:rPr>
              <a:t>  </a:t>
            </a:r>
            <a:r>
              <a:rPr lang="vi-VN" b="1" dirty="0">
                <a:solidFill>
                  <a:srgbClr val="002060"/>
                </a:solidFill>
              </a:rPr>
              <a:t> a) categoria, clasa şi, după caz, gradul profesional ale funcţionarului public;  </a:t>
            </a:r>
          </a:p>
          <a:p>
            <a:r>
              <a:rPr lang="vi-VN" b="1" dirty="0">
                <a:solidFill>
                  <a:srgbClr val="002060"/>
                </a:solidFill>
              </a:rPr>
              <a:t>   b) îndeplinirea condiţiilor specifice stabilite pentru funcţia publică;  </a:t>
            </a:r>
          </a:p>
          <a:p>
            <a:r>
              <a:rPr lang="vi-VN" b="1" dirty="0">
                <a:solidFill>
                  <a:srgbClr val="002060"/>
                </a:solidFill>
              </a:rPr>
              <a:t>   c) să fi desfăşurat activităţi similare.  </a:t>
            </a:r>
          </a:p>
          <a:p>
            <a:r>
              <a:rPr lang="vi-VN" sz="1600" dirty="0">
                <a:solidFill>
                  <a:srgbClr val="002060"/>
                </a:solidFill>
              </a:rPr>
              <a:t>   </a:t>
            </a:r>
            <a:endParaRPr lang="vi-VN" dirty="0">
              <a:solidFill>
                <a:srgbClr val="002060"/>
              </a:solidFill>
            </a:endParaRPr>
          </a:p>
        </p:txBody>
      </p:sp>
    </p:spTree>
    <p:extLst>
      <p:ext uri="{BB962C8B-B14F-4D97-AF65-F5344CB8AC3E}">
        <p14:creationId xmlns:p14="http://schemas.microsoft.com/office/powerpoint/2010/main" val="96623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2171700"/>
            <a:ext cx="9144000" cy="1692771"/>
          </a:xfrm>
          <a:prstGeom prst="rect">
            <a:avLst/>
          </a:prstGeom>
        </p:spPr>
        <p:txBody>
          <a:bodyPr>
            <a:spAutoFit/>
          </a:bodyPr>
          <a:lstStyle/>
          <a:p>
            <a:pPr algn="ct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Reorganizarea instituției </a:t>
            </a:r>
          </a:p>
          <a:p>
            <a:pPr algn="ctr"/>
            <a:endParaRPr lang="ro-RO" b="1" dirty="0">
              <a:solidFill>
                <a:srgbClr val="002060"/>
              </a:solidFill>
              <a:effectLst>
                <a:outerShdw blurRad="38100" dist="38100" dir="2700000" algn="tl">
                  <a:srgbClr val="000000">
                    <a:alpha val="43137"/>
                  </a:srgbClr>
                </a:outerShdw>
              </a:effectLst>
              <a:latin typeface="Trebuchet MS" panose="020B0603020202020204" pitchFamily="34" charset="0"/>
            </a:endParaRPr>
          </a:p>
          <a:p>
            <a:pPr algn="ctr"/>
            <a:r>
              <a:rPr lang="vi-VN" b="1" dirty="0">
                <a:solidFill>
                  <a:srgbClr val="002060"/>
                </a:solidFill>
              </a:rPr>
              <a:t>ARTICOLUL 518</a:t>
            </a:r>
            <a:r>
              <a:rPr lang="ro-RO" b="1" dirty="0">
                <a:solidFill>
                  <a:srgbClr val="002060"/>
                </a:solidFill>
                <a:latin typeface="Trebuchet MS" panose="020B0603020202020204" pitchFamily="34" charset="0"/>
              </a:rPr>
              <a:t> alin. </a:t>
            </a:r>
            <a:r>
              <a:rPr lang="vi-VN" b="1" dirty="0">
                <a:solidFill>
                  <a:srgbClr val="002060"/>
                </a:solidFill>
              </a:rPr>
              <a:t>(5) Reducerea unui post este justificată dacă atribuţiile aferente acestuia se modifică în proporţie de peste 50% sau dacă sunt modificate condiţiile de ocupare referitoare la studii</a:t>
            </a:r>
            <a:endParaRPr lang="en-US" dirty="0">
              <a:solidFill>
                <a:srgbClr val="002060"/>
              </a:solidFill>
              <a:latin typeface="Trebuchet MS" panose="020B0603020202020204" pitchFamily="34" charset="0"/>
            </a:endParaRPr>
          </a:p>
        </p:txBody>
      </p:sp>
      <p:sp>
        <p:nvSpPr>
          <p:cNvPr id="3" name="Rectangle 2"/>
          <p:cNvSpPr/>
          <p:nvPr/>
        </p:nvSpPr>
        <p:spPr>
          <a:xfrm>
            <a:off x="6477000" y="4076700"/>
            <a:ext cx="4957895" cy="587230"/>
          </a:xfrm>
          <a:prstGeom prst="rect">
            <a:avLst/>
          </a:prstGeom>
          <a:solidFill>
            <a:schemeClr val="accent6">
              <a:lumMod val="60000"/>
              <a:lumOff val="40000"/>
            </a:schemeClr>
          </a:solidFill>
          <a:ln>
            <a:solidFill>
              <a:schemeClr val="accent6">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dirty="0" smtClean="0">
                <a:latin typeface="Trebuchet MS" panose="020B0603020202020204" pitchFamily="34" charset="0"/>
              </a:rPr>
              <a:t>Analiza fișei postului</a:t>
            </a:r>
            <a:endParaRPr lang="ro-RO" sz="2400" dirty="0">
              <a:latin typeface="Trebuchet MS" panose="020B0603020202020204" pitchFamily="34" charset="0"/>
            </a:endParaRPr>
          </a:p>
        </p:txBody>
      </p:sp>
      <p:cxnSp>
        <p:nvCxnSpPr>
          <p:cNvPr id="4" name="Straight Arrow Connector 3"/>
          <p:cNvCxnSpPr/>
          <p:nvPr/>
        </p:nvCxnSpPr>
        <p:spPr>
          <a:xfrm>
            <a:off x="6934200" y="4762500"/>
            <a:ext cx="0" cy="44230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a:xfrm>
            <a:off x="10972800" y="4706379"/>
            <a:ext cx="0" cy="2227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 name="Flowchart: Alternate Process 5"/>
          <p:cNvSpPr/>
          <p:nvPr/>
        </p:nvSpPr>
        <p:spPr>
          <a:xfrm>
            <a:off x="4210318" y="5271014"/>
            <a:ext cx="3222002" cy="699612"/>
          </a:xfrm>
          <a:prstGeom prst="flowChartAlternateProcess">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200" dirty="0" smtClean="0"/>
              <a:t>Modificarea </a:t>
            </a:r>
            <a:r>
              <a:rPr lang="ro-RO" sz="2200" dirty="0" smtClean="0">
                <a:latin typeface="Trebuchet MS" panose="020B0603020202020204" pitchFamily="34" charset="0"/>
              </a:rPr>
              <a:t>atribuțiilor</a:t>
            </a:r>
            <a:endParaRPr lang="ro-RO" sz="2200" dirty="0">
              <a:latin typeface="Trebuchet MS" panose="020B0603020202020204" pitchFamily="34" charset="0"/>
            </a:endParaRPr>
          </a:p>
        </p:txBody>
      </p:sp>
      <p:sp>
        <p:nvSpPr>
          <p:cNvPr id="7" name="Rounded Rectangle 6"/>
          <p:cNvSpPr/>
          <p:nvPr/>
        </p:nvSpPr>
        <p:spPr>
          <a:xfrm>
            <a:off x="10591800" y="5070354"/>
            <a:ext cx="3153104" cy="90679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dirty="0" smtClean="0">
                <a:latin typeface="Trebuchet MS" panose="020B0603020202020204" pitchFamily="34" charset="0"/>
              </a:rPr>
              <a:t>Modificarea condițiilor </a:t>
            </a:r>
            <a:r>
              <a:rPr lang="en-US" sz="2000" dirty="0" smtClean="0">
                <a:latin typeface="Trebuchet MS" panose="020B0603020202020204" pitchFamily="34" charset="0"/>
              </a:rPr>
              <a:t>de </a:t>
            </a:r>
            <a:r>
              <a:rPr lang="en-US" sz="2000" dirty="0" err="1" smtClean="0">
                <a:latin typeface="Trebuchet MS" panose="020B0603020202020204" pitchFamily="34" charset="0"/>
              </a:rPr>
              <a:t>ocupare</a:t>
            </a:r>
            <a:r>
              <a:rPr lang="en-US" sz="2000" dirty="0" smtClean="0">
                <a:latin typeface="Trebuchet MS" panose="020B0603020202020204" pitchFamily="34" charset="0"/>
              </a:rPr>
              <a:t> </a:t>
            </a:r>
            <a:r>
              <a:rPr lang="ro-RO" sz="2000" dirty="0" smtClean="0">
                <a:latin typeface="Trebuchet MS" panose="020B0603020202020204" pitchFamily="34" charset="0"/>
              </a:rPr>
              <a:t>privind studiile</a:t>
            </a:r>
            <a:endParaRPr lang="ro-RO" sz="2000" dirty="0">
              <a:latin typeface="Trebuchet MS" panose="020B0603020202020204" pitchFamily="34" charset="0"/>
            </a:endParaRPr>
          </a:p>
        </p:txBody>
      </p:sp>
      <p:sp>
        <p:nvSpPr>
          <p:cNvPr id="8" name="Flowchart: Alternate Process 7"/>
          <p:cNvSpPr/>
          <p:nvPr/>
        </p:nvSpPr>
        <p:spPr>
          <a:xfrm>
            <a:off x="1295400" y="7048500"/>
            <a:ext cx="1109833" cy="475844"/>
          </a:xfrm>
          <a:prstGeom prst="flowChartAlternateProcess">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latin typeface="Trebuchet MS" panose="020B0603020202020204" pitchFamily="34" charset="0"/>
              </a:rPr>
              <a:t>art. 518</a:t>
            </a:r>
            <a:endParaRPr lang="ro-RO" dirty="0">
              <a:latin typeface="Trebuchet MS" panose="020B0603020202020204" pitchFamily="34" charset="0"/>
            </a:endParaRPr>
          </a:p>
        </p:txBody>
      </p:sp>
      <p:sp>
        <p:nvSpPr>
          <p:cNvPr id="9" name="Left Arrow 8"/>
          <p:cNvSpPr/>
          <p:nvPr/>
        </p:nvSpPr>
        <p:spPr>
          <a:xfrm>
            <a:off x="2667000" y="6667501"/>
            <a:ext cx="3200400" cy="1015138"/>
          </a:xfrm>
          <a:prstGeom prst="lef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smtClean="0">
                <a:latin typeface="Trebuchet MS" panose="020B0603020202020204" pitchFamily="34" charset="0"/>
              </a:rPr>
              <a:t>cu mai puțin de 50%</a:t>
            </a:r>
            <a:endParaRPr lang="ro-RO" sz="1600" dirty="0">
              <a:latin typeface="Trebuchet MS" panose="020B0603020202020204" pitchFamily="34" charset="0"/>
            </a:endParaRPr>
          </a:p>
        </p:txBody>
      </p:sp>
      <p:sp>
        <p:nvSpPr>
          <p:cNvPr id="10" name="Right Arrow 9"/>
          <p:cNvSpPr/>
          <p:nvPr/>
        </p:nvSpPr>
        <p:spPr>
          <a:xfrm>
            <a:off x="6484513" y="6706676"/>
            <a:ext cx="3268014" cy="1011205"/>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latin typeface="Trebuchet MS" panose="020B0603020202020204" pitchFamily="34" charset="0"/>
              </a:rPr>
              <a:t>c</a:t>
            </a:r>
            <a:r>
              <a:rPr lang="ro-RO" sz="1600" dirty="0" smtClean="0">
                <a:latin typeface="Trebuchet MS" panose="020B0603020202020204" pitchFamily="34" charset="0"/>
              </a:rPr>
              <a:t>u mai mult de 50%</a:t>
            </a:r>
            <a:endParaRPr lang="ro-RO" sz="1600" dirty="0">
              <a:latin typeface="Trebuchet MS" panose="020B0603020202020204" pitchFamily="34" charset="0"/>
            </a:endParaRPr>
          </a:p>
        </p:txBody>
      </p:sp>
      <p:sp>
        <p:nvSpPr>
          <p:cNvPr id="11" name="Rounded Rectangle 10"/>
          <p:cNvSpPr/>
          <p:nvPr/>
        </p:nvSpPr>
        <p:spPr>
          <a:xfrm>
            <a:off x="10820400" y="6819900"/>
            <a:ext cx="2743200" cy="68399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atin typeface="Trebuchet MS" panose="020B0603020202020204" pitchFamily="34" charset="0"/>
              </a:rPr>
              <a:t>a</a:t>
            </a:r>
            <a:r>
              <a:rPr lang="ro-RO" dirty="0" smtClean="0">
                <a:latin typeface="Trebuchet MS" panose="020B0603020202020204" pitchFamily="34" charset="0"/>
              </a:rPr>
              <a:t>rt. 519</a:t>
            </a:r>
            <a:endParaRPr lang="ro-RO" dirty="0">
              <a:latin typeface="Trebuchet MS" panose="020B0603020202020204" pitchFamily="34" charset="0"/>
            </a:endParaRPr>
          </a:p>
        </p:txBody>
      </p:sp>
      <p:cxnSp>
        <p:nvCxnSpPr>
          <p:cNvPr id="12" name="Straight Arrow Connector 11"/>
          <p:cNvCxnSpPr/>
          <p:nvPr/>
        </p:nvCxnSpPr>
        <p:spPr>
          <a:xfrm>
            <a:off x="4724400" y="6008838"/>
            <a:ext cx="0" cy="6978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7086600" y="5977146"/>
            <a:ext cx="0" cy="6978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12115800" y="6008838"/>
            <a:ext cx="0" cy="6978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9238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933700"/>
            <a:ext cx="16611600" cy="5293757"/>
          </a:xfrm>
          <a:prstGeom prst="rect">
            <a:avLst/>
          </a:prstGeom>
        </p:spPr>
        <p:txBody>
          <a:bodyPr wrap="square">
            <a:spAutoFit/>
          </a:bodyPr>
          <a:lstStyle/>
          <a:p>
            <a:pPr algn="ctr"/>
            <a:r>
              <a:rPr lang="vi-VN" sz="2000" b="1" dirty="0">
                <a:solidFill>
                  <a:srgbClr val="002060"/>
                </a:solidFill>
              </a:rPr>
              <a:t>ARTICOLUL 518</a:t>
            </a:r>
            <a:br>
              <a:rPr lang="vi-VN" sz="2000" b="1" dirty="0">
                <a:solidFill>
                  <a:srgbClr val="002060"/>
                </a:solidFill>
              </a:rPr>
            </a:br>
            <a:r>
              <a:rPr lang="vi-VN" sz="2000" dirty="0">
                <a:solidFill>
                  <a:srgbClr val="002060"/>
                </a:solidFill>
              </a:rPr>
              <a:t>Reorganizarea autorităţii sau instituţiei publice</a:t>
            </a:r>
            <a:endParaRPr lang="ro-RO" sz="2000" dirty="0">
              <a:solidFill>
                <a:srgbClr val="002060"/>
              </a:solidFill>
              <a:latin typeface="Trebuchet MS" panose="020B0603020202020204" pitchFamily="34" charset="0"/>
            </a:endParaRPr>
          </a:p>
          <a:p>
            <a:endParaRPr lang="ro-RO" sz="2000" dirty="0">
              <a:solidFill>
                <a:srgbClr val="002060"/>
              </a:solidFill>
              <a:latin typeface="Trebuchet MS" panose="020B0603020202020204" pitchFamily="34" charset="0"/>
            </a:endParaRPr>
          </a:p>
          <a:p>
            <a:endParaRPr lang="ro-RO" sz="2000" dirty="0">
              <a:solidFill>
                <a:srgbClr val="002060"/>
              </a:solidFill>
              <a:latin typeface="Trebuchet MS" panose="020B0603020202020204" pitchFamily="34" charset="0"/>
            </a:endParaRPr>
          </a:p>
          <a:p>
            <a:pPr algn="just"/>
            <a:r>
              <a:rPr lang="ro-RO" sz="2000" b="1" dirty="0">
                <a:solidFill>
                  <a:srgbClr val="002060"/>
                </a:solidFill>
                <a:latin typeface="Trebuchet MS" panose="020B0603020202020204" pitchFamily="34" charset="0"/>
              </a:rPr>
              <a:t>     </a:t>
            </a:r>
            <a:r>
              <a:rPr lang="vi-VN" sz="2000" b="1" dirty="0">
                <a:solidFill>
                  <a:srgbClr val="002060"/>
                </a:solidFill>
              </a:rPr>
              <a:t>(3) În cazul în care există mai mulţi funcţionari publici, se organizează examen de către autoritatea sau instituţia publică. Examenul se organizează anterior emiterii preavizului.  </a:t>
            </a:r>
            <a:endParaRPr lang="ro-RO" sz="2000" b="1" dirty="0">
              <a:solidFill>
                <a:srgbClr val="002060"/>
              </a:solidFill>
              <a:latin typeface="Trebuchet MS" panose="020B0603020202020204" pitchFamily="34" charset="0"/>
            </a:endParaRPr>
          </a:p>
          <a:p>
            <a:pPr algn="just"/>
            <a:endParaRPr lang="vi-VN" sz="2000" b="1" dirty="0">
              <a:solidFill>
                <a:srgbClr val="002060"/>
              </a:solidFill>
            </a:endParaRPr>
          </a:p>
          <a:p>
            <a:pPr algn="just"/>
            <a:r>
              <a:rPr lang="vi-VN" sz="2000" b="1" dirty="0">
                <a:solidFill>
                  <a:srgbClr val="002060"/>
                </a:solidFill>
              </a:rPr>
              <a:t>   (4) Funcţionarii publici care sunt declaraţi admişi în urma examenului prevăzut la alin. (3) sunt numiţi în noile funcţii publice, iar funcţionarii publici care sunt declaraţi respinşi sunt eliberaţi din funcţie potrivit art. 519 alin. (1) lit. c), cu respectarea dreptului de preaviz.  </a:t>
            </a:r>
            <a:endParaRPr lang="ro-RO" sz="2000" b="1" dirty="0">
              <a:solidFill>
                <a:srgbClr val="002060"/>
              </a:solidFill>
              <a:latin typeface="Trebuchet MS" panose="020B0603020202020204" pitchFamily="34" charset="0"/>
            </a:endParaRPr>
          </a:p>
          <a:p>
            <a:pPr algn="just"/>
            <a:endParaRPr lang="vi-VN" sz="2000" b="1" dirty="0">
              <a:solidFill>
                <a:srgbClr val="002060"/>
              </a:solidFill>
            </a:endParaRPr>
          </a:p>
          <a:p>
            <a:pPr algn="just"/>
            <a:r>
              <a:rPr lang="vi-VN" sz="2000" b="1" dirty="0">
                <a:solidFill>
                  <a:srgbClr val="002060"/>
                </a:solidFill>
              </a:rPr>
              <a:t>    (6) Reorganizarea activităţii autorităţii sau instituţiei publice are loc în situaţii temeinic justificate cel mult o dată într-un interval de 6 luni consecutive, cu excepţia situaţiei în care intervin modificări legislative care determină necesitatea reorganizării acestora. </a:t>
            </a:r>
            <a:endParaRPr lang="ro-RO" sz="2000" b="1" dirty="0">
              <a:solidFill>
                <a:srgbClr val="002060"/>
              </a:solidFill>
              <a:latin typeface="Trebuchet MS" panose="020B0603020202020204" pitchFamily="34" charset="0"/>
            </a:endParaRPr>
          </a:p>
          <a:p>
            <a:pPr algn="just"/>
            <a:r>
              <a:rPr lang="vi-VN" sz="2000" b="1" dirty="0">
                <a:solidFill>
                  <a:srgbClr val="002060"/>
                </a:solidFill>
              </a:rPr>
              <a:t> </a:t>
            </a:r>
          </a:p>
          <a:p>
            <a:pPr algn="just"/>
            <a:r>
              <a:rPr lang="vi-VN" sz="2000" b="1" dirty="0">
                <a:solidFill>
                  <a:srgbClr val="002060"/>
                </a:solidFill>
              </a:rPr>
              <a:t>   </a:t>
            </a:r>
            <a:r>
              <a:rPr lang="ro-RO" sz="2000" b="1" dirty="0">
                <a:solidFill>
                  <a:srgbClr val="002060"/>
                </a:solidFill>
                <a:latin typeface="Trebuchet MS" panose="020B0603020202020204" pitchFamily="34" charset="0"/>
              </a:rPr>
              <a:t> </a:t>
            </a:r>
            <a:r>
              <a:rPr lang="vi-VN" sz="2000" b="1" dirty="0">
                <a:solidFill>
                  <a:srgbClr val="002060"/>
                </a:solidFill>
              </a:rPr>
              <a:t>(7) În cazul în care reorganizarea activităţii autorităţii sau instituţiei publice determină reducerea posturilor, autoritatea sau instituţia publică nu poate înfiinţa posturi similare celor desfiinţate pentru o perioadă de un an de la data</a:t>
            </a:r>
            <a:r>
              <a:rPr lang="ro-RO" sz="2000" b="1" dirty="0">
                <a:solidFill>
                  <a:srgbClr val="002060"/>
                </a:solidFill>
                <a:latin typeface="Trebuchet MS" panose="020B0603020202020204" pitchFamily="34" charset="0"/>
              </a:rPr>
              <a:t> </a:t>
            </a:r>
            <a:r>
              <a:rPr lang="vi-VN" sz="2000" b="1" dirty="0">
                <a:solidFill>
                  <a:srgbClr val="002060"/>
                </a:solidFill>
              </a:rPr>
              <a:t>reorganizării.</a:t>
            </a:r>
            <a:r>
              <a:rPr lang="vi-VN" dirty="0"/>
              <a:t/>
            </a:r>
            <a:br>
              <a:rPr lang="vi-VN" dirty="0"/>
            </a:br>
            <a:endParaRPr lang="vi-VN" dirty="0"/>
          </a:p>
        </p:txBody>
      </p:sp>
    </p:spTree>
    <p:extLst>
      <p:ext uri="{BB962C8B-B14F-4D97-AF65-F5344CB8AC3E}">
        <p14:creationId xmlns:p14="http://schemas.microsoft.com/office/powerpoint/2010/main" val="75942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1727</Words>
  <Application>Microsoft Office PowerPoint</Application>
  <PresentationFormat>Custom</PresentationFormat>
  <Paragraphs>160</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Times New Roman</vt:lpstr>
      <vt:lpstr>Aptos</vt:lpstr>
      <vt:lpstr>Trebuchet MS</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Adela Nuta</dc:creator>
  <cp:lastModifiedBy>Adela Nuta</cp:lastModifiedBy>
  <cp:revision>30</cp:revision>
  <dcterms:created xsi:type="dcterms:W3CDTF">2006-08-16T00:00:00Z</dcterms:created>
  <dcterms:modified xsi:type="dcterms:W3CDTF">2025-12-05T10:29:36Z</dcterms:modified>
  <dc:identifier>DAGQh32qHC8</dc:identifier>
</cp:coreProperties>
</file>