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387" r:id="rId10"/>
    <p:sldId id="388" r:id="rId11"/>
    <p:sldId id="294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7Wy3ZbHCDptXZ2RutIJGQ==" hashData="rKzof4ZpEEuJ6CBkVIy9mIZxZJTA3HKzzW+n2NbfqjABYoPCHhlyr6rD6jKlWmOL2wPZOz06K0wqTpZxa7iFJ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65"/>
    <a:srgbClr val="00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7331" autoAdjust="0"/>
  </p:normalViewPr>
  <p:slideViewPr>
    <p:cSldViewPr snapToGrid="0" snapToObjects="1">
      <p:cViewPr varScale="1">
        <p:scale>
          <a:sx n="99" d="100"/>
          <a:sy n="99" d="100"/>
        </p:scale>
        <p:origin x="21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54AAF-3C1B-504D-BFA8-B15A7255D0D9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2DCA-0F4F-0243-973C-392439681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18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C340E-5FB5-4FB1-8AF6-9021B346B682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9C6DA-C490-4793-860F-FD503207F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87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6C684-7921-BD62-955D-B83C1F34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D1416A-1B62-53D5-91B3-F058951A8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9BBCE-FBDC-E714-6757-F131A1D60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2F00C-556E-4545-1165-81AA0F059D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9C6DA-C490-4793-860F-FD503207F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8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0"/>
            <a:ext cx="1403648" cy="825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44538"/>
            <a:ext cx="1427820" cy="7811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6" y="163913"/>
            <a:ext cx="1766215" cy="11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1912" cy="6876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34300" y="11222"/>
            <a:ext cx="1409700" cy="8255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469622" y="6305826"/>
            <a:ext cx="2730519" cy="32348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>
                <a:latin typeface="Montserrat" panose="00000500000000000000" pitchFamily="2" charset="0"/>
                <a:cs typeface="95 Helvetica Black"/>
              </a:rPr>
              <a:t>Ia</a:t>
            </a:r>
            <a:r>
              <a:rPr lang="en-US" sz="1100" dirty="0">
                <a:latin typeface="Montserrat" panose="00000500000000000000" pitchFamily="2" charset="0"/>
                <a:cs typeface="95 Helvetica Black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cs typeface="95 Helvetica Black"/>
              </a:rPr>
              <a:t>atitudine</a:t>
            </a:r>
            <a:r>
              <a:rPr lang="en-US" sz="1100" baseline="0" dirty="0">
                <a:latin typeface="Montserrat" panose="00000500000000000000" pitchFamily="2" charset="0"/>
                <a:cs typeface="95 Helvetica Black"/>
              </a:rPr>
              <a:t> – </a:t>
            </a:r>
            <a:r>
              <a:rPr lang="en-US" sz="1100" baseline="0" dirty="0" err="1">
                <a:latin typeface="Montserrat" panose="00000500000000000000" pitchFamily="2" charset="0"/>
                <a:cs typeface="95 Helvetica Black"/>
              </a:rPr>
              <a:t>intr</a:t>
            </a:r>
            <a:r>
              <a:rPr lang="ro-RO" sz="1100" baseline="0" dirty="0">
                <a:latin typeface="Montserrat" panose="00000500000000000000" pitchFamily="2" charset="0"/>
                <a:cs typeface="95 Helvetica Black"/>
              </a:rPr>
              <a:t>ă pe </a:t>
            </a:r>
            <a:r>
              <a:rPr lang="ro-RO" sz="1100" b="1" baseline="0" dirty="0">
                <a:latin typeface="Montserrat" panose="00000500000000000000" pitchFamily="2" charset="0"/>
                <a:cs typeface="95 Helvetica Black"/>
              </a:rPr>
              <a:t>www.</a:t>
            </a:r>
            <a:r>
              <a:rPr lang="en-GB" sz="1100" b="1" baseline="0" dirty="0" err="1">
                <a:latin typeface="Montserrat" panose="00000500000000000000" pitchFamily="2" charset="0"/>
                <a:cs typeface="95 Helvetica Black"/>
              </a:rPr>
              <a:t>i</a:t>
            </a:r>
            <a:r>
              <a:rPr lang="ro-RO" sz="1100" b="1" baseline="0" dirty="0">
                <a:latin typeface="Montserrat" panose="00000500000000000000" pitchFamily="2" charset="0"/>
                <a:cs typeface="95 Helvetica Black"/>
              </a:rPr>
              <a:t>cdl.ro</a:t>
            </a:r>
            <a:endParaRPr lang="en-US" sz="1100" b="1" dirty="0">
              <a:latin typeface="Montserrat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0" y="0"/>
            <a:ext cx="1307912" cy="658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27" y="124928"/>
            <a:ext cx="1409700" cy="9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2432817"/>
            <a:ext cx="6869401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bg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352" y="0"/>
            <a:ext cx="1403648" cy="82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591" y="0"/>
            <a:ext cx="1346409" cy="736600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5595457" y="6305826"/>
            <a:ext cx="2604684" cy="32348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457200" rtl="0" eaLnBrk="1" latinLnBrk="0" hangingPunct="1">
              <a:defRPr sz="1100" b="0" i="0" kern="1200">
                <a:solidFill>
                  <a:srgbClr val="00B4FF"/>
                </a:solidFill>
                <a:latin typeface="55 Helvetica Roman"/>
                <a:ea typeface="+mn-ea"/>
                <a:cs typeface="55 Helvetica Roman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1100" dirty="0">
                <a:solidFill>
                  <a:schemeClr val="bg1"/>
                </a:solidFill>
                <a:latin typeface="Montserrat" panose="00000500000000000000" pitchFamily="2" charset="0"/>
                <a:cs typeface="95 Helvetica Black"/>
              </a:rPr>
              <a:t>Ia atitudine –</a:t>
            </a:r>
            <a:r>
              <a:rPr lang="ro-RO" sz="1100" baseline="0" dirty="0">
                <a:solidFill>
                  <a:schemeClr val="bg1"/>
                </a:solidFill>
                <a:latin typeface="Montserrat" panose="00000500000000000000" pitchFamily="2" charset="0"/>
                <a:cs typeface="95 Helvetica Black"/>
              </a:rPr>
              <a:t> intră pe </a:t>
            </a:r>
            <a:r>
              <a:rPr lang="ro-RO" sz="1100" b="1" baseline="0" dirty="0">
                <a:solidFill>
                  <a:schemeClr val="bg1"/>
                </a:solidFill>
                <a:latin typeface="Montserrat" panose="00000500000000000000" pitchFamily="2" charset="0"/>
                <a:cs typeface="95 Helvetica Black"/>
              </a:rPr>
              <a:t>www.</a:t>
            </a:r>
            <a:r>
              <a:rPr lang="en-GB" sz="1100" b="1" baseline="0" dirty="0" err="1">
                <a:solidFill>
                  <a:schemeClr val="bg1"/>
                </a:solidFill>
                <a:latin typeface="Montserrat" panose="00000500000000000000" pitchFamily="2" charset="0"/>
                <a:cs typeface="95 Helvetica Black"/>
              </a:rPr>
              <a:t>i</a:t>
            </a:r>
            <a:r>
              <a:rPr lang="ro-RO" sz="1100" b="1" baseline="0" dirty="0">
                <a:solidFill>
                  <a:schemeClr val="bg1"/>
                </a:solidFill>
                <a:latin typeface="Montserrat" panose="00000500000000000000" pitchFamily="2" charset="0"/>
                <a:cs typeface="95 Helvetica Black"/>
              </a:rPr>
              <a:t>cdl.ro</a:t>
            </a:r>
            <a:endParaRPr lang="en-US" sz="1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4" y="81956"/>
            <a:ext cx="1403648" cy="9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84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dl.r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5925" y="1496962"/>
            <a:ext cx="9692640" cy="27189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o-RO" sz="40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Competențe digitale pentru administrația viitorului</a:t>
            </a:r>
            <a:endParaRPr lang="en-US" sz="4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pPr>
              <a:spcBef>
                <a:spcPts val="0"/>
              </a:spcBef>
              <a:defRPr/>
            </a:pPr>
            <a:r>
              <a:rPr lang="ro-RO" sz="40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ICDL – standardul internațional de referință, mereu aliniat noilor tehnologii</a:t>
            </a:r>
            <a:endParaRPr lang="en-US" sz="4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Irinuca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Văduv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 | ICDL Rom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a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nia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 |</a:t>
            </a:r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 07.05.2026</a:t>
            </a:r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o-R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ICDL – The Digital Skills Standard </a:t>
            </a: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85800" indent="-685800">
              <a:buFontTx/>
              <a:buChar char="-"/>
            </a:pPr>
            <a:endParaRPr lang="en-US" sz="5200" b="1" spc="-2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4426" y="5157691"/>
            <a:ext cx="782274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Montserrat" panose="000005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71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F737-EA1A-4E7B-337F-4D969E578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3AE3DB-49AE-ED88-3D22-3E148ECDC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223" y="0"/>
            <a:ext cx="7293151" cy="68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0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01" y="4669705"/>
            <a:ext cx="4343526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156" y="2318367"/>
            <a:ext cx="8804741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r>
              <a:rPr lang="en-GB" sz="3200" dirty="0"/>
              <a:t>📩 </a:t>
            </a:r>
            <a:r>
              <a:rPr lang="ro-RO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office</a:t>
            </a:r>
            <a:r>
              <a:rPr lang="en-US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@</a:t>
            </a:r>
            <a:r>
              <a:rPr lang="ro-RO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</a:t>
            </a:r>
            <a:r>
              <a:rPr lang="en-US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cdl.ro </a:t>
            </a:r>
            <a:endParaRPr lang="en-US" sz="3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r>
              <a:rPr lang="en-GB" sz="3200" dirty="0"/>
              <a:t>☎️ </a:t>
            </a:r>
            <a:r>
              <a:rPr lang="ro-RO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+4021 316 99 22</a:t>
            </a:r>
          </a:p>
          <a:p>
            <a:r>
              <a:rPr lang="en-GB" sz="3200" dirty="0"/>
              <a:t>🌐 </a:t>
            </a:r>
            <a:r>
              <a:rPr lang="ro-RO" sz="28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icdl.ro</a:t>
            </a:r>
            <a:endParaRPr lang="ro-RO" sz="3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r>
              <a:rPr lang="ro-RO" sz="30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         </a:t>
            </a:r>
            <a:r>
              <a:rPr lang="ro-RO" sz="28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Linkedin </a:t>
            </a:r>
            <a:r>
              <a:rPr lang="ro-RO" sz="2800" dirty="0">
                <a:solidFill>
                  <a:schemeClr val="bg1"/>
                </a:solidFill>
                <a:latin typeface="Montserrat" panose="00000500000000000000" pitchFamily="2" charset="0"/>
              </a:rPr>
              <a:t>|</a:t>
            </a:r>
            <a:r>
              <a:rPr lang="en-GB" sz="2800" dirty="0"/>
              <a:t> </a:t>
            </a:r>
            <a:r>
              <a:rPr lang="ro-RO" sz="28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Facebook </a:t>
            </a:r>
            <a:r>
              <a:rPr lang="ro-RO" sz="2800" dirty="0">
                <a:solidFill>
                  <a:schemeClr val="bg1"/>
                </a:solidFill>
                <a:latin typeface="Montserrat" panose="00000500000000000000" pitchFamily="2" charset="0"/>
              </a:rPr>
              <a:t>| </a:t>
            </a:r>
            <a:r>
              <a:rPr lang="ro-RO" sz="2800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</a:t>
            </a:r>
            <a:r>
              <a:rPr lang="en-US" sz="2800" spc="-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nstagram</a:t>
            </a:r>
            <a:endParaRPr lang="ro-RO" sz="3000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endParaRPr lang="ro-RO" sz="3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  <a:p>
            <a:endParaRPr lang="ro-RO" sz="2800" dirty="0"/>
          </a:p>
          <a:p>
            <a:endParaRPr lang="en-US" sz="3000" b="1" spc="-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1272" y="5541128"/>
            <a:ext cx="7822745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Black Condensed"/>
                <a:ea typeface="+mj-ea"/>
                <a:cs typeface="Helvetica Neue Black Condensed"/>
              </a:defRPr>
            </a:lvl1pPr>
          </a:lstStyle>
          <a:p>
            <a:r>
              <a:rPr lang="en-US" sz="36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ICDL – The Digital Skills Standard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2267D5-F299-FB10-AD38-9A4AF7FC12F9}"/>
              </a:ext>
            </a:extLst>
          </p:cNvPr>
          <p:cNvSpPr txBox="1"/>
          <p:nvPr/>
        </p:nvSpPr>
        <p:spPr>
          <a:xfrm>
            <a:off x="113157" y="1798138"/>
            <a:ext cx="7970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spc="-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cs typeface="Arial"/>
              </a:rPr>
              <a:t>ECDL Romania – ICDL Certification</a:t>
            </a:r>
          </a:p>
        </p:txBody>
      </p:sp>
    </p:spTree>
    <p:extLst>
      <p:ext uri="{BB962C8B-B14F-4D97-AF65-F5344CB8AC3E}">
        <p14:creationId xmlns:p14="http://schemas.microsoft.com/office/powerpoint/2010/main" val="397406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0646"/>
            <a:ext cx="858573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Realitatea de la care plecăm</a:t>
            </a:r>
          </a:p>
          <a:p>
            <a:endParaRPr lang="ro-RO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80,7% dintre funcționarii publici evaluați - sub nivelul de bază de competențe digitale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0" dirty="0">
                <a:solidFill>
                  <a:schemeClr val="bg1"/>
                </a:solidFill>
                <a:latin typeface="Montserrat" panose="00000500000000000000" pitchFamily="2" charset="0"/>
              </a:rPr>
              <a:t>15% nivel elementar | 2,3% nivel mediu | 1,2% nivel avansat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0" dirty="0">
                <a:solidFill>
                  <a:schemeClr val="bg1"/>
                </a:solidFill>
                <a:latin typeface="Montserrat" panose="00000500000000000000" pitchFamily="2" charset="0"/>
              </a:rPr>
              <a:t>România - ultimul loc constant în DESI la nivelul UE | 32% vs. 60% media UE </a:t>
            </a:r>
          </a:p>
          <a:p>
            <a:endParaRPr lang="ro-RO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Problema: fără evaluare standardizată independentă, formarea nu produce competență demonstrabilă</a:t>
            </a:r>
          </a:p>
        </p:txBody>
      </p:sp>
      <p:sp>
        <p:nvSpPr>
          <p:cNvPr id="3" name="Rectangle 2"/>
          <p:cNvSpPr/>
          <p:nvPr/>
        </p:nvSpPr>
        <p:spPr>
          <a:xfrm>
            <a:off x="394044" y="5450016"/>
            <a:ext cx="89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Sursa: Evaluare ADR 2022 | DESI 2025 | Eurostat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639"/>
            <a:ext cx="874995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la cadru la operaționalizare</a:t>
            </a:r>
          </a:p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Cadrul de competențe digitale pentru funcționari publici → </a:t>
            </a:r>
          </a:p>
          <a:p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    defineşte CE competențe sunt necesare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DigComp 3.0 (framework european) → stabilește CUM le definim la nivel 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ICDL (standard internațional) → defineşte CUM le măsurăm, validăm şi comparăm</a:t>
            </a:r>
          </a:p>
          <a:p>
            <a:endParaRPr lang="ro-RO" sz="2000" b="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Fără evaluare, un cadru de competențe rămâne un document.</a:t>
            </a:r>
          </a:p>
          <a:p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Cu ICDL, devine un instrument de guvernanță,</a:t>
            </a:r>
            <a:r>
              <a:rPr lang="en-GB" sz="2000" dirty="0"/>
              <a:t> </a:t>
            </a:r>
            <a:r>
              <a:rPr lang="en-GB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dezvoltare</a:t>
            </a:r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profesională</a:t>
            </a:r>
            <a:r>
              <a:rPr lang="en-GB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ro-RO" sz="2000" dirty="0">
                <a:solidFill>
                  <a:schemeClr val="bg1"/>
                </a:solidFill>
                <a:latin typeface="Montserrat" panose="00000500000000000000" pitchFamily="2" charset="0"/>
              </a:rPr>
              <a:t> şi de raportare bazat pe date reale.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956761"/>
            <a:ext cx="89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Cadrul de competențe digitale pentru funcționari publici | DigComp 3.0 | ICDL   </a:t>
            </a:r>
          </a:p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- instrumente complementare pentru administrația digitală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9639"/>
            <a:ext cx="874995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ICDL şi DigComp 3.0: coerență</a:t>
            </a:r>
          </a:p>
          <a:p>
            <a:endParaRPr lang="ro-RO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ICDL nu interpretează DigComp - îl implementează practic şi îl certifică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chemeClr val="bg1"/>
                </a:solidFill>
                <a:latin typeface="Montserrat" panose="00000500000000000000" pitchFamily="2" charset="0"/>
              </a:rPr>
              <a:t>M</a:t>
            </a: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odulele ICDL sunt mapate pe domeniile şi nivelurile DigComp 3.0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DigComp 3.0 include competențe AI şi medii digitale în schimbare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ICDL le certifică prin module dedicate: AI, Cybersecurity, Big Data, Data Analytics etc. - actualizate permanent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Recunoscut în 100+ țări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R</a:t>
            </a:r>
            <a:r>
              <a:rPr lang="it-IT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ezultate măsurabile, comparabile și recunoscute</a:t>
            </a:r>
            <a:endParaRPr lang="ro-RO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A certifica prin ICDL înseamnă a aplica DigComp - coerență europeană cu instrumente operaționale</a:t>
            </a:r>
          </a:p>
          <a:p>
            <a:endParaRPr lang="ro-RO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67953"/>
            <a:ext cx="8961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ICDL Foundation | stakeholder activ în dezvoltarea DigComp la nivel european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2590"/>
            <a:ext cx="832585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De ce evaluare standardizată și independentă</a:t>
            </a:r>
          </a:p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Statul reglementează şi guvernează. Specialiştii evaluează. </a:t>
            </a:r>
          </a:p>
          <a:p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    Aceasta este o garanție.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Obiectivitate - fără presiune politică sau instituțională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Comparabilitate - acelaşi standard de la primăria rurală la ministerul central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Credibilitate externă - recunoscută european și internațional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b="0" dirty="0">
                <a:solidFill>
                  <a:schemeClr val="bg1"/>
                </a:solidFill>
                <a:latin typeface="Montserrat" panose="00000500000000000000" pitchFamily="2" charset="0"/>
              </a:rPr>
              <a:t>Sustenabilitate – continuitate dincolo de ciclurile de finanțare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chemeClr val="bg1"/>
                </a:solidFill>
                <a:latin typeface="Montserrat" panose="00000500000000000000" pitchFamily="2" charset="0"/>
              </a:rPr>
              <a:t>Actualizare continuă - a</a:t>
            </a:r>
            <a:r>
              <a:rPr lang="it-IT" sz="2000" dirty="0">
                <a:solidFill>
                  <a:schemeClr val="bg1"/>
                </a:solidFill>
                <a:latin typeface="Montserrat" panose="00000500000000000000" pitchFamily="2" charset="0"/>
              </a:rPr>
              <a:t>daptare la AI, automatizare, securitate cibernetică și tehnologii emergente</a:t>
            </a:r>
            <a:endParaRPr lang="ro-RO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Trecem de la </a:t>
            </a:r>
            <a:r>
              <a:rPr lang="en-GB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</a:t>
            </a:r>
            <a:r>
              <a:rPr lang="ro-RO" b="1">
                <a:solidFill>
                  <a:schemeClr val="bg1"/>
                </a:solidFill>
                <a:latin typeface="Montserrat" panose="00000500000000000000" pitchFamily="2" charset="0"/>
              </a:rPr>
              <a:t>n</a:t>
            </a:r>
            <a:r>
              <a:rPr lang="en-GB" b="1">
                <a:solidFill>
                  <a:schemeClr val="bg1"/>
                </a:solidFill>
                <a:latin typeface="Montserrat" panose="00000500000000000000" pitchFamily="2" charset="0"/>
              </a:rPr>
              <a:t>ten</a:t>
            </a:r>
            <a:r>
              <a:rPr lang="ro-RO" b="1" dirty="0">
                <a:solidFill>
                  <a:schemeClr val="bg1"/>
                </a:solidFill>
                <a:latin typeface="Montserrat" panose="00000500000000000000" pitchFamily="2" charset="0"/>
              </a:rPr>
              <a:t>ție strategică la execuție reală - cu baseline, progres şi certificări măsurabile şi comparabile la nivel UE</a:t>
            </a:r>
          </a:p>
          <a:p>
            <a:endParaRPr lang="ro-RO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55410"/>
            <a:ext cx="8961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Obiectivitate | Comparabilitate | Credibilitate externă | Sustenabilitate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18882"/>
            <a:ext cx="87499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Ce câştigă România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H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artă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reală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competențelor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digitale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din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administrație</a:t>
            </a:r>
            <a:r>
              <a:rPr lang="en-US" alt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ecanism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comun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de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dezvoltare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profesională</a:t>
            </a:r>
            <a:r>
              <a:rPr lang="en-US" altLang="en-U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ate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comparabile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pentru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raportare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națională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și</a:t>
            </a:r>
            <a:r>
              <a:rPr lang="en-US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europeană</a:t>
            </a:r>
            <a:endParaRPr lang="ro-RO" altLang="en-US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Criterii obiective pentru recrutare, promovare și formare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o-RO" altLang="en-U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Încredere crescută în capacitatea administrației de a livra servicii digitale.</a:t>
            </a:r>
            <a:endParaRPr lang="ro-RO" altLang="en-US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Un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sistem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coerent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de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dezvoltare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a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competențelor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digitale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în</a:t>
            </a:r>
            <a:r>
              <a:rPr lang="en-GB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administrație</a:t>
            </a:r>
            <a:endParaRPr lang="ro-RO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altLang="en-US" sz="20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Pentru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instituții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decizii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bazate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pe date</a:t>
            </a:r>
            <a:endParaRPr lang="ro-RO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Pentru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funcționari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publici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parcurs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clar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de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dezvoltare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certificare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portabilă</a:t>
            </a:r>
            <a:endParaRPr lang="ro-RO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Pentru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România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coerență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raportare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și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progres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Montserrat" panose="00000500000000000000" pitchFamily="2" charset="0"/>
              </a:rPr>
              <a:t>măsurabil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ro-RO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133" y="6039118"/>
            <a:ext cx="8961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Instituții | Funcționari publici | România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898018"/>
            <a:ext cx="8840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Ce propunem</a:t>
            </a:r>
          </a:p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1" y="5173733"/>
            <a:ext cx="8475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Administrația publică digitală se construieşte cu standarde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, date </a:t>
            </a:r>
            <a:r>
              <a:rPr lang="en-GB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și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GB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competențe</a:t>
            </a:r>
            <a:r>
              <a:rPr lang="en-GB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demonstrate.</a:t>
            </a:r>
            <a:endParaRPr lang="ro-RO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3C8582-406D-F08F-897D-15FD24F43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" y="1791989"/>
            <a:ext cx="83017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Baseline </a:t>
            </a:r>
            <a:r>
              <a:rPr lang="en-US" alt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național</a:t>
            </a:r>
            <a:r>
              <a:rPr lang="en-US" alt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de </a:t>
            </a:r>
            <a:r>
              <a:rPr lang="en-US" alt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competențe</a:t>
            </a:r>
            <a:r>
              <a:rPr lang="en-US" altLang="en-US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digitale</a:t>
            </a:r>
            <a:br>
              <a:rPr lang="en-US" altLang="en-US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endParaRPr lang="ro-RO" alt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Profiluri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competență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pe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roluri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administrative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Formare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țintită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endParaRPr kumimoji="0" lang="ro-RO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Certificare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independentă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Raportare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kumimoji="0" lang="ro-RO" alt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și actualizare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periodică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435" y="1216986"/>
            <a:ext cx="841492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ro-R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Parteneriatul ANFP – ICDL Romania</a:t>
            </a:r>
          </a:p>
          <a:p>
            <a:endParaRPr lang="ro-RO" sz="1400" dirty="0"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500" b="1" dirty="0">
                <a:latin typeface="Montserrat" panose="00000500000000000000" pitchFamily="2" charset="0"/>
              </a:rPr>
              <a:t>ANFP </a:t>
            </a:r>
            <a:r>
              <a:rPr lang="ro-RO" sz="1600" b="1" dirty="0">
                <a:latin typeface="Montserrat" panose="00000500000000000000" pitchFamily="2" charset="0"/>
              </a:rPr>
              <a:t>→</a:t>
            </a:r>
            <a:r>
              <a:rPr lang="ro-RO" sz="1500" b="1" dirty="0">
                <a:latin typeface="Montserrat" panose="00000500000000000000" pitchFamily="2" charset="0"/>
              </a:rPr>
              <a:t> viziunea strategică, guvernanța și integrarea în programele de formare la scară națională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500" b="1" dirty="0">
                <a:latin typeface="Montserrat" panose="00000500000000000000" pitchFamily="2" charset="0"/>
              </a:rPr>
              <a:t>ICDL Romania </a:t>
            </a:r>
            <a:r>
              <a:rPr lang="ro-RO" sz="1400" b="1" dirty="0">
                <a:latin typeface="Montserrat" panose="00000500000000000000" pitchFamily="2" charset="0"/>
              </a:rPr>
              <a:t>→</a:t>
            </a:r>
            <a:r>
              <a:rPr lang="ro-RO" sz="1500" b="1" dirty="0">
                <a:latin typeface="Montserrat" panose="00000500000000000000" pitchFamily="2" charset="0"/>
              </a:rPr>
              <a:t> standardul internațional de evaluare şi certificare, aliniat DigComp, permanent actualizat noilor tehnologii digitale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o-RO" sz="1500" b="1" dirty="0">
              <a:latin typeface="Montserrat" panose="000005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650" b="0" dirty="0">
                <a:latin typeface="Montserrat" panose="00000500000000000000" pitchFamily="2" charset="0"/>
              </a:rPr>
              <a:t>Împreună: formare + evaluare standardizată + certificare într-un parcurs coerent şi sustenabil</a:t>
            </a:r>
          </a:p>
          <a:p>
            <a:endParaRPr lang="ro-RO" sz="1500" b="1" dirty="0">
              <a:latin typeface="Montserrat" panose="00000500000000000000" pitchFamily="2" charset="0"/>
            </a:endParaRPr>
          </a:p>
          <a:p>
            <a:endParaRPr lang="ro-RO" sz="1500" b="1" dirty="0">
              <a:latin typeface="Montserrat" panose="00000500000000000000" pitchFamily="2" charset="0"/>
            </a:endParaRPr>
          </a:p>
          <a:p>
            <a:r>
              <a:rPr lang="ro-RO" sz="1500" b="1" dirty="0">
                <a:latin typeface="Montserrat" panose="00000500000000000000" pitchFamily="2" charset="0"/>
              </a:rPr>
              <a:t>Administrația publică digitală nu înseamnă doar să deții tehnologie. </a:t>
            </a:r>
          </a:p>
          <a:p>
            <a:r>
              <a:rPr lang="ro-RO" sz="1500" b="1" dirty="0">
                <a:latin typeface="Montserrat" panose="00000500000000000000" pitchFamily="2" charset="0"/>
              </a:rPr>
              <a:t>Înseamnă să ştii ce faci cu ea şi să poți demonstra asta.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" y="5302460"/>
            <a:ext cx="8961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b="1" dirty="0">
                <a:latin typeface="Montserrat" panose="00000500000000000000" pitchFamily="2" charset="0"/>
              </a:rPr>
              <a:t>Complementaritate | Parteneriat construit pe acelaşi obiectiv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75153" y="221768"/>
            <a:ext cx="5986022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ro-RO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International Certificate of Digital Literacy</a:t>
            </a:r>
            <a:endParaRPr lang="en-US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1" y="1401784"/>
            <a:ext cx="7186999" cy="387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39" y="2599566"/>
            <a:ext cx="1811778" cy="1475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6652" y="4961106"/>
            <a:ext cx="826302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ICDL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î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n </a:t>
            </a:r>
            <a:r>
              <a:rPr lang="ro-R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Times New Roman" panose="02020603050405020304" pitchFamily="18" charset="0"/>
              </a:rPr>
              <a:t>Romania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3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7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0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 +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 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Centre de Testare Acreditate Active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 (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acoperire națională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4</a:t>
            </a:r>
            <a:r>
              <a:rPr lang="en-GB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2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0 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000 + 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candidați înregistrați</a:t>
            </a:r>
            <a:endParaRPr lang="en-US" sz="1600" b="1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 err="1">
                <a:latin typeface="Montserrat" panose="00000500000000000000" pitchFamily="2" charset="0"/>
                <a:ea typeface="Times New Roman" panose="02020603050405020304" pitchFamily="18" charset="0"/>
              </a:rPr>
              <a:t>Aprox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. 350 000 </a:t>
            </a:r>
            <a:r>
              <a:rPr lang="en-US" sz="1600" b="1" dirty="0" err="1">
                <a:latin typeface="Montserrat" panose="00000500000000000000" pitchFamily="2" charset="0"/>
                <a:ea typeface="Times New Roman" panose="02020603050405020304" pitchFamily="18" charset="0"/>
              </a:rPr>
              <a:t>certific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ări emise</a:t>
            </a:r>
            <a:endParaRPr lang="en-US" sz="1600" b="1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.</a:t>
            </a:r>
            <a:r>
              <a:rPr lang="en-GB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000</a:t>
            </a:r>
            <a:r>
              <a:rPr lang="en-US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.000+ </a:t>
            </a:r>
            <a:r>
              <a:rPr lang="en-US" sz="1600" b="1" dirty="0" err="1">
                <a:latin typeface="Montserrat" panose="00000500000000000000" pitchFamily="2" charset="0"/>
                <a:ea typeface="Times New Roman" panose="02020603050405020304" pitchFamily="18" charset="0"/>
              </a:rPr>
              <a:t>exa</a:t>
            </a:r>
            <a:r>
              <a:rPr lang="ro-RO" sz="16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mene susținute</a:t>
            </a:r>
            <a:endParaRPr lang="en-US" sz="1600" b="1" dirty="0"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66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41124</TotalTime>
  <Words>690</Words>
  <Application>Microsoft Office PowerPoint</Application>
  <PresentationFormat>On-screen Show (4:3)</PresentationFormat>
  <Paragraphs>107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14</dc:creator>
  <cp:lastModifiedBy>Irinuca Vaduva</cp:lastModifiedBy>
  <cp:revision>397</cp:revision>
  <cp:lastPrinted>2019-09-05T14:39:44Z</cp:lastPrinted>
  <dcterms:created xsi:type="dcterms:W3CDTF">2016-05-13T14:52:44Z</dcterms:created>
  <dcterms:modified xsi:type="dcterms:W3CDTF">2026-05-06T13:16:13Z</dcterms:modified>
</cp:coreProperties>
</file>