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10" r:id="rId2"/>
    <p:sldId id="352" r:id="rId3"/>
    <p:sldId id="348" r:id="rId4"/>
    <p:sldId id="349" r:id="rId5"/>
    <p:sldId id="379" r:id="rId6"/>
    <p:sldId id="313" r:id="rId7"/>
    <p:sldId id="314" r:id="rId8"/>
    <p:sldId id="328" r:id="rId9"/>
    <p:sldId id="301" r:id="rId10"/>
    <p:sldId id="318" r:id="rId11"/>
    <p:sldId id="302" r:id="rId12"/>
    <p:sldId id="297" r:id="rId13"/>
    <p:sldId id="320" r:id="rId14"/>
    <p:sldId id="327" r:id="rId15"/>
    <p:sldId id="298" r:id="rId16"/>
    <p:sldId id="353" r:id="rId17"/>
    <p:sldId id="322" r:id="rId18"/>
    <p:sldId id="354" r:id="rId19"/>
    <p:sldId id="356" r:id="rId20"/>
    <p:sldId id="355" r:id="rId21"/>
    <p:sldId id="329" r:id="rId22"/>
    <p:sldId id="330" r:id="rId23"/>
    <p:sldId id="331" r:id="rId24"/>
    <p:sldId id="334" r:id="rId25"/>
    <p:sldId id="335" r:id="rId26"/>
    <p:sldId id="338" r:id="rId27"/>
    <p:sldId id="324" r:id="rId28"/>
    <p:sldId id="311" r:id="rId29"/>
    <p:sldId id="303" r:id="rId30"/>
    <p:sldId id="321" r:id="rId31"/>
    <p:sldId id="274" r:id="rId32"/>
    <p:sldId id="325" r:id="rId33"/>
    <p:sldId id="359" r:id="rId34"/>
    <p:sldId id="360" r:id="rId35"/>
    <p:sldId id="361" r:id="rId36"/>
    <p:sldId id="287" r:id="rId37"/>
    <p:sldId id="285" r:id="rId38"/>
    <p:sldId id="358" r:id="rId39"/>
    <p:sldId id="341" r:id="rId40"/>
    <p:sldId id="362" r:id="rId41"/>
    <p:sldId id="363" r:id="rId42"/>
    <p:sldId id="364" r:id="rId43"/>
    <p:sldId id="365" r:id="rId44"/>
    <p:sldId id="340" r:id="rId45"/>
    <p:sldId id="277" r:id="rId46"/>
    <p:sldId id="366" r:id="rId47"/>
    <p:sldId id="326" r:id="rId48"/>
    <p:sldId id="294" r:id="rId49"/>
    <p:sldId id="367" r:id="rId50"/>
    <p:sldId id="368" r:id="rId51"/>
    <p:sldId id="369" r:id="rId52"/>
    <p:sldId id="345" r:id="rId53"/>
    <p:sldId id="380" r:id="rId54"/>
    <p:sldId id="381" r:id="rId55"/>
    <p:sldId id="347" r:id="rId56"/>
    <p:sldId id="370" r:id="rId57"/>
    <p:sldId id="371" r:id="rId58"/>
    <p:sldId id="372" r:id="rId59"/>
    <p:sldId id="374" r:id="rId60"/>
    <p:sldId id="375" r:id="rId61"/>
    <p:sldId id="376" r:id="rId62"/>
    <p:sldId id="377" r:id="rId63"/>
    <p:sldId id="378" r:id="rId64"/>
    <p:sldId id="344" r:id="rId65"/>
    <p:sldId id="343" r:id="rId66"/>
    <p:sldId id="296" r:id="rId6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C1A"/>
    <a:srgbClr val="F4F4F4"/>
    <a:srgbClr val="9F2029"/>
    <a:srgbClr val="69B845"/>
    <a:srgbClr val="0E3057"/>
    <a:srgbClr val="2E67C3"/>
    <a:srgbClr val="134074"/>
    <a:srgbClr val="5CC295"/>
    <a:srgbClr val="4593D3"/>
    <a:srgbClr val="7C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2" autoAdjust="0"/>
    <p:restoredTop sz="83254" autoAdjust="0"/>
  </p:normalViewPr>
  <p:slideViewPr>
    <p:cSldViewPr>
      <p:cViewPr>
        <p:scale>
          <a:sx n="125" d="100"/>
          <a:sy n="125" d="100"/>
        </p:scale>
        <p:origin x="2832" y="31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Bulai" userId="7df2f4a2a723fa64" providerId="LiveId" clId="{D7CE62E7-F46C-4010-B33A-9689B3956119}"/>
    <pc:docChg chg="undo custSel modSld">
      <pc:chgData name="Ana Bulai" userId="7df2f4a2a723fa64" providerId="LiveId" clId="{D7CE62E7-F46C-4010-B33A-9689B3956119}" dt="2025-06-18T19:19:57.998" v="169" actId="207"/>
      <pc:docMkLst>
        <pc:docMk/>
      </pc:docMkLst>
      <pc:sldChg chg="modSp mod">
        <pc:chgData name="Ana Bulai" userId="7df2f4a2a723fa64" providerId="LiveId" clId="{D7CE62E7-F46C-4010-B33A-9689B3956119}" dt="2025-06-18T19:15:05.097" v="168" actId="20577"/>
        <pc:sldMkLst>
          <pc:docMk/>
          <pc:sldMk cId="4013710512" sldId="274"/>
        </pc:sldMkLst>
        <pc:spChg chg="mod">
          <ac:chgData name="Ana Bulai" userId="7df2f4a2a723fa64" providerId="LiveId" clId="{D7CE62E7-F46C-4010-B33A-9689B3956119}" dt="2025-06-18T19:13:05.618" v="164" actId="6549"/>
          <ac:spMkLst>
            <pc:docMk/>
            <pc:sldMk cId="4013710512" sldId="274"/>
            <ac:spMk id="14" creationId="{05F7F083-F17D-2FA4-B131-61F3D878C5FE}"/>
          </ac:spMkLst>
        </pc:spChg>
        <pc:spChg chg="mod">
          <ac:chgData name="Ana Bulai" userId="7df2f4a2a723fa64" providerId="LiveId" clId="{D7CE62E7-F46C-4010-B33A-9689B3956119}" dt="2025-06-18T19:14:29.442" v="166" actId="20577"/>
          <ac:spMkLst>
            <pc:docMk/>
            <pc:sldMk cId="4013710512" sldId="274"/>
            <ac:spMk id="30" creationId="{72A54603-41FD-CA2D-DD60-F85B38995963}"/>
          </ac:spMkLst>
        </pc:spChg>
        <pc:spChg chg="mod">
          <ac:chgData name="Ana Bulai" userId="7df2f4a2a723fa64" providerId="LiveId" clId="{D7CE62E7-F46C-4010-B33A-9689B3956119}" dt="2025-06-18T19:12:44.833" v="163" actId="20577"/>
          <ac:spMkLst>
            <pc:docMk/>
            <pc:sldMk cId="4013710512" sldId="274"/>
            <ac:spMk id="48" creationId="{00000000-0000-0000-0000-000000000000}"/>
          </ac:spMkLst>
        </pc:spChg>
        <pc:spChg chg="mod">
          <ac:chgData name="Ana Bulai" userId="7df2f4a2a723fa64" providerId="LiveId" clId="{D7CE62E7-F46C-4010-B33A-9689B3956119}" dt="2025-06-18T19:15:05.097" v="168" actId="20577"/>
          <ac:spMkLst>
            <pc:docMk/>
            <pc:sldMk cId="4013710512" sldId="274"/>
            <ac:spMk id="50" creationId="{00000000-0000-0000-0000-000000000000}"/>
          </ac:spMkLst>
        </pc:spChg>
      </pc:sldChg>
      <pc:sldChg chg="modSp mod">
        <pc:chgData name="Ana Bulai" userId="7df2f4a2a723fa64" providerId="LiveId" clId="{D7CE62E7-F46C-4010-B33A-9689B3956119}" dt="2025-06-18T19:10:46.782" v="154" actId="1076"/>
        <pc:sldMkLst>
          <pc:docMk/>
          <pc:sldMk cId="2059451245" sldId="277"/>
        </pc:sldMkLst>
        <pc:spChg chg="mod">
          <ac:chgData name="Ana Bulai" userId="7df2f4a2a723fa64" providerId="LiveId" clId="{D7CE62E7-F46C-4010-B33A-9689B3956119}" dt="2025-06-18T19:10:16.034" v="151" actId="1076"/>
          <ac:spMkLst>
            <pc:docMk/>
            <pc:sldMk cId="2059451245" sldId="277"/>
            <ac:spMk id="28" creationId="{AD9DAB16-51E1-6730-6E54-E1E141F109CD}"/>
          </ac:spMkLst>
        </pc:spChg>
        <pc:spChg chg="mod">
          <ac:chgData name="Ana Bulai" userId="7df2f4a2a723fa64" providerId="LiveId" clId="{D7CE62E7-F46C-4010-B33A-9689B3956119}" dt="2025-06-18T19:10:46.782" v="154" actId="1076"/>
          <ac:spMkLst>
            <pc:docMk/>
            <pc:sldMk cId="2059451245" sldId="277"/>
            <ac:spMk id="75" creationId="{0E6488B9-43B6-5E11-55EF-B40895CBB344}"/>
          </ac:spMkLst>
        </pc:spChg>
        <pc:spChg chg="mod">
          <ac:chgData name="Ana Bulai" userId="7df2f4a2a723fa64" providerId="LiveId" clId="{D7CE62E7-F46C-4010-B33A-9689B3956119}" dt="2025-06-18T19:10:06.182" v="150" actId="14100"/>
          <ac:spMkLst>
            <pc:docMk/>
            <pc:sldMk cId="2059451245" sldId="277"/>
            <ac:spMk id="81" creationId="{9A5F5B29-C774-1543-D463-AB5761813719}"/>
          </ac:spMkLst>
        </pc:spChg>
        <pc:spChg chg="mod">
          <ac:chgData name="Ana Bulai" userId="7df2f4a2a723fa64" providerId="LiveId" clId="{D7CE62E7-F46C-4010-B33A-9689B3956119}" dt="2025-06-18T19:10:34.073" v="152" actId="14100"/>
          <ac:spMkLst>
            <pc:docMk/>
            <pc:sldMk cId="2059451245" sldId="277"/>
            <ac:spMk id="93" creationId="{990C4022-BD6B-1F71-95E1-0511D9ECFDDB}"/>
          </ac:spMkLst>
        </pc:spChg>
      </pc:sldChg>
      <pc:sldChg chg="modSp mod">
        <pc:chgData name="Ana Bulai" userId="7df2f4a2a723fa64" providerId="LiveId" clId="{D7CE62E7-F46C-4010-B33A-9689B3956119}" dt="2025-06-18T18:56:11.050" v="30"/>
        <pc:sldMkLst>
          <pc:docMk/>
          <pc:sldMk cId="337303252" sldId="297"/>
        </pc:sldMkLst>
        <pc:graphicFrameChg chg="mod modGraphic">
          <ac:chgData name="Ana Bulai" userId="7df2f4a2a723fa64" providerId="LiveId" clId="{D7CE62E7-F46C-4010-B33A-9689B3956119}" dt="2025-06-18T18:56:11.050" v="30"/>
          <ac:graphicFrameMkLst>
            <pc:docMk/>
            <pc:sldMk cId="337303252" sldId="297"/>
            <ac:graphicFrameMk id="4" creationId="{02A3472F-3FEE-3A51-5E89-79DF425CD45E}"/>
          </ac:graphicFrameMkLst>
        </pc:graphicFrameChg>
      </pc:sldChg>
      <pc:sldChg chg="modSp mod">
        <pc:chgData name="Ana Bulai" userId="7df2f4a2a723fa64" providerId="LiveId" clId="{D7CE62E7-F46C-4010-B33A-9689B3956119}" dt="2025-06-18T19:19:57.998" v="169" actId="207"/>
        <pc:sldMkLst>
          <pc:docMk/>
          <pc:sldMk cId="3788905882" sldId="311"/>
        </pc:sldMkLst>
        <pc:spChg chg="mod">
          <ac:chgData name="Ana Bulai" userId="7df2f4a2a723fa64" providerId="LiveId" clId="{D7CE62E7-F46C-4010-B33A-9689B3956119}" dt="2025-06-18T19:19:57.998" v="169" actId="207"/>
          <ac:spMkLst>
            <pc:docMk/>
            <pc:sldMk cId="3788905882" sldId="311"/>
            <ac:spMk id="20" creationId="{A3E79649-B46A-F503-C0DC-4325E1369B24}"/>
          </ac:spMkLst>
        </pc:spChg>
      </pc:sldChg>
      <pc:sldChg chg="modSp mod">
        <pc:chgData name="Ana Bulai" userId="7df2f4a2a723fa64" providerId="LiveId" clId="{D7CE62E7-F46C-4010-B33A-9689B3956119}" dt="2025-06-18T18:54:21.269" v="7" actId="1036"/>
        <pc:sldMkLst>
          <pc:docMk/>
          <pc:sldMk cId="3362478291" sldId="313"/>
        </pc:sldMkLst>
        <pc:spChg chg="mod">
          <ac:chgData name="Ana Bulai" userId="7df2f4a2a723fa64" providerId="LiveId" clId="{D7CE62E7-F46C-4010-B33A-9689B3956119}" dt="2025-06-18T18:54:21.269" v="7" actId="1036"/>
          <ac:spMkLst>
            <pc:docMk/>
            <pc:sldMk cId="3362478291" sldId="313"/>
            <ac:spMk id="36" creationId="{CA40BFBE-8333-BCD9-D399-F2D9011ABE64}"/>
          </ac:spMkLst>
        </pc:spChg>
        <pc:grpChg chg="mod">
          <ac:chgData name="Ana Bulai" userId="7df2f4a2a723fa64" providerId="LiveId" clId="{D7CE62E7-F46C-4010-B33A-9689B3956119}" dt="2025-06-18T18:54:21.269" v="7" actId="1036"/>
          <ac:grpSpMkLst>
            <pc:docMk/>
            <pc:sldMk cId="3362478291" sldId="313"/>
            <ac:grpSpMk id="12" creationId="{E9051B57-6E5A-2EB1-F6AE-03A4F0312173}"/>
          </ac:grpSpMkLst>
        </pc:grpChg>
        <pc:grpChg chg="mod">
          <ac:chgData name="Ana Bulai" userId="7df2f4a2a723fa64" providerId="LiveId" clId="{D7CE62E7-F46C-4010-B33A-9689B3956119}" dt="2025-06-18T18:54:21.269" v="7" actId="1036"/>
          <ac:grpSpMkLst>
            <pc:docMk/>
            <pc:sldMk cId="3362478291" sldId="313"/>
            <ac:grpSpMk id="35" creationId="{BB21BD0C-CAB4-C176-E9B0-CE904098A3C6}"/>
          </ac:grpSpMkLst>
        </pc:grpChg>
      </pc:sldChg>
      <pc:sldChg chg="modSp mod">
        <pc:chgData name="Ana Bulai" userId="7df2f4a2a723fa64" providerId="LiveId" clId="{D7CE62E7-F46C-4010-B33A-9689B3956119}" dt="2025-06-18T18:57:13.905" v="39" actId="1038"/>
        <pc:sldMkLst>
          <pc:docMk/>
          <pc:sldMk cId="2110941492" sldId="320"/>
        </pc:sldMkLst>
        <pc:spChg chg="mod">
          <ac:chgData name="Ana Bulai" userId="7df2f4a2a723fa64" providerId="LiveId" clId="{D7CE62E7-F46C-4010-B33A-9689B3956119}" dt="2025-06-18T18:57:05.483" v="34" actId="207"/>
          <ac:spMkLst>
            <pc:docMk/>
            <pc:sldMk cId="2110941492" sldId="320"/>
            <ac:spMk id="2" creationId="{7A20F6AF-26B3-DD5A-8F68-8633DC1BD1C6}"/>
          </ac:spMkLst>
        </pc:spChg>
        <pc:spChg chg="mod">
          <ac:chgData name="Ana Bulai" userId="7df2f4a2a723fa64" providerId="LiveId" clId="{D7CE62E7-F46C-4010-B33A-9689B3956119}" dt="2025-06-18T18:57:13.905" v="39" actId="1038"/>
          <ac:spMkLst>
            <pc:docMk/>
            <pc:sldMk cId="2110941492" sldId="320"/>
            <ac:spMk id="68" creationId="{C91853E8-7201-9547-08F5-8C81BD89439D}"/>
          </ac:spMkLst>
        </pc:spChg>
      </pc:sldChg>
      <pc:sldChg chg="modSp mod">
        <pc:chgData name="Ana Bulai" userId="7df2f4a2a723fa64" providerId="LiveId" clId="{D7CE62E7-F46C-4010-B33A-9689B3956119}" dt="2025-06-18T19:09:25.770" v="149" actId="1035"/>
        <pc:sldMkLst>
          <pc:docMk/>
          <pc:sldMk cId="3141005859" sldId="324"/>
        </pc:sldMkLst>
        <pc:spChg chg="mod">
          <ac:chgData name="Ana Bulai" userId="7df2f4a2a723fa64" providerId="LiveId" clId="{D7CE62E7-F46C-4010-B33A-9689B3956119}" dt="2025-06-18T19:09:25.770" v="149" actId="1035"/>
          <ac:spMkLst>
            <pc:docMk/>
            <pc:sldMk cId="3141005859" sldId="324"/>
            <ac:spMk id="20" creationId="{D674BA28-E443-0760-7EE7-856EBF24E8F7}"/>
          </ac:spMkLst>
        </pc:spChg>
        <pc:spChg chg="mod">
          <ac:chgData name="Ana Bulai" userId="7df2f4a2a723fa64" providerId="LiveId" clId="{D7CE62E7-F46C-4010-B33A-9689B3956119}" dt="2025-06-18T19:09:12.983" v="147" actId="14861"/>
          <ac:spMkLst>
            <pc:docMk/>
            <pc:sldMk cId="3141005859" sldId="324"/>
            <ac:spMk id="24" creationId="{4314B795-0639-6914-8623-19295E278C11}"/>
          </ac:spMkLst>
        </pc:spChg>
      </pc:sldChg>
      <pc:sldChg chg="addSp modSp mod">
        <pc:chgData name="Ana Bulai" userId="7df2f4a2a723fa64" providerId="LiveId" clId="{D7CE62E7-F46C-4010-B33A-9689B3956119}" dt="2025-06-18T18:55:20.528" v="25" actId="1076"/>
        <pc:sldMkLst>
          <pc:docMk/>
          <pc:sldMk cId="649889558" sldId="328"/>
        </pc:sldMkLst>
        <pc:spChg chg="add mod">
          <ac:chgData name="Ana Bulai" userId="7df2f4a2a723fa64" providerId="LiveId" clId="{D7CE62E7-F46C-4010-B33A-9689B3956119}" dt="2025-06-18T18:55:05.804" v="22" actId="14100"/>
          <ac:spMkLst>
            <pc:docMk/>
            <pc:sldMk cId="649889558" sldId="328"/>
            <ac:spMk id="3" creationId="{9D3B18FD-92DA-5FFE-F429-694A489A1E87}"/>
          </ac:spMkLst>
        </pc:spChg>
        <pc:spChg chg="mod">
          <ac:chgData name="Ana Bulai" userId="7df2f4a2a723fa64" providerId="LiveId" clId="{D7CE62E7-F46C-4010-B33A-9689B3956119}" dt="2025-06-18T18:55:20.528" v="25" actId="1076"/>
          <ac:spMkLst>
            <pc:docMk/>
            <pc:sldMk cId="649889558" sldId="328"/>
            <ac:spMk id="4" creationId="{89A3AC1E-D500-3D7B-B4EE-CB5C1B6AB760}"/>
          </ac:spMkLst>
        </pc:spChg>
        <pc:picChg chg="mod">
          <ac:chgData name="Ana Bulai" userId="7df2f4a2a723fa64" providerId="LiveId" clId="{D7CE62E7-F46C-4010-B33A-9689B3956119}" dt="2025-06-18T18:54:50.930" v="16" actId="1076"/>
          <ac:picMkLst>
            <pc:docMk/>
            <pc:sldMk cId="649889558" sldId="328"/>
            <ac:picMk id="2049" creationId="{A22B8FB5-49BA-EDD2-5C89-A93CEEDAE5E9}"/>
          </ac:picMkLst>
        </pc:picChg>
      </pc:sldChg>
      <pc:sldChg chg="modSp mod">
        <pc:chgData name="Ana Bulai" userId="7df2f4a2a723fa64" providerId="LiveId" clId="{D7CE62E7-F46C-4010-B33A-9689B3956119}" dt="2025-06-18T18:59:00.750" v="49" actId="207"/>
        <pc:sldMkLst>
          <pc:docMk/>
          <pc:sldMk cId="2619355393" sldId="329"/>
        </pc:sldMkLst>
        <pc:spChg chg="mod">
          <ac:chgData name="Ana Bulai" userId="7df2f4a2a723fa64" providerId="LiveId" clId="{D7CE62E7-F46C-4010-B33A-9689B3956119}" dt="2025-06-18T18:58:52.345" v="45" actId="207"/>
          <ac:spMkLst>
            <pc:docMk/>
            <pc:sldMk cId="2619355393" sldId="329"/>
            <ac:spMk id="78" creationId="{0A136320-464F-AB69-297B-E58149E06650}"/>
          </ac:spMkLst>
        </pc:spChg>
        <pc:spChg chg="mod">
          <ac:chgData name="Ana Bulai" userId="7df2f4a2a723fa64" providerId="LiveId" clId="{D7CE62E7-F46C-4010-B33A-9689B3956119}" dt="2025-06-18T18:59:00.750" v="49" actId="207"/>
          <ac:spMkLst>
            <pc:docMk/>
            <pc:sldMk cId="2619355393" sldId="329"/>
            <ac:spMk id="80" creationId="{C557BD2C-00AD-C2E9-0CDC-404E6885AAAF}"/>
          </ac:spMkLst>
        </pc:spChg>
      </pc:sldChg>
      <pc:sldChg chg="addSp delSp modSp mod">
        <pc:chgData name="Ana Bulai" userId="7df2f4a2a723fa64" providerId="LiveId" clId="{D7CE62E7-F46C-4010-B33A-9689B3956119}" dt="2025-06-18T19:01:17.899" v="66" actId="478"/>
        <pc:sldMkLst>
          <pc:docMk/>
          <pc:sldMk cId="4073454363" sldId="330"/>
        </pc:sldMkLst>
        <pc:spChg chg="add del mod">
          <ac:chgData name="Ana Bulai" userId="7df2f4a2a723fa64" providerId="LiveId" clId="{D7CE62E7-F46C-4010-B33A-9689B3956119}" dt="2025-06-18T19:01:17.899" v="66" actId="478"/>
          <ac:spMkLst>
            <pc:docMk/>
            <pc:sldMk cId="4073454363" sldId="330"/>
            <ac:spMk id="2" creationId="{E8CA98FB-D2F1-2014-4687-CFC3C95BCD7F}"/>
          </ac:spMkLst>
        </pc:spChg>
        <pc:spChg chg="add del mod">
          <ac:chgData name="Ana Bulai" userId="7df2f4a2a723fa64" providerId="LiveId" clId="{D7CE62E7-F46C-4010-B33A-9689B3956119}" dt="2025-06-18T19:01:17.899" v="66" actId="478"/>
          <ac:spMkLst>
            <pc:docMk/>
            <pc:sldMk cId="4073454363" sldId="330"/>
            <ac:spMk id="3" creationId="{E5091243-8BF2-A539-A378-68FF8050554B}"/>
          </ac:spMkLst>
        </pc:spChg>
        <pc:spChg chg="mod">
          <ac:chgData name="Ana Bulai" userId="7df2f4a2a723fa64" providerId="LiveId" clId="{D7CE62E7-F46C-4010-B33A-9689B3956119}" dt="2025-06-18T19:00:49.972" v="59" actId="114"/>
          <ac:spMkLst>
            <pc:docMk/>
            <pc:sldMk cId="4073454363" sldId="330"/>
            <ac:spMk id="45" creationId="{CCB236B1-EC5A-24EE-E73A-3ADBBD67BE52}"/>
          </ac:spMkLst>
        </pc:spChg>
        <pc:spChg chg="mod">
          <ac:chgData name="Ana Bulai" userId="7df2f4a2a723fa64" providerId="LiveId" clId="{D7CE62E7-F46C-4010-B33A-9689B3956119}" dt="2025-06-18T19:00:07.990" v="53" actId="20577"/>
          <ac:spMkLst>
            <pc:docMk/>
            <pc:sldMk cId="4073454363" sldId="330"/>
            <ac:spMk id="46" creationId="{294C5EC0-A92F-F150-4861-47A00DE5E265}"/>
          </ac:spMkLst>
        </pc:spChg>
        <pc:spChg chg="mod">
          <ac:chgData name="Ana Bulai" userId="7df2f4a2a723fa64" providerId="LiveId" clId="{D7CE62E7-F46C-4010-B33A-9689B3956119}" dt="2025-06-18T19:01:14.084" v="65"/>
          <ac:spMkLst>
            <pc:docMk/>
            <pc:sldMk cId="4073454363" sldId="330"/>
            <ac:spMk id="60" creationId="{990B3C20-D83A-D50E-4928-4E229B73C696}"/>
          </ac:spMkLst>
        </pc:spChg>
      </pc:sldChg>
      <pc:sldChg chg="delSp modSp mod">
        <pc:chgData name="Ana Bulai" userId="7df2f4a2a723fa64" providerId="LiveId" clId="{D7CE62E7-F46C-4010-B33A-9689B3956119}" dt="2025-06-18T19:03:01.872" v="87" actId="1036"/>
        <pc:sldMkLst>
          <pc:docMk/>
          <pc:sldMk cId="3950592510" sldId="331"/>
        </pc:sldMkLst>
        <pc:spChg chg="mod">
          <ac:chgData name="Ana Bulai" userId="7df2f4a2a723fa64" providerId="LiveId" clId="{D7CE62E7-F46C-4010-B33A-9689B3956119}" dt="2025-06-18T19:03:01.872" v="87" actId="1036"/>
          <ac:spMkLst>
            <pc:docMk/>
            <pc:sldMk cId="3950592510" sldId="331"/>
            <ac:spMk id="9" creationId="{459ED651-056F-6AE1-F920-C40F0E1150F8}"/>
          </ac:spMkLst>
        </pc:spChg>
        <pc:spChg chg="mod">
          <ac:chgData name="Ana Bulai" userId="7df2f4a2a723fa64" providerId="LiveId" clId="{D7CE62E7-F46C-4010-B33A-9689B3956119}" dt="2025-06-18T19:02:48.643" v="85" actId="1036"/>
          <ac:spMkLst>
            <pc:docMk/>
            <pc:sldMk cId="3950592510" sldId="331"/>
            <ac:spMk id="59" creationId="{FF48461A-FC39-6FDC-9DD4-559F0F65CE78}"/>
          </ac:spMkLst>
        </pc:spChg>
        <pc:spChg chg="mod">
          <ac:chgData name="Ana Bulai" userId="7df2f4a2a723fa64" providerId="LiveId" clId="{D7CE62E7-F46C-4010-B33A-9689B3956119}" dt="2025-06-18T19:02:48.643" v="85" actId="1036"/>
          <ac:spMkLst>
            <pc:docMk/>
            <pc:sldMk cId="3950592510" sldId="331"/>
            <ac:spMk id="60" creationId="{4129961F-5F31-573A-1FD0-6587617C397A}"/>
          </ac:spMkLst>
        </pc:spChg>
        <pc:spChg chg="mod">
          <ac:chgData name="Ana Bulai" userId="7df2f4a2a723fa64" providerId="LiveId" clId="{D7CE62E7-F46C-4010-B33A-9689B3956119}" dt="2025-06-18T19:02:48.643" v="85" actId="1036"/>
          <ac:spMkLst>
            <pc:docMk/>
            <pc:sldMk cId="3950592510" sldId="331"/>
            <ac:spMk id="68" creationId="{05A8403B-10F3-734E-9C64-368D24F95A1C}"/>
          </ac:spMkLst>
        </pc:spChg>
        <pc:spChg chg="mod">
          <ac:chgData name="Ana Bulai" userId="7df2f4a2a723fa64" providerId="LiveId" clId="{D7CE62E7-F46C-4010-B33A-9689B3956119}" dt="2025-06-18T19:02:48.643" v="85" actId="1036"/>
          <ac:spMkLst>
            <pc:docMk/>
            <pc:sldMk cId="3950592510" sldId="331"/>
            <ac:spMk id="69" creationId="{6C88E2BC-1384-0B93-0157-9BC973AF8BD8}"/>
          </ac:spMkLst>
        </pc:spChg>
        <pc:spChg chg="mod">
          <ac:chgData name="Ana Bulai" userId="7df2f4a2a723fa64" providerId="LiveId" clId="{D7CE62E7-F46C-4010-B33A-9689B3956119}" dt="2025-06-18T19:02:48.643" v="85" actId="1036"/>
          <ac:spMkLst>
            <pc:docMk/>
            <pc:sldMk cId="3950592510" sldId="331"/>
            <ac:spMk id="75" creationId="{E868CB7F-FA43-1066-B6D5-4F3BBF2A34AC}"/>
          </ac:spMkLst>
        </pc:spChg>
        <pc:spChg chg="mod">
          <ac:chgData name="Ana Bulai" userId="7df2f4a2a723fa64" providerId="LiveId" clId="{D7CE62E7-F46C-4010-B33A-9689B3956119}" dt="2025-06-18T19:02:48.643" v="85" actId="1036"/>
          <ac:spMkLst>
            <pc:docMk/>
            <pc:sldMk cId="3950592510" sldId="331"/>
            <ac:spMk id="76" creationId="{E0A4D2F6-0EED-D96A-5E4C-E3B478B2FC57}"/>
          </ac:spMkLst>
        </pc:spChg>
        <pc:spChg chg="mod">
          <ac:chgData name="Ana Bulai" userId="7df2f4a2a723fa64" providerId="LiveId" clId="{D7CE62E7-F46C-4010-B33A-9689B3956119}" dt="2025-06-18T19:02:38.332" v="79" actId="20577"/>
          <ac:spMkLst>
            <pc:docMk/>
            <pc:sldMk cId="3950592510" sldId="331"/>
            <ac:spMk id="79" creationId="{E88FC4ED-DD0F-5532-F410-07C3D761B8BC}"/>
          </ac:spMkLst>
        </pc:spChg>
        <pc:spChg chg="del mod">
          <ac:chgData name="Ana Bulai" userId="7df2f4a2a723fa64" providerId="LiveId" clId="{D7CE62E7-F46C-4010-B33A-9689B3956119}" dt="2025-06-18T19:02:43.796" v="80" actId="478"/>
          <ac:spMkLst>
            <pc:docMk/>
            <pc:sldMk cId="3950592510" sldId="331"/>
            <ac:spMk id="80" creationId="{B9E25216-9C7F-0148-EB39-013750D81A90}"/>
          </ac:spMkLst>
        </pc:spChg>
        <pc:grpChg chg="mod">
          <ac:chgData name="Ana Bulai" userId="7df2f4a2a723fa64" providerId="LiveId" clId="{D7CE62E7-F46C-4010-B33A-9689B3956119}" dt="2025-06-18T19:02:48.643" v="85" actId="1036"/>
          <ac:grpSpMkLst>
            <pc:docMk/>
            <pc:sldMk cId="3950592510" sldId="331"/>
            <ac:grpSpMk id="56" creationId="{BBA167E9-5071-1524-35DA-8BADDEAA7A79}"/>
          </ac:grpSpMkLst>
        </pc:grpChg>
        <pc:grpChg chg="mod">
          <ac:chgData name="Ana Bulai" userId="7df2f4a2a723fa64" providerId="LiveId" clId="{D7CE62E7-F46C-4010-B33A-9689B3956119}" dt="2025-06-18T19:02:48.643" v="85" actId="1036"/>
          <ac:grpSpMkLst>
            <pc:docMk/>
            <pc:sldMk cId="3950592510" sldId="331"/>
            <ac:grpSpMk id="70" creationId="{ECC86435-EF05-88AE-66D6-57DD2D48EB49}"/>
          </ac:grpSpMkLst>
        </pc:grpChg>
        <pc:grpChg chg="mod">
          <ac:chgData name="Ana Bulai" userId="7df2f4a2a723fa64" providerId="LiveId" clId="{D7CE62E7-F46C-4010-B33A-9689B3956119}" dt="2025-06-18T19:02:48.643" v="85" actId="1036"/>
          <ac:grpSpMkLst>
            <pc:docMk/>
            <pc:sldMk cId="3950592510" sldId="331"/>
            <ac:grpSpMk id="77" creationId="{33846093-6C78-8BD9-277B-9AB2259F8B5B}"/>
          </ac:grpSpMkLst>
        </pc:grpChg>
      </pc:sldChg>
      <pc:sldChg chg="modSp mod">
        <pc:chgData name="Ana Bulai" userId="7df2f4a2a723fa64" providerId="LiveId" clId="{D7CE62E7-F46C-4010-B33A-9689B3956119}" dt="2025-06-18T19:04:48.670" v="101" actId="403"/>
        <pc:sldMkLst>
          <pc:docMk/>
          <pc:sldMk cId="2863206365" sldId="334"/>
        </pc:sldMkLst>
        <pc:spChg chg="mod">
          <ac:chgData name="Ana Bulai" userId="7df2f4a2a723fa64" providerId="LiveId" clId="{D7CE62E7-F46C-4010-B33A-9689B3956119}" dt="2025-06-18T19:03:47.896" v="93" actId="114"/>
          <ac:spMkLst>
            <pc:docMk/>
            <pc:sldMk cId="2863206365" sldId="334"/>
            <ac:spMk id="6" creationId="{4DD1A697-5495-5B68-2E33-D85FD36B457E}"/>
          </ac:spMkLst>
        </pc:spChg>
        <pc:spChg chg="mod">
          <ac:chgData name="Ana Bulai" userId="7df2f4a2a723fa64" providerId="LiveId" clId="{D7CE62E7-F46C-4010-B33A-9689B3956119}" dt="2025-06-18T19:04:20.059" v="97" actId="113"/>
          <ac:spMkLst>
            <pc:docMk/>
            <pc:sldMk cId="2863206365" sldId="334"/>
            <ac:spMk id="55" creationId="{E5352768-1D63-BCCA-C8DD-56B7B648FCF2}"/>
          </ac:spMkLst>
        </pc:spChg>
        <pc:spChg chg="mod">
          <ac:chgData name="Ana Bulai" userId="7df2f4a2a723fa64" providerId="LiveId" clId="{D7CE62E7-F46C-4010-B33A-9689B3956119}" dt="2025-06-18T19:04:13.670" v="95" actId="114"/>
          <ac:spMkLst>
            <pc:docMk/>
            <pc:sldMk cId="2863206365" sldId="334"/>
            <ac:spMk id="59" creationId="{D296DEAF-616B-D545-D3A3-186C8FA7EF91}"/>
          </ac:spMkLst>
        </pc:spChg>
        <pc:spChg chg="mod">
          <ac:chgData name="Ana Bulai" userId="7df2f4a2a723fa64" providerId="LiveId" clId="{D7CE62E7-F46C-4010-B33A-9689B3956119}" dt="2025-06-18T19:04:48.670" v="101" actId="403"/>
          <ac:spMkLst>
            <pc:docMk/>
            <pc:sldMk cId="2863206365" sldId="334"/>
            <ac:spMk id="66" creationId="{0B3CFA1D-B575-C527-F99C-39AD6B74269D}"/>
          </ac:spMkLst>
        </pc:spChg>
        <pc:spChg chg="mod">
          <ac:chgData name="Ana Bulai" userId="7df2f4a2a723fa64" providerId="LiveId" clId="{D7CE62E7-F46C-4010-B33A-9689B3956119}" dt="2025-06-18T19:03:19.467" v="91" actId="207"/>
          <ac:spMkLst>
            <pc:docMk/>
            <pc:sldMk cId="2863206365" sldId="334"/>
            <ac:spMk id="73" creationId="{D7340A7E-AC9C-9505-50F1-02F963D070B3}"/>
          </ac:spMkLst>
        </pc:spChg>
      </pc:sldChg>
      <pc:sldChg chg="modSp mod">
        <pc:chgData name="Ana Bulai" userId="7df2f4a2a723fa64" providerId="LiveId" clId="{D7CE62E7-F46C-4010-B33A-9689B3956119}" dt="2025-06-18T19:07:35.530" v="132" actId="207"/>
        <pc:sldMkLst>
          <pc:docMk/>
          <pc:sldMk cId="3792811984" sldId="335"/>
        </pc:sldMkLst>
        <pc:spChg chg="mod">
          <ac:chgData name="Ana Bulai" userId="7df2f4a2a723fa64" providerId="LiveId" clId="{D7CE62E7-F46C-4010-B33A-9689B3956119}" dt="2025-06-18T19:05:48.319" v="111" actId="113"/>
          <ac:spMkLst>
            <pc:docMk/>
            <pc:sldMk cId="3792811984" sldId="335"/>
            <ac:spMk id="2" creationId="{2C1F7310-CCD5-EADB-4ECA-358AD5412D2F}"/>
          </ac:spMkLst>
        </pc:spChg>
        <pc:spChg chg="mod">
          <ac:chgData name="Ana Bulai" userId="7df2f4a2a723fa64" providerId="LiveId" clId="{D7CE62E7-F46C-4010-B33A-9689B3956119}" dt="2025-06-18T19:07:27.897" v="131" actId="207"/>
          <ac:spMkLst>
            <pc:docMk/>
            <pc:sldMk cId="3792811984" sldId="335"/>
            <ac:spMk id="5" creationId="{9DA1B625-E5F0-22EA-C20F-FAC52F6B17D1}"/>
          </ac:spMkLst>
        </pc:spChg>
        <pc:spChg chg="mod">
          <ac:chgData name="Ana Bulai" userId="7df2f4a2a723fa64" providerId="LiveId" clId="{D7CE62E7-F46C-4010-B33A-9689B3956119}" dt="2025-06-18T19:07:35.530" v="132" actId="207"/>
          <ac:spMkLst>
            <pc:docMk/>
            <pc:sldMk cId="3792811984" sldId="335"/>
            <ac:spMk id="11" creationId="{2C221E8B-6C93-F4D9-26C0-DB4B0E2E0B39}"/>
          </ac:spMkLst>
        </pc:spChg>
        <pc:spChg chg="mod">
          <ac:chgData name="Ana Bulai" userId="7df2f4a2a723fa64" providerId="LiveId" clId="{D7CE62E7-F46C-4010-B33A-9689B3956119}" dt="2025-06-18T19:06:58.947" v="127" actId="114"/>
          <ac:spMkLst>
            <pc:docMk/>
            <pc:sldMk cId="3792811984" sldId="335"/>
            <ac:spMk id="13" creationId="{B1C2B826-E815-E085-00A8-1317DD55CDB5}"/>
          </ac:spMkLst>
        </pc:spChg>
        <pc:spChg chg="mod">
          <ac:chgData name="Ana Bulai" userId="7df2f4a2a723fa64" providerId="LiveId" clId="{D7CE62E7-F46C-4010-B33A-9689B3956119}" dt="2025-06-18T19:07:17.516" v="130" actId="1076"/>
          <ac:spMkLst>
            <pc:docMk/>
            <pc:sldMk cId="3792811984" sldId="335"/>
            <ac:spMk id="15" creationId="{A0E9491C-49C5-E32D-C22D-1D3DDE2145B8}"/>
          </ac:spMkLst>
        </pc:spChg>
        <pc:spChg chg="mod">
          <ac:chgData name="Ana Bulai" userId="7df2f4a2a723fa64" providerId="LiveId" clId="{D7CE62E7-F46C-4010-B33A-9689B3956119}" dt="2025-06-18T19:05:05.099" v="103" actId="403"/>
          <ac:spMkLst>
            <pc:docMk/>
            <pc:sldMk cId="3792811984" sldId="335"/>
            <ac:spMk id="20" creationId="{D668D133-2A03-5C7F-F364-0C3874779FF6}"/>
          </ac:spMkLst>
        </pc:spChg>
      </pc:sldChg>
      <pc:sldChg chg="modSp mod">
        <pc:chgData name="Ana Bulai" userId="7df2f4a2a723fa64" providerId="LiveId" clId="{D7CE62E7-F46C-4010-B33A-9689B3956119}" dt="2025-06-18T19:08:51.067" v="145" actId="1076"/>
        <pc:sldMkLst>
          <pc:docMk/>
          <pc:sldMk cId="4081862139" sldId="338"/>
        </pc:sldMkLst>
        <pc:spChg chg="mod">
          <ac:chgData name="Ana Bulai" userId="7df2f4a2a723fa64" providerId="LiveId" clId="{D7CE62E7-F46C-4010-B33A-9689B3956119}" dt="2025-06-18T19:08:51.067" v="145" actId="1076"/>
          <ac:spMkLst>
            <pc:docMk/>
            <pc:sldMk cId="4081862139" sldId="338"/>
            <ac:spMk id="45" creationId="{EE73A156-B26A-74F9-C929-3CF51BBC72D4}"/>
          </ac:spMkLst>
        </pc:spChg>
        <pc:spChg chg="mod">
          <ac:chgData name="Ana Bulai" userId="7df2f4a2a723fa64" providerId="LiveId" clId="{D7CE62E7-F46C-4010-B33A-9689B3956119}" dt="2025-06-18T19:08:06.908" v="138" actId="113"/>
          <ac:spMkLst>
            <pc:docMk/>
            <pc:sldMk cId="4081862139" sldId="338"/>
            <ac:spMk id="48" creationId="{2F76E6AC-A367-C20A-054D-DE87A7D40CB0}"/>
          </ac:spMkLst>
        </pc:spChg>
        <pc:spChg chg="mod">
          <ac:chgData name="Ana Bulai" userId="7df2f4a2a723fa64" providerId="LiveId" clId="{D7CE62E7-F46C-4010-B33A-9689B3956119}" dt="2025-06-18T19:08:14.147" v="139" actId="113"/>
          <ac:spMkLst>
            <pc:docMk/>
            <pc:sldMk cId="4081862139" sldId="338"/>
            <ac:spMk id="51" creationId="{255A9A48-689B-D4EA-4C0D-075302D96A8E}"/>
          </ac:spMkLst>
        </pc:spChg>
        <pc:spChg chg="mod">
          <ac:chgData name="Ana Bulai" userId="7df2f4a2a723fa64" providerId="LiveId" clId="{D7CE62E7-F46C-4010-B33A-9689B3956119}" dt="2025-06-18T19:08:20.682" v="140" actId="113"/>
          <ac:spMkLst>
            <pc:docMk/>
            <pc:sldMk cId="4081862139" sldId="338"/>
            <ac:spMk id="54" creationId="{59CA1453-E248-C671-CB7A-11D80650C303}"/>
          </ac:spMkLst>
        </pc:spChg>
        <pc:spChg chg="mod">
          <ac:chgData name="Ana Bulai" userId="7df2f4a2a723fa64" providerId="LiveId" clId="{D7CE62E7-F46C-4010-B33A-9689B3956119}" dt="2025-06-18T19:08:26.772" v="141" actId="113"/>
          <ac:spMkLst>
            <pc:docMk/>
            <pc:sldMk cId="4081862139" sldId="338"/>
            <ac:spMk id="57" creationId="{D1FCBD96-A0CF-2B90-713F-316FDB108A09}"/>
          </ac:spMkLst>
        </pc:spChg>
        <pc:spChg chg="mod">
          <ac:chgData name="Ana Bulai" userId="7df2f4a2a723fa64" providerId="LiveId" clId="{D7CE62E7-F46C-4010-B33A-9689B3956119}" dt="2025-06-18T19:08:32.989" v="142" actId="113"/>
          <ac:spMkLst>
            <pc:docMk/>
            <pc:sldMk cId="4081862139" sldId="338"/>
            <ac:spMk id="60" creationId="{E0B80FA9-4883-7019-22F7-4D37F581D2FA}"/>
          </ac:spMkLst>
        </pc:spChg>
        <pc:spChg chg="mod">
          <ac:chgData name="Ana Bulai" userId="7df2f4a2a723fa64" providerId="LiveId" clId="{D7CE62E7-F46C-4010-B33A-9689B3956119}" dt="2025-06-18T19:08:38.360" v="143" actId="113"/>
          <ac:spMkLst>
            <pc:docMk/>
            <pc:sldMk cId="4081862139" sldId="338"/>
            <ac:spMk id="63" creationId="{685F1FF5-C33E-9DD8-33EC-31A6A1C0D99A}"/>
          </ac:spMkLst>
        </pc:spChg>
        <pc:spChg chg="mod">
          <ac:chgData name="Ana Bulai" userId="7df2f4a2a723fa64" providerId="LiveId" clId="{D7CE62E7-F46C-4010-B33A-9689B3956119}" dt="2025-06-18T19:08:45.904" v="144" actId="113"/>
          <ac:spMkLst>
            <pc:docMk/>
            <pc:sldMk cId="4081862139" sldId="338"/>
            <ac:spMk id="66" creationId="{526A86E3-FD25-805B-99AA-1531CAB378C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cap="none" spc="0" normalizeH="0" baseline="0">
                <a:solidFill>
                  <a:schemeClr val="dk1">
                    <a:lumMod val="50000"/>
                    <a:lumOff val="50000"/>
                  </a:schemeClr>
                </a:solidFill>
                <a:latin typeface="+mj-lt"/>
                <a:ea typeface="+mj-ea"/>
                <a:cs typeface="+mj-cs"/>
              </a:defRPr>
            </a:pPr>
            <a:r>
              <a:rPr lang="ro-RO" sz="1100" i="1" dirty="0">
                <a:solidFill>
                  <a:schemeClr val="tx1"/>
                </a:solidFill>
                <a:latin typeface="+mj-lt"/>
              </a:rPr>
              <a:t>Raportul între protocoalele</a:t>
            </a:r>
            <a:r>
              <a:rPr lang="ro-RO" sz="1100" i="1" baseline="0" dirty="0">
                <a:solidFill>
                  <a:schemeClr val="tx1"/>
                </a:solidFill>
                <a:latin typeface="+mj-lt"/>
              </a:rPr>
              <a:t> semnate</a:t>
            </a:r>
            <a:r>
              <a:rPr lang="ro-RO" sz="1100" i="1" dirty="0">
                <a:solidFill>
                  <a:schemeClr val="tx1"/>
                </a:solidFill>
                <a:latin typeface="+mj-lt"/>
              </a:rPr>
              <a:t> ponderea cursanților</a:t>
            </a:r>
            <a:endParaRPr lang="en-GB" sz="1100" i="1" dirty="0">
              <a:solidFill>
                <a:schemeClr val="tx1"/>
              </a:solidFill>
              <a:latin typeface="+mj-lt"/>
            </a:endParaRPr>
          </a:p>
        </c:rich>
      </c:tx>
      <c:layout>
        <c:manualLayout>
          <c:xMode val="edge"/>
          <c:yMode val="edge"/>
          <c:x val="0.21312936280303088"/>
          <c:y val="1.7039530814425004E-2"/>
        </c:manualLayout>
      </c:layout>
      <c:overlay val="0"/>
      <c:spPr>
        <a:noFill/>
        <a:ln>
          <a:noFill/>
        </a:ln>
        <a:effectLst/>
      </c:spPr>
      <c:txPr>
        <a:bodyPr rot="0" spcFirstLastPara="1" vertOverflow="ellipsis" vert="horz" wrap="square" anchor="ctr" anchorCtr="1"/>
        <a:lstStyle/>
        <a:p>
          <a:pPr algn="ctr">
            <a:defRPr sz="16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manualLayout>
          <c:layoutTarget val="inner"/>
          <c:xMode val="edge"/>
          <c:yMode val="edge"/>
          <c:x val="6.5584215766132686E-2"/>
          <c:y val="0.21886530488036821"/>
          <c:w val="0.8645211331342203"/>
          <c:h val="0.47705960667959985"/>
        </c:manualLayout>
      </c:layout>
      <c:barChart>
        <c:barDir val="col"/>
        <c:grouping val="stacked"/>
        <c:varyColors val="0"/>
        <c:ser>
          <c:idx val="0"/>
          <c:order val="0"/>
          <c:tx>
            <c:strRef>
              <c:f>Foaie1!$B$1</c:f>
              <c:strCache>
                <c:ptCount val="1"/>
                <c:pt idx="0">
                  <c:v>număr protocoale</c:v>
                </c:pt>
              </c:strCache>
            </c:strRef>
          </c:tx>
          <c:spPr>
            <a:solidFill>
              <a:schemeClr val="tx2"/>
            </a:solidFill>
            <a:ln>
              <a:noFill/>
            </a:ln>
            <a:effectLst>
              <a:outerShdw blurRad="50800" dist="38100" dir="18900000" algn="bl" rotWithShape="0">
                <a:prstClr val="black">
                  <a:alpha val="40000"/>
                </a:prstClr>
              </a:outerShdw>
            </a:effectLst>
          </c:spPr>
          <c:invertIfNegative val="0"/>
          <c:cat>
            <c:strRef>
              <c:f>Foaie1!$A$2:$A$42</c:f>
              <c:strCache>
                <c:ptCount val="41"/>
                <c:pt idx="0">
                  <c:v>BUCURESTI-ILFOV</c:v>
                </c:pt>
                <c:pt idx="1">
                  <c:v>DOLJ</c:v>
                </c:pt>
                <c:pt idx="2">
                  <c:v>SUCEAVA</c:v>
                </c:pt>
                <c:pt idx="3">
                  <c:v>PRAHOVA</c:v>
                </c:pt>
                <c:pt idx="4">
                  <c:v>OLT</c:v>
                </c:pt>
                <c:pt idx="5">
                  <c:v>ARGES</c:v>
                </c:pt>
                <c:pt idx="6">
                  <c:v>TIMIS</c:v>
                </c:pt>
                <c:pt idx="7">
                  <c:v>MURES</c:v>
                </c:pt>
                <c:pt idx="8">
                  <c:v>IASI</c:v>
                </c:pt>
                <c:pt idx="9">
                  <c:v>BIHOR</c:v>
                </c:pt>
                <c:pt idx="10">
                  <c:v>BACAU</c:v>
                </c:pt>
                <c:pt idx="11">
                  <c:v>TELEORMAN</c:v>
                </c:pt>
                <c:pt idx="12">
                  <c:v>VASLUI</c:v>
                </c:pt>
                <c:pt idx="13">
                  <c:v>DAMBOVITA</c:v>
                </c:pt>
                <c:pt idx="14">
                  <c:v>VALCEA</c:v>
                </c:pt>
                <c:pt idx="15">
                  <c:v>BUZAU</c:v>
                </c:pt>
                <c:pt idx="16">
                  <c:v>CLUJ</c:v>
                </c:pt>
                <c:pt idx="17">
                  <c:v>NEAMT</c:v>
                </c:pt>
                <c:pt idx="18">
                  <c:v>ALBA</c:v>
                </c:pt>
                <c:pt idx="19">
                  <c:v>CARAS - SEVERIN</c:v>
                </c:pt>
                <c:pt idx="20">
                  <c:v>ARAD</c:v>
                </c:pt>
                <c:pt idx="21">
                  <c:v>MARAMURES</c:v>
                </c:pt>
                <c:pt idx="22">
                  <c:v>BOTOSANI</c:v>
                </c:pt>
                <c:pt idx="23">
                  <c:v>VRANCEA</c:v>
                </c:pt>
                <c:pt idx="24">
                  <c:v>CONSTANTA</c:v>
                </c:pt>
                <c:pt idx="25">
                  <c:v>HUNEDOARA</c:v>
                </c:pt>
                <c:pt idx="26">
                  <c:v>BRASOV</c:v>
                </c:pt>
                <c:pt idx="27">
                  <c:v>GALATI</c:v>
                </c:pt>
                <c:pt idx="28">
                  <c:v>GORJ</c:v>
                </c:pt>
                <c:pt idx="29">
                  <c:v>HARGHITA</c:v>
                </c:pt>
                <c:pt idx="30">
                  <c:v>MEHEDINTI</c:v>
                </c:pt>
                <c:pt idx="31">
                  <c:v>SIBIU</c:v>
                </c:pt>
                <c:pt idx="32">
                  <c:v>IALOMITA</c:v>
                </c:pt>
                <c:pt idx="33">
                  <c:v>SATU MARE</c:v>
                </c:pt>
                <c:pt idx="34">
                  <c:v>BISTRIŢA-NĂSĂUD</c:v>
                </c:pt>
                <c:pt idx="35">
                  <c:v>SALAJ</c:v>
                </c:pt>
                <c:pt idx="36">
                  <c:v>CALARASI</c:v>
                </c:pt>
                <c:pt idx="37">
                  <c:v>GIURGIU</c:v>
                </c:pt>
                <c:pt idx="38">
                  <c:v>TULCEA</c:v>
                </c:pt>
                <c:pt idx="39">
                  <c:v>COVASNA</c:v>
                </c:pt>
                <c:pt idx="40">
                  <c:v>BRAILA</c:v>
                </c:pt>
              </c:strCache>
            </c:strRef>
          </c:cat>
          <c:val>
            <c:numRef>
              <c:f>Foaie1!$B$2:$B$42</c:f>
              <c:numCache>
                <c:formatCode>0</c:formatCode>
                <c:ptCount val="41"/>
                <c:pt idx="0">
                  <c:v>139</c:v>
                </c:pt>
                <c:pt idx="1">
                  <c:v>30</c:v>
                </c:pt>
                <c:pt idx="2">
                  <c:v>38</c:v>
                </c:pt>
                <c:pt idx="3">
                  <c:v>63</c:v>
                </c:pt>
                <c:pt idx="4">
                  <c:v>15</c:v>
                </c:pt>
                <c:pt idx="5">
                  <c:v>43</c:v>
                </c:pt>
                <c:pt idx="6">
                  <c:v>33</c:v>
                </c:pt>
                <c:pt idx="7">
                  <c:v>41</c:v>
                </c:pt>
                <c:pt idx="8">
                  <c:v>47</c:v>
                </c:pt>
                <c:pt idx="9">
                  <c:v>39</c:v>
                </c:pt>
                <c:pt idx="10">
                  <c:v>45</c:v>
                </c:pt>
                <c:pt idx="11">
                  <c:v>30</c:v>
                </c:pt>
                <c:pt idx="12">
                  <c:v>39</c:v>
                </c:pt>
                <c:pt idx="13">
                  <c:v>32</c:v>
                </c:pt>
                <c:pt idx="14">
                  <c:v>20</c:v>
                </c:pt>
                <c:pt idx="15">
                  <c:v>24</c:v>
                </c:pt>
                <c:pt idx="16">
                  <c:v>33</c:v>
                </c:pt>
                <c:pt idx="17">
                  <c:v>45</c:v>
                </c:pt>
                <c:pt idx="18">
                  <c:v>27</c:v>
                </c:pt>
                <c:pt idx="19">
                  <c:v>14</c:v>
                </c:pt>
                <c:pt idx="20">
                  <c:v>14</c:v>
                </c:pt>
                <c:pt idx="21">
                  <c:v>25</c:v>
                </c:pt>
                <c:pt idx="22">
                  <c:v>32</c:v>
                </c:pt>
                <c:pt idx="23">
                  <c:v>36</c:v>
                </c:pt>
                <c:pt idx="24">
                  <c:v>41</c:v>
                </c:pt>
                <c:pt idx="25">
                  <c:v>26</c:v>
                </c:pt>
                <c:pt idx="26">
                  <c:v>34</c:v>
                </c:pt>
                <c:pt idx="27">
                  <c:v>36</c:v>
                </c:pt>
                <c:pt idx="28">
                  <c:v>30</c:v>
                </c:pt>
                <c:pt idx="29">
                  <c:v>23</c:v>
                </c:pt>
                <c:pt idx="30">
                  <c:v>21</c:v>
                </c:pt>
                <c:pt idx="31">
                  <c:v>26</c:v>
                </c:pt>
                <c:pt idx="32">
                  <c:v>24</c:v>
                </c:pt>
                <c:pt idx="33">
                  <c:v>25</c:v>
                </c:pt>
                <c:pt idx="34">
                  <c:v>22</c:v>
                </c:pt>
                <c:pt idx="35">
                  <c:v>22</c:v>
                </c:pt>
                <c:pt idx="36">
                  <c:v>26</c:v>
                </c:pt>
                <c:pt idx="37">
                  <c:v>21</c:v>
                </c:pt>
                <c:pt idx="38">
                  <c:v>22</c:v>
                </c:pt>
                <c:pt idx="39">
                  <c:v>15</c:v>
                </c:pt>
                <c:pt idx="40">
                  <c:v>25</c:v>
                </c:pt>
              </c:numCache>
            </c:numRef>
          </c:val>
          <c:extLst>
            <c:ext xmlns:c16="http://schemas.microsoft.com/office/drawing/2014/chart" uri="{C3380CC4-5D6E-409C-BE32-E72D297353CC}">
              <c16:uniqueId val="{00000000-2258-4A48-9C39-93FC46E015CD}"/>
            </c:ext>
          </c:extLst>
        </c:ser>
        <c:ser>
          <c:idx val="3"/>
          <c:order val="3"/>
          <c:tx>
            <c:strRef>
              <c:f>Foaie1!$E$1</c:f>
              <c:strCache>
                <c:ptCount val="1"/>
                <c:pt idx="0">
                  <c:v>total instituții</c:v>
                </c:pt>
              </c:strCache>
            </c:strRef>
          </c:tx>
          <c:spPr>
            <a:solidFill>
              <a:schemeClr val="accent4"/>
            </a:solidFill>
            <a:ln>
              <a:noFill/>
            </a:ln>
            <a:effectLst/>
          </c:spPr>
          <c:invertIfNegative val="0"/>
          <c:cat>
            <c:strRef>
              <c:f>Foaie1!$A$2:$A$42</c:f>
              <c:strCache>
                <c:ptCount val="41"/>
                <c:pt idx="0">
                  <c:v>BUCURESTI-ILFOV</c:v>
                </c:pt>
                <c:pt idx="1">
                  <c:v>DOLJ</c:v>
                </c:pt>
                <c:pt idx="2">
                  <c:v>SUCEAVA</c:v>
                </c:pt>
                <c:pt idx="3">
                  <c:v>PRAHOVA</c:v>
                </c:pt>
                <c:pt idx="4">
                  <c:v>OLT</c:v>
                </c:pt>
                <c:pt idx="5">
                  <c:v>ARGES</c:v>
                </c:pt>
                <c:pt idx="6">
                  <c:v>TIMIS</c:v>
                </c:pt>
                <c:pt idx="7">
                  <c:v>MURES</c:v>
                </c:pt>
                <c:pt idx="8">
                  <c:v>IASI</c:v>
                </c:pt>
                <c:pt idx="9">
                  <c:v>BIHOR</c:v>
                </c:pt>
                <c:pt idx="10">
                  <c:v>BACAU</c:v>
                </c:pt>
                <c:pt idx="11">
                  <c:v>TELEORMAN</c:v>
                </c:pt>
                <c:pt idx="12">
                  <c:v>VASLUI</c:v>
                </c:pt>
                <c:pt idx="13">
                  <c:v>DAMBOVITA</c:v>
                </c:pt>
                <c:pt idx="14">
                  <c:v>VALCEA</c:v>
                </c:pt>
                <c:pt idx="15">
                  <c:v>BUZAU</c:v>
                </c:pt>
                <c:pt idx="16">
                  <c:v>CLUJ</c:v>
                </c:pt>
                <c:pt idx="17">
                  <c:v>NEAMT</c:v>
                </c:pt>
                <c:pt idx="18">
                  <c:v>ALBA</c:v>
                </c:pt>
                <c:pt idx="19">
                  <c:v>CARAS - SEVERIN</c:v>
                </c:pt>
                <c:pt idx="20">
                  <c:v>ARAD</c:v>
                </c:pt>
                <c:pt idx="21">
                  <c:v>MARAMURES</c:v>
                </c:pt>
                <c:pt idx="22">
                  <c:v>BOTOSANI</c:v>
                </c:pt>
                <c:pt idx="23">
                  <c:v>VRANCEA</c:v>
                </c:pt>
                <c:pt idx="24">
                  <c:v>CONSTANTA</c:v>
                </c:pt>
                <c:pt idx="25">
                  <c:v>HUNEDOARA</c:v>
                </c:pt>
                <c:pt idx="26">
                  <c:v>BRASOV</c:v>
                </c:pt>
                <c:pt idx="27">
                  <c:v>GALATI</c:v>
                </c:pt>
                <c:pt idx="28">
                  <c:v>GORJ</c:v>
                </c:pt>
                <c:pt idx="29">
                  <c:v>HARGHITA</c:v>
                </c:pt>
                <c:pt idx="30">
                  <c:v>MEHEDINTI</c:v>
                </c:pt>
                <c:pt idx="31">
                  <c:v>SIBIU</c:v>
                </c:pt>
                <c:pt idx="32">
                  <c:v>IALOMITA</c:v>
                </c:pt>
                <c:pt idx="33">
                  <c:v>SATU MARE</c:v>
                </c:pt>
                <c:pt idx="34">
                  <c:v>BISTRIŢA-NĂSĂUD</c:v>
                </c:pt>
                <c:pt idx="35">
                  <c:v>SALAJ</c:v>
                </c:pt>
                <c:pt idx="36">
                  <c:v>CALARASI</c:v>
                </c:pt>
                <c:pt idx="37">
                  <c:v>GIURGIU</c:v>
                </c:pt>
                <c:pt idx="38">
                  <c:v>TULCEA</c:v>
                </c:pt>
                <c:pt idx="39">
                  <c:v>COVASNA</c:v>
                </c:pt>
                <c:pt idx="40">
                  <c:v>BRAILA</c:v>
                </c:pt>
              </c:strCache>
            </c:strRef>
          </c:cat>
          <c:val>
            <c:numRef>
              <c:f>Foaie1!$E$2:$E$42</c:f>
              <c:numCache>
                <c:formatCode>0</c:formatCode>
                <c:ptCount val="41"/>
                <c:pt idx="0">
                  <c:v>222</c:v>
                </c:pt>
                <c:pt idx="1">
                  <c:v>139</c:v>
                </c:pt>
                <c:pt idx="2">
                  <c:v>138</c:v>
                </c:pt>
                <c:pt idx="3">
                  <c:v>136</c:v>
                </c:pt>
                <c:pt idx="4">
                  <c:v>135</c:v>
                </c:pt>
                <c:pt idx="5">
                  <c:v>131</c:v>
                </c:pt>
                <c:pt idx="6">
                  <c:v>130</c:v>
                </c:pt>
                <c:pt idx="7">
                  <c:v>128</c:v>
                </c:pt>
                <c:pt idx="8">
                  <c:v>125</c:v>
                </c:pt>
                <c:pt idx="9">
                  <c:v>124</c:v>
                </c:pt>
                <c:pt idx="10">
                  <c:v>118</c:v>
                </c:pt>
                <c:pt idx="11">
                  <c:v>118</c:v>
                </c:pt>
                <c:pt idx="12">
                  <c:v>112</c:v>
                </c:pt>
                <c:pt idx="13">
                  <c:v>111</c:v>
                </c:pt>
                <c:pt idx="14">
                  <c:v>110</c:v>
                </c:pt>
                <c:pt idx="15">
                  <c:v>109</c:v>
                </c:pt>
                <c:pt idx="16">
                  <c:v>109</c:v>
                </c:pt>
                <c:pt idx="17">
                  <c:v>109</c:v>
                </c:pt>
                <c:pt idx="18">
                  <c:v>103</c:v>
                </c:pt>
                <c:pt idx="19">
                  <c:v>103</c:v>
                </c:pt>
                <c:pt idx="20">
                  <c:v>101</c:v>
                </c:pt>
                <c:pt idx="21">
                  <c:v>101</c:v>
                </c:pt>
                <c:pt idx="22">
                  <c:v>100</c:v>
                </c:pt>
                <c:pt idx="23">
                  <c:v>97</c:v>
                </c:pt>
                <c:pt idx="24">
                  <c:v>95</c:v>
                </c:pt>
                <c:pt idx="25">
                  <c:v>92</c:v>
                </c:pt>
                <c:pt idx="26">
                  <c:v>90</c:v>
                </c:pt>
                <c:pt idx="27">
                  <c:v>90</c:v>
                </c:pt>
                <c:pt idx="28">
                  <c:v>90</c:v>
                </c:pt>
                <c:pt idx="29">
                  <c:v>90</c:v>
                </c:pt>
                <c:pt idx="30">
                  <c:v>89</c:v>
                </c:pt>
                <c:pt idx="31">
                  <c:v>88</c:v>
                </c:pt>
                <c:pt idx="32">
                  <c:v>87</c:v>
                </c:pt>
                <c:pt idx="33">
                  <c:v>86</c:v>
                </c:pt>
                <c:pt idx="34">
                  <c:v>84</c:v>
                </c:pt>
                <c:pt idx="35">
                  <c:v>82</c:v>
                </c:pt>
                <c:pt idx="36">
                  <c:v>78</c:v>
                </c:pt>
                <c:pt idx="37">
                  <c:v>76</c:v>
                </c:pt>
                <c:pt idx="38">
                  <c:v>72</c:v>
                </c:pt>
                <c:pt idx="39">
                  <c:v>68</c:v>
                </c:pt>
                <c:pt idx="40">
                  <c:v>67</c:v>
                </c:pt>
              </c:numCache>
            </c:numRef>
          </c:val>
          <c:extLst>
            <c:ext xmlns:c16="http://schemas.microsoft.com/office/drawing/2014/chart" uri="{C3380CC4-5D6E-409C-BE32-E72D297353CC}">
              <c16:uniqueId val="{00000002-8DC2-4414-8226-67D90D62875D}"/>
            </c:ext>
          </c:extLst>
        </c:ser>
        <c:dLbls>
          <c:showLegendKey val="0"/>
          <c:showVal val="0"/>
          <c:showCatName val="0"/>
          <c:showSerName val="0"/>
          <c:showPercent val="0"/>
          <c:showBubbleSize val="0"/>
        </c:dLbls>
        <c:gapWidth val="267"/>
        <c:overlap val="100"/>
        <c:axId val="661393760"/>
        <c:axId val="661395200"/>
      </c:barChart>
      <c:lineChart>
        <c:grouping val="standard"/>
        <c:varyColors val="0"/>
        <c:ser>
          <c:idx val="1"/>
          <c:order val="1"/>
          <c:tx>
            <c:strRef>
              <c:f>Foaie1!$C$1</c:f>
              <c:strCache>
                <c:ptCount val="1"/>
                <c:pt idx="0">
                  <c:v>Cursanți LOT 1</c:v>
                </c:pt>
              </c:strCache>
            </c:strRef>
          </c:tx>
          <c:spPr>
            <a:ln w="22225" cap="rnd">
              <a:solidFill>
                <a:schemeClr val="accent5"/>
              </a:solidFill>
              <a:round/>
            </a:ln>
            <a:effectLst/>
          </c:spPr>
          <c:marker>
            <c:symbol val="none"/>
          </c:marker>
          <c:cat>
            <c:strRef>
              <c:f>Foaie1!$A$2:$A$42</c:f>
              <c:strCache>
                <c:ptCount val="41"/>
                <c:pt idx="0">
                  <c:v>BUCURESTI-ILFOV</c:v>
                </c:pt>
                <c:pt idx="1">
                  <c:v>DOLJ</c:v>
                </c:pt>
                <c:pt idx="2">
                  <c:v>SUCEAVA</c:v>
                </c:pt>
                <c:pt idx="3">
                  <c:v>PRAHOVA</c:v>
                </c:pt>
                <c:pt idx="4">
                  <c:v>OLT</c:v>
                </c:pt>
                <c:pt idx="5">
                  <c:v>ARGES</c:v>
                </c:pt>
                <c:pt idx="6">
                  <c:v>TIMIS</c:v>
                </c:pt>
                <c:pt idx="7">
                  <c:v>MURES</c:v>
                </c:pt>
                <c:pt idx="8">
                  <c:v>IASI</c:v>
                </c:pt>
                <c:pt idx="9">
                  <c:v>BIHOR</c:v>
                </c:pt>
                <c:pt idx="10">
                  <c:v>BACAU</c:v>
                </c:pt>
                <c:pt idx="11">
                  <c:v>TELEORMAN</c:v>
                </c:pt>
                <c:pt idx="12">
                  <c:v>VASLUI</c:v>
                </c:pt>
                <c:pt idx="13">
                  <c:v>DAMBOVITA</c:v>
                </c:pt>
                <c:pt idx="14">
                  <c:v>VALCEA</c:v>
                </c:pt>
                <c:pt idx="15">
                  <c:v>BUZAU</c:v>
                </c:pt>
                <c:pt idx="16">
                  <c:v>CLUJ</c:v>
                </c:pt>
                <c:pt idx="17">
                  <c:v>NEAMT</c:v>
                </c:pt>
                <c:pt idx="18">
                  <c:v>ALBA</c:v>
                </c:pt>
                <c:pt idx="19">
                  <c:v>CARAS - SEVERIN</c:v>
                </c:pt>
                <c:pt idx="20">
                  <c:v>ARAD</c:v>
                </c:pt>
                <c:pt idx="21">
                  <c:v>MARAMURES</c:v>
                </c:pt>
                <c:pt idx="22">
                  <c:v>BOTOSANI</c:v>
                </c:pt>
                <c:pt idx="23">
                  <c:v>VRANCEA</c:v>
                </c:pt>
                <c:pt idx="24">
                  <c:v>CONSTANTA</c:v>
                </c:pt>
                <c:pt idx="25">
                  <c:v>HUNEDOARA</c:v>
                </c:pt>
                <c:pt idx="26">
                  <c:v>BRASOV</c:v>
                </c:pt>
                <c:pt idx="27">
                  <c:v>GALATI</c:v>
                </c:pt>
                <c:pt idx="28">
                  <c:v>GORJ</c:v>
                </c:pt>
                <c:pt idx="29">
                  <c:v>HARGHITA</c:v>
                </c:pt>
                <c:pt idx="30">
                  <c:v>MEHEDINTI</c:v>
                </c:pt>
                <c:pt idx="31">
                  <c:v>SIBIU</c:v>
                </c:pt>
                <c:pt idx="32">
                  <c:v>IALOMITA</c:v>
                </c:pt>
                <c:pt idx="33">
                  <c:v>SATU MARE</c:v>
                </c:pt>
                <c:pt idx="34">
                  <c:v>BISTRIŢA-NĂSĂUD</c:v>
                </c:pt>
                <c:pt idx="35">
                  <c:v>SALAJ</c:v>
                </c:pt>
                <c:pt idx="36">
                  <c:v>CALARASI</c:v>
                </c:pt>
                <c:pt idx="37">
                  <c:v>GIURGIU</c:v>
                </c:pt>
                <c:pt idx="38">
                  <c:v>TULCEA</c:v>
                </c:pt>
                <c:pt idx="39">
                  <c:v>COVASNA</c:v>
                </c:pt>
                <c:pt idx="40">
                  <c:v>BRAILA</c:v>
                </c:pt>
              </c:strCache>
            </c:strRef>
          </c:cat>
          <c:val>
            <c:numRef>
              <c:f>Foaie1!$C$2:$C$42</c:f>
              <c:numCache>
                <c:formatCode>0%</c:formatCode>
                <c:ptCount val="41"/>
                <c:pt idx="0">
                  <c:v>0.45412536040127965</c:v>
                </c:pt>
                <c:pt idx="1">
                  <c:v>4.6328843951182905E-2</c:v>
                </c:pt>
                <c:pt idx="2">
                  <c:v>1.1374856826888899E-2</c:v>
                </c:pt>
                <c:pt idx="3">
                  <c:v>4.1470832181365776E-2</c:v>
                </c:pt>
                <c:pt idx="4">
                  <c:v>8.6891267427623518E-3</c:v>
                </c:pt>
                <c:pt idx="5">
                  <c:v>9.5975354476875076E-3</c:v>
                </c:pt>
                <c:pt idx="6">
                  <c:v>3.1715312611082583E-2</c:v>
                </c:pt>
                <c:pt idx="7">
                  <c:v>1.1967297286622694E-2</c:v>
                </c:pt>
                <c:pt idx="8">
                  <c:v>3.0767407875508513E-2</c:v>
                </c:pt>
                <c:pt idx="9">
                  <c:v>9.0050949879537101E-3</c:v>
                </c:pt>
                <c:pt idx="10">
                  <c:v>1.6746316995141987E-2</c:v>
                </c:pt>
                <c:pt idx="11">
                  <c:v>8.2151743749753151E-3</c:v>
                </c:pt>
                <c:pt idx="12">
                  <c:v>1.1098384612346459E-2</c:v>
                </c:pt>
                <c:pt idx="13">
                  <c:v>1.0229471938070224E-2</c:v>
                </c:pt>
                <c:pt idx="14">
                  <c:v>4.1075871874876576E-3</c:v>
                </c:pt>
                <c:pt idx="15">
                  <c:v>6.9118053635609617E-3</c:v>
                </c:pt>
                <c:pt idx="16">
                  <c:v>2.3618626328054032E-2</c:v>
                </c:pt>
                <c:pt idx="17">
                  <c:v>1.4890003554642758E-2</c:v>
                </c:pt>
                <c:pt idx="18">
                  <c:v>8.175678344326396E-3</c:v>
                </c:pt>
                <c:pt idx="19">
                  <c:v>3.9496030648919784E-3</c:v>
                </c:pt>
                <c:pt idx="20">
                  <c:v>4.6210355859236151E-3</c:v>
                </c:pt>
                <c:pt idx="21">
                  <c:v>1.0071487815474544E-2</c:v>
                </c:pt>
                <c:pt idx="22">
                  <c:v>1.4495043248153561E-2</c:v>
                </c:pt>
                <c:pt idx="23">
                  <c:v>1.1927801255973775E-2</c:v>
                </c:pt>
                <c:pt idx="24">
                  <c:v>3.9417038587621946E-2</c:v>
                </c:pt>
                <c:pt idx="25">
                  <c:v>1.1651329041431336E-2</c:v>
                </c:pt>
                <c:pt idx="26">
                  <c:v>3.4677514909751572E-2</c:v>
                </c:pt>
                <c:pt idx="27">
                  <c:v>1.8918598680832576E-2</c:v>
                </c:pt>
                <c:pt idx="28">
                  <c:v>7.5042458232947593E-3</c:v>
                </c:pt>
                <c:pt idx="29">
                  <c:v>2.3302658082862671E-3</c:v>
                </c:pt>
                <c:pt idx="30">
                  <c:v>9.1235830799004693E-3</c:v>
                </c:pt>
                <c:pt idx="31">
                  <c:v>1.1769817133378095E-2</c:v>
                </c:pt>
                <c:pt idx="32">
                  <c:v>8.2546704056242343E-3</c:v>
                </c:pt>
                <c:pt idx="33">
                  <c:v>7.6227339152415185E-3</c:v>
                </c:pt>
                <c:pt idx="34">
                  <c:v>7.9781981910817968E-3</c:v>
                </c:pt>
                <c:pt idx="35">
                  <c:v>5.2924681069552509E-3</c:v>
                </c:pt>
                <c:pt idx="36">
                  <c:v>6.5563410877206843E-3</c:v>
                </c:pt>
                <c:pt idx="37">
                  <c:v>5.5689403214976892E-3</c:v>
                </c:pt>
                <c:pt idx="38">
                  <c:v>8.2151743749753151E-3</c:v>
                </c:pt>
                <c:pt idx="39">
                  <c:v>3.7126268809984596E-3</c:v>
                </c:pt>
                <c:pt idx="40">
                  <c:v>7.3067656700501601E-3</c:v>
                </c:pt>
              </c:numCache>
            </c:numRef>
          </c:val>
          <c:smooth val="0"/>
          <c:extLst>
            <c:ext xmlns:c16="http://schemas.microsoft.com/office/drawing/2014/chart" uri="{C3380CC4-5D6E-409C-BE32-E72D297353CC}">
              <c16:uniqueId val="{00000001-2258-4A48-9C39-93FC46E015CD}"/>
            </c:ext>
          </c:extLst>
        </c:ser>
        <c:ser>
          <c:idx val="2"/>
          <c:order val="2"/>
          <c:tx>
            <c:strRef>
              <c:f>Foaie1!$D$1</c:f>
              <c:strCache>
                <c:ptCount val="1"/>
                <c:pt idx="0">
                  <c:v>Cursanți LOT 2</c:v>
                </c:pt>
              </c:strCache>
            </c:strRef>
          </c:tx>
          <c:spPr>
            <a:ln w="22225" cap="rnd">
              <a:solidFill>
                <a:schemeClr val="accent3"/>
              </a:solidFill>
              <a:round/>
            </a:ln>
            <a:effectLst/>
          </c:spPr>
          <c:marker>
            <c:symbol val="none"/>
          </c:marker>
          <c:cat>
            <c:strRef>
              <c:f>Foaie1!$A$2:$A$42</c:f>
              <c:strCache>
                <c:ptCount val="41"/>
                <c:pt idx="0">
                  <c:v>BUCURESTI-ILFOV</c:v>
                </c:pt>
                <c:pt idx="1">
                  <c:v>DOLJ</c:v>
                </c:pt>
                <c:pt idx="2">
                  <c:v>SUCEAVA</c:v>
                </c:pt>
                <c:pt idx="3">
                  <c:v>PRAHOVA</c:v>
                </c:pt>
                <c:pt idx="4">
                  <c:v>OLT</c:v>
                </c:pt>
                <c:pt idx="5">
                  <c:v>ARGES</c:v>
                </c:pt>
                <c:pt idx="6">
                  <c:v>TIMIS</c:v>
                </c:pt>
                <c:pt idx="7">
                  <c:v>MURES</c:v>
                </c:pt>
                <c:pt idx="8">
                  <c:v>IASI</c:v>
                </c:pt>
                <c:pt idx="9">
                  <c:v>BIHOR</c:v>
                </c:pt>
                <c:pt idx="10">
                  <c:v>BACAU</c:v>
                </c:pt>
                <c:pt idx="11">
                  <c:v>TELEORMAN</c:v>
                </c:pt>
                <c:pt idx="12">
                  <c:v>VASLUI</c:v>
                </c:pt>
                <c:pt idx="13">
                  <c:v>DAMBOVITA</c:v>
                </c:pt>
                <c:pt idx="14">
                  <c:v>VALCEA</c:v>
                </c:pt>
                <c:pt idx="15">
                  <c:v>BUZAU</c:v>
                </c:pt>
                <c:pt idx="16">
                  <c:v>CLUJ</c:v>
                </c:pt>
                <c:pt idx="17">
                  <c:v>NEAMT</c:v>
                </c:pt>
                <c:pt idx="18">
                  <c:v>ALBA</c:v>
                </c:pt>
                <c:pt idx="19">
                  <c:v>CARAS - SEVERIN</c:v>
                </c:pt>
                <c:pt idx="20">
                  <c:v>ARAD</c:v>
                </c:pt>
                <c:pt idx="21">
                  <c:v>MARAMURES</c:v>
                </c:pt>
                <c:pt idx="22">
                  <c:v>BOTOSANI</c:v>
                </c:pt>
                <c:pt idx="23">
                  <c:v>VRANCEA</c:v>
                </c:pt>
                <c:pt idx="24">
                  <c:v>CONSTANTA</c:v>
                </c:pt>
                <c:pt idx="25">
                  <c:v>HUNEDOARA</c:v>
                </c:pt>
                <c:pt idx="26">
                  <c:v>BRASOV</c:v>
                </c:pt>
                <c:pt idx="27">
                  <c:v>GALATI</c:v>
                </c:pt>
                <c:pt idx="28">
                  <c:v>GORJ</c:v>
                </c:pt>
                <c:pt idx="29">
                  <c:v>HARGHITA</c:v>
                </c:pt>
                <c:pt idx="30">
                  <c:v>MEHEDINTI</c:v>
                </c:pt>
                <c:pt idx="31">
                  <c:v>SIBIU</c:v>
                </c:pt>
                <c:pt idx="32">
                  <c:v>IALOMITA</c:v>
                </c:pt>
                <c:pt idx="33">
                  <c:v>SATU MARE</c:v>
                </c:pt>
                <c:pt idx="34">
                  <c:v>BISTRIŢA-NĂSĂUD</c:v>
                </c:pt>
                <c:pt idx="35">
                  <c:v>SALAJ</c:v>
                </c:pt>
                <c:pt idx="36">
                  <c:v>CALARASI</c:v>
                </c:pt>
                <c:pt idx="37">
                  <c:v>GIURGIU</c:v>
                </c:pt>
                <c:pt idx="38">
                  <c:v>TULCEA</c:v>
                </c:pt>
                <c:pt idx="39">
                  <c:v>COVASNA</c:v>
                </c:pt>
                <c:pt idx="40">
                  <c:v>BRAILA</c:v>
                </c:pt>
              </c:strCache>
            </c:strRef>
          </c:cat>
          <c:val>
            <c:numRef>
              <c:f>Foaie1!$D$2:$D$42</c:f>
              <c:numCache>
                <c:formatCode>0%</c:formatCode>
                <c:ptCount val="41"/>
                <c:pt idx="0">
                  <c:v>0.36338582677165354</c:v>
                </c:pt>
                <c:pt idx="1">
                  <c:v>1.9291338582677165E-2</c:v>
                </c:pt>
                <c:pt idx="2">
                  <c:v>1.2992125984251968E-2</c:v>
                </c:pt>
                <c:pt idx="3">
                  <c:v>2.874015748031496E-2</c:v>
                </c:pt>
                <c:pt idx="4">
                  <c:v>1.3779527559055118E-2</c:v>
                </c:pt>
                <c:pt idx="5">
                  <c:v>2.3622047244094488E-2</c:v>
                </c:pt>
                <c:pt idx="6">
                  <c:v>3.503937007874016E-2</c:v>
                </c:pt>
                <c:pt idx="7">
                  <c:v>1.6535433070866142E-2</c:v>
                </c:pt>
                <c:pt idx="8">
                  <c:v>2.8346456692913385E-2</c:v>
                </c:pt>
                <c:pt idx="9">
                  <c:v>1.1023622047244094E-2</c:v>
                </c:pt>
                <c:pt idx="10">
                  <c:v>2.0472440944881889E-2</c:v>
                </c:pt>
                <c:pt idx="11">
                  <c:v>7.4803149606299212E-3</c:v>
                </c:pt>
                <c:pt idx="12">
                  <c:v>2.0866141732283464E-2</c:v>
                </c:pt>
                <c:pt idx="13">
                  <c:v>1.9291338582677165E-2</c:v>
                </c:pt>
                <c:pt idx="14">
                  <c:v>1.1811023622047244E-2</c:v>
                </c:pt>
                <c:pt idx="15">
                  <c:v>1.5748031496062992E-2</c:v>
                </c:pt>
                <c:pt idx="16">
                  <c:v>3.3070866141732283E-2</c:v>
                </c:pt>
                <c:pt idx="17">
                  <c:v>2.7559055118110236E-2</c:v>
                </c:pt>
                <c:pt idx="18">
                  <c:v>2.0472440944881889E-2</c:v>
                </c:pt>
                <c:pt idx="19">
                  <c:v>4.3307086614173228E-3</c:v>
                </c:pt>
                <c:pt idx="20">
                  <c:v>2.3622047244094488E-2</c:v>
                </c:pt>
                <c:pt idx="21">
                  <c:v>2.2834645669291338E-2</c:v>
                </c:pt>
                <c:pt idx="22">
                  <c:v>1.5354330708661417E-2</c:v>
                </c:pt>
                <c:pt idx="23">
                  <c:v>4.7244094488188976E-3</c:v>
                </c:pt>
                <c:pt idx="24">
                  <c:v>3.8976377952755908E-2</c:v>
                </c:pt>
                <c:pt idx="25">
                  <c:v>1.5748031496062992E-2</c:v>
                </c:pt>
                <c:pt idx="26">
                  <c:v>2.2047244094488189E-2</c:v>
                </c:pt>
                <c:pt idx="27">
                  <c:v>1.3385826771653543E-2</c:v>
                </c:pt>
                <c:pt idx="28">
                  <c:v>4.7244094488188976E-3</c:v>
                </c:pt>
                <c:pt idx="29">
                  <c:v>3.937007874015748E-3</c:v>
                </c:pt>
                <c:pt idx="30">
                  <c:v>3.5433070866141732E-3</c:v>
                </c:pt>
                <c:pt idx="31">
                  <c:v>1.1417322834645669E-2</c:v>
                </c:pt>
                <c:pt idx="32">
                  <c:v>1.2992125984251968E-2</c:v>
                </c:pt>
                <c:pt idx="33">
                  <c:v>1.4566929133858268E-2</c:v>
                </c:pt>
                <c:pt idx="34">
                  <c:v>1.4173228346456693E-2</c:v>
                </c:pt>
                <c:pt idx="35">
                  <c:v>5.1181102362204724E-3</c:v>
                </c:pt>
                <c:pt idx="36">
                  <c:v>1.1417322834645669E-2</c:v>
                </c:pt>
                <c:pt idx="37">
                  <c:v>9.8425196850393699E-3</c:v>
                </c:pt>
                <c:pt idx="38">
                  <c:v>1.2204724409448819E-2</c:v>
                </c:pt>
                <c:pt idx="39">
                  <c:v>3.937007874015748E-4</c:v>
                </c:pt>
                <c:pt idx="40">
                  <c:v>5.1181102362204724E-3</c:v>
                </c:pt>
              </c:numCache>
            </c:numRef>
          </c:val>
          <c:smooth val="0"/>
          <c:extLst>
            <c:ext xmlns:c16="http://schemas.microsoft.com/office/drawing/2014/chart" uri="{C3380CC4-5D6E-409C-BE32-E72D297353CC}">
              <c16:uniqueId val="{00000001-8DC2-4414-8226-67D90D62875D}"/>
            </c:ext>
          </c:extLst>
        </c:ser>
        <c:dLbls>
          <c:showLegendKey val="0"/>
          <c:showVal val="0"/>
          <c:showCatName val="0"/>
          <c:showSerName val="0"/>
          <c:showPercent val="0"/>
          <c:showBubbleSize val="0"/>
        </c:dLbls>
        <c:marker val="1"/>
        <c:smooth val="0"/>
        <c:axId val="226014095"/>
        <c:axId val="226013615"/>
      </c:lineChart>
      <c:catAx>
        <c:axId val="6613937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700" b="0" i="0" u="none" strike="noStrike" kern="1200" cap="none" spc="0" normalizeH="0" baseline="0">
                <a:solidFill>
                  <a:schemeClr val="dk1">
                    <a:lumMod val="65000"/>
                    <a:lumOff val="35000"/>
                  </a:schemeClr>
                </a:solidFill>
                <a:latin typeface="+mn-lt"/>
                <a:ea typeface="+mn-ea"/>
                <a:cs typeface="+mn-cs"/>
              </a:defRPr>
            </a:pPr>
            <a:endParaRPr lang="en-US"/>
          </a:p>
        </c:txPr>
        <c:crossAx val="661395200"/>
        <c:crosses val="autoZero"/>
        <c:auto val="1"/>
        <c:lblAlgn val="ctr"/>
        <c:lblOffset val="100"/>
        <c:noMultiLvlLbl val="0"/>
      </c:catAx>
      <c:valAx>
        <c:axId val="66139520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661393760"/>
        <c:crosses val="autoZero"/>
        <c:crossBetween val="between"/>
      </c:valAx>
      <c:valAx>
        <c:axId val="22601361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26014095"/>
        <c:crosses val="max"/>
        <c:crossBetween val="between"/>
      </c:valAx>
      <c:catAx>
        <c:axId val="226014095"/>
        <c:scaling>
          <c:orientation val="minMax"/>
        </c:scaling>
        <c:delete val="1"/>
        <c:axPos val="b"/>
        <c:numFmt formatCode="General" sourceLinked="1"/>
        <c:majorTickMark val="out"/>
        <c:minorTickMark val="none"/>
        <c:tickLblPos val="nextTo"/>
        <c:crossAx val="226013615"/>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manualLayout>
          <c:xMode val="edge"/>
          <c:yMode val="edge"/>
          <c:x val="0.19145769995261308"/>
          <c:y val="0.10808375035530533"/>
          <c:w val="0.63210293811200369"/>
          <c:h val="5.91170695198879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85643942640601"/>
          <c:y val="0.18202632078397599"/>
          <c:w val="0.48326294099980399"/>
          <c:h val="0.81797367921602404"/>
        </c:manualLayout>
      </c:layout>
      <c:barChart>
        <c:barDir val="bar"/>
        <c:grouping val="stacked"/>
        <c:varyColors val="0"/>
        <c:ser>
          <c:idx val="0"/>
          <c:order val="0"/>
          <c:tx>
            <c:strRef>
              <c:f>Foaie1!$B$1</c:f>
              <c:strCache>
                <c:ptCount val="1"/>
                <c:pt idx="0">
                  <c:v>Dezacord total</c:v>
                </c:pt>
              </c:strCache>
            </c:strRef>
          </c:tx>
          <c:spPr>
            <a:solidFill>
              <a:srgbClr val="FFFFFF">
                <a:lumMod val="85000"/>
              </a:srgbClr>
            </a:solidFill>
            <a:ln>
              <a:noFill/>
            </a:ln>
            <a:effectLst/>
            <a:scene3d>
              <a:camera prst="orthographicFront"/>
              <a:lightRig rig="threePt" dir="t"/>
            </a:scene3d>
          </c:spPr>
          <c:invertIfNegative val="0"/>
          <c:cat>
            <c:strRef>
              <c:f>Foaie1!$A$2:$A$8</c:f>
              <c:strCache>
                <c:ptCount val="7"/>
                <c:pt idx="0">
                  <c:v>cunoștințele teoretice au fost relevante (se adresează nevoilor mele de instruire)</c:v>
                </c:pt>
                <c:pt idx="1">
                  <c:v>aplicațiile practice contribuie la dezvoltarea competențelor digitale</c:v>
                </c:pt>
                <c:pt idx="2">
                  <c:v>a existat un echilibru optim între partea teoretică și partea practică a cursului</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cursului a asigurat atingerea obiectivelor de formare stabilite</c:v>
                </c:pt>
              </c:strCache>
            </c:strRef>
          </c:cat>
          <c:val>
            <c:numRef>
              <c:f>Foaie1!$B$2:$B$8</c:f>
              <c:numCache>
                <c:formatCode>0%</c:formatCode>
                <c:ptCount val="7"/>
                <c:pt idx="0">
                  <c:v>1.7376194613379671E-2</c:v>
                </c:pt>
                <c:pt idx="1">
                  <c:v>1.5204170286707211E-2</c:v>
                </c:pt>
                <c:pt idx="2">
                  <c:v>1.4335360556038228E-2</c:v>
                </c:pt>
                <c:pt idx="3">
                  <c:v>1.6941789748045177E-2</c:v>
                </c:pt>
                <c:pt idx="4">
                  <c:v>1.3466550825369244E-2</c:v>
                </c:pt>
                <c:pt idx="5">
                  <c:v>1.5638575152041704E-2</c:v>
                </c:pt>
                <c:pt idx="6">
                  <c:v>1.6072980017376195E-2</c:v>
                </c:pt>
              </c:numCache>
            </c:numRef>
          </c:val>
          <c:extLst>
            <c:ext xmlns:c16="http://schemas.microsoft.com/office/drawing/2014/chart" uri="{C3380CC4-5D6E-409C-BE32-E72D297353CC}">
              <c16:uniqueId val="{00000000-5F5C-4537-82D9-7C94EE009608}"/>
            </c:ext>
          </c:extLst>
        </c:ser>
        <c:ser>
          <c:idx val="1"/>
          <c:order val="1"/>
          <c:tx>
            <c:strRef>
              <c:f>Foaie1!$C$1</c:f>
              <c:strCache>
                <c:ptCount val="1"/>
                <c:pt idx="0">
                  <c:v>Dezacord parțial</c:v>
                </c:pt>
              </c:strCache>
            </c:strRef>
          </c:tx>
          <c:spPr>
            <a:solidFill>
              <a:srgbClr val="5CC295">
                <a:lumMod val="20000"/>
                <a:lumOff val="80000"/>
              </a:srgbClr>
            </a:solidFill>
            <a:ln>
              <a:noFill/>
            </a:ln>
            <a:effectLst/>
            <a:scene3d>
              <a:camera prst="orthographicFront"/>
              <a:lightRig rig="threePt" dir="t"/>
            </a:scene3d>
          </c:spPr>
          <c:invertIfNegative val="0"/>
          <c:cat>
            <c:strRef>
              <c:f>Foaie1!$A$2:$A$8</c:f>
              <c:strCache>
                <c:ptCount val="7"/>
                <c:pt idx="0">
                  <c:v>cunoștințele teoretice au fost relevante (se adresează nevoilor mele de instruire)</c:v>
                </c:pt>
                <c:pt idx="1">
                  <c:v>aplicațiile practice contribuie la dezvoltarea competențelor digitale</c:v>
                </c:pt>
                <c:pt idx="2">
                  <c:v>a existat un echilibru optim între partea teoretică și partea practică a cursului</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cursului a asigurat atingerea obiectivelor de formare stabilite</c:v>
                </c:pt>
              </c:strCache>
            </c:strRef>
          </c:cat>
          <c:val>
            <c:numRef>
              <c:f>Foaie1!$C$2:$C$8</c:f>
              <c:numCache>
                <c:formatCode>0%</c:formatCode>
                <c:ptCount val="7"/>
                <c:pt idx="0">
                  <c:v>2.6933101650738488E-2</c:v>
                </c:pt>
                <c:pt idx="1">
                  <c:v>2.1720243266724587E-2</c:v>
                </c:pt>
                <c:pt idx="2">
                  <c:v>1.998262380538662E-2</c:v>
                </c:pt>
                <c:pt idx="3">
                  <c:v>1.8245004344048653E-2</c:v>
                </c:pt>
                <c:pt idx="4">
                  <c:v>1.216333622936577E-2</c:v>
                </c:pt>
                <c:pt idx="5">
                  <c:v>1.0425716768027803E-2</c:v>
                </c:pt>
                <c:pt idx="6">
                  <c:v>1.1728931364031277E-2</c:v>
                </c:pt>
              </c:numCache>
            </c:numRef>
          </c:val>
          <c:extLst>
            <c:ext xmlns:c16="http://schemas.microsoft.com/office/drawing/2014/chart" uri="{C3380CC4-5D6E-409C-BE32-E72D297353CC}">
              <c16:uniqueId val="{00000001-5F5C-4537-82D9-7C94EE009608}"/>
            </c:ext>
          </c:extLst>
        </c:ser>
        <c:ser>
          <c:idx val="2"/>
          <c:order val="2"/>
          <c:tx>
            <c:strRef>
              <c:f>Foaie1!$D$1</c:f>
              <c:strCache>
                <c:ptCount val="1"/>
                <c:pt idx="0">
                  <c:v>Nehotărât (ă)</c:v>
                </c:pt>
              </c:strCache>
            </c:strRef>
          </c:tx>
          <c:spPr>
            <a:solidFill>
              <a:srgbClr val="60CAD5">
                <a:lumMod val="40000"/>
                <a:lumOff val="60000"/>
              </a:srgbClr>
            </a:solidFill>
            <a:ln>
              <a:noFill/>
            </a:ln>
            <a:effectLst/>
          </c:spPr>
          <c:invertIfNegative val="0"/>
          <c:dLbls>
            <c:dLbl>
              <c:idx val="3"/>
              <c:layout>
                <c:manualLayout>
                  <c:x val="-4.3310780655792212E-3"/>
                  <c:y val="2.787082763258779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5C-4537-82D9-7C94EE009608}"/>
                </c:ext>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contribuie la dezvoltarea competențelor digitale</c:v>
                </c:pt>
                <c:pt idx="2">
                  <c:v>a existat un echilibru optim între partea teoretică și partea practică a cursului</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cursului a asigurat atingerea obiectivelor de formare stabilite</c:v>
                </c:pt>
              </c:strCache>
            </c:strRef>
          </c:cat>
          <c:val>
            <c:numRef>
              <c:f>Foaie1!$D$2:$D$8</c:f>
              <c:numCache>
                <c:formatCode>0%</c:formatCode>
                <c:ptCount val="7"/>
                <c:pt idx="0">
                  <c:v>3.4752389226759342E-2</c:v>
                </c:pt>
                <c:pt idx="1">
                  <c:v>5.6038227628149438E-2</c:v>
                </c:pt>
                <c:pt idx="2">
                  <c:v>5.690703735881842E-2</c:v>
                </c:pt>
                <c:pt idx="3">
                  <c:v>6.8201563857515204E-2</c:v>
                </c:pt>
                <c:pt idx="4">
                  <c:v>2.780191138140747E-2</c:v>
                </c:pt>
                <c:pt idx="5">
                  <c:v>3.6055603822762815E-2</c:v>
                </c:pt>
                <c:pt idx="6">
                  <c:v>3.3449174630755862E-2</c:v>
                </c:pt>
              </c:numCache>
            </c:numRef>
          </c:val>
          <c:extLst>
            <c:ext xmlns:c16="http://schemas.microsoft.com/office/drawing/2014/chart" uri="{C3380CC4-5D6E-409C-BE32-E72D297353CC}">
              <c16:uniqueId val="{00000002-5F5C-4537-82D9-7C94EE009608}"/>
            </c:ext>
          </c:extLst>
        </c:ser>
        <c:ser>
          <c:idx val="3"/>
          <c:order val="3"/>
          <c:tx>
            <c:strRef>
              <c:f>Foaie1!$E$1</c:f>
              <c:strCache>
                <c:ptCount val="1"/>
                <c:pt idx="0">
                  <c:v>Acord parțial</c:v>
                </c:pt>
              </c:strCache>
            </c:strRef>
          </c:tx>
          <c:spPr>
            <a:solidFill>
              <a:schemeClr val="accent5">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contribuie la dezvoltarea competențelor digitale</c:v>
                </c:pt>
                <c:pt idx="2">
                  <c:v>a existat un echilibru optim între partea teoretică și partea practică a cursului</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cursului a asigurat atingerea obiectivelor de formare stabilite</c:v>
                </c:pt>
              </c:strCache>
            </c:strRef>
          </c:cat>
          <c:val>
            <c:numRef>
              <c:f>Foaie1!$E$2:$E$8</c:f>
              <c:numCache>
                <c:formatCode>0%</c:formatCode>
                <c:ptCount val="7"/>
                <c:pt idx="0">
                  <c:v>0.14986967854039965</c:v>
                </c:pt>
                <c:pt idx="1">
                  <c:v>0.16854908774978281</c:v>
                </c:pt>
                <c:pt idx="2">
                  <c:v>0.19331016507384882</c:v>
                </c:pt>
                <c:pt idx="3">
                  <c:v>0.22632493483927019</c:v>
                </c:pt>
                <c:pt idx="4">
                  <c:v>0.13770634231103387</c:v>
                </c:pt>
                <c:pt idx="5">
                  <c:v>0.1259774109470026</c:v>
                </c:pt>
                <c:pt idx="6">
                  <c:v>0.15334491746307558</c:v>
                </c:pt>
              </c:numCache>
            </c:numRef>
          </c:val>
          <c:extLst>
            <c:ext xmlns:c16="http://schemas.microsoft.com/office/drawing/2014/chart" uri="{C3380CC4-5D6E-409C-BE32-E72D297353CC}">
              <c16:uniqueId val="{00000003-5F5C-4537-82D9-7C94EE009608}"/>
            </c:ext>
          </c:extLst>
        </c:ser>
        <c:ser>
          <c:idx val="4"/>
          <c:order val="4"/>
          <c:tx>
            <c:strRef>
              <c:f>Foaie1!$F$1</c:f>
              <c:strCache>
                <c:ptCount val="1"/>
                <c:pt idx="0">
                  <c:v>Acord total</c:v>
                </c:pt>
              </c:strCache>
            </c:strRef>
          </c:tx>
          <c:spPr>
            <a:solidFill>
              <a:srgbClr val="2E67C3">
                <a:lumMod val="5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contribuie la dezvoltarea competențelor digitale</c:v>
                </c:pt>
                <c:pt idx="2">
                  <c:v>a existat un echilibru optim între partea teoretică și partea practică a cursului</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cursului a asigurat atingerea obiectivelor de formare stabilite</c:v>
                </c:pt>
              </c:strCache>
            </c:strRef>
          </c:cat>
          <c:val>
            <c:numRef>
              <c:f>Foaie1!$F$2:$F$8</c:f>
              <c:numCache>
                <c:formatCode>0%</c:formatCode>
                <c:ptCount val="7"/>
                <c:pt idx="0">
                  <c:v>0.77106863596872288</c:v>
                </c:pt>
                <c:pt idx="1">
                  <c:v>0.73848827106863602</c:v>
                </c:pt>
                <c:pt idx="2">
                  <c:v>0.71546481320590793</c:v>
                </c:pt>
                <c:pt idx="3">
                  <c:v>0.67028670721112071</c:v>
                </c:pt>
                <c:pt idx="4">
                  <c:v>0.80886185925282361</c:v>
                </c:pt>
                <c:pt idx="5">
                  <c:v>0.81190269331016507</c:v>
                </c:pt>
                <c:pt idx="6">
                  <c:v>0.78540399652476112</c:v>
                </c:pt>
              </c:numCache>
            </c:numRef>
          </c:val>
          <c:extLst>
            <c:ext xmlns:c16="http://schemas.microsoft.com/office/drawing/2014/chart" uri="{C3380CC4-5D6E-409C-BE32-E72D297353CC}">
              <c16:uniqueId val="{00000004-5F5C-4537-82D9-7C94EE009608}"/>
            </c:ext>
          </c:extLst>
        </c:ser>
        <c:dLbls>
          <c:showLegendKey val="0"/>
          <c:showVal val="0"/>
          <c:showCatName val="0"/>
          <c:showSerName val="0"/>
          <c:showPercent val="0"/>
          <c:showBubbleSize val="0"/>
        </c:dLbls>
        <c:gapWidth val="150"/>
        <c:overlap val="100"/>
        <c:axId val="487045896"/>
        <c:axId val="487043936"/>
      </c:barChart>
      <c:catAx>
        <c:axId val="487045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accent1">
                    <a:lumMod val="50000"/>
                  </a:schemeClr>
                </a:solidFill>
                <a:latin typeface="+mn-lt"/>
                <a:ea typeface="+mn-ea"/>
                <a:cs typeface="+mn-cs"/>
              </a:defRPr>
            </a:pPr>
            <a:endParaRPr lang="en-US"/>
          </a:p>
        </c:txPr>
        <c:crossAx val="487043936"/>
        <c:crosses val="autoZero"/>
        <c:auto val="0"/>
        <c:lblAlgn val="ctr"/>
        <c:lblOffset val="1"/>
        <c:tickLblSkip val="1"/>
        <c:noMultiLvlLbl val="0"/>
      </c:catAx>
      <c:valAx>
        <c:axId val="487043936"/>
        <c:scaling>
          <c:orientation val="minMax"/>
          <c:max val="1"/>
        </c:scaling>
        <c:delete val="1"/>
        <c:axPos val="t"/>
        <c:numFmt formatCode="0%" sourceLinked="1"/>
        <c:majorTickMark val="out"/>
        <c:minorTickMark val="none"/>
        <c:tickLblPos val="nextTo"/>
        <c:crossAx val="487045896"/>
        <c:crosses val="autoZero"/>
        <c:crossBetween val="between"/>
      </c:valAx>
      <c:spPr>
        <a:pattFill prst="dotGrid">
          <a:fgClr>
            <a:srgbClr val="FFFFFF">
              <a:lumMod val="75000"/>
            </a:srgbClr>
          </a:fgClr>
          <a:bgClr>
            <a:srgbClr val="FFFFFF"/>
          </a:bgClr>
        </a:pattFill>
        <a:ln>
          <a:noFill/>
        </a:ln>
        <a:effectLst/>
      </c:spPr>
    </c:plotArea>
    <c:legend>
      <c:legendPos val="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solidFill>
              <a:latin typeface="+mn-lt"/>
              <a:ea typeface="+mn-ea"/>
              <a:cs typeface="+mn-cs"/>
            </a:defRPr>
          </a:pPr>
          <a:endParaRPr lang="en-US"/>
        </a:p>
      </c:txPr>
    </c:legend>
    <c:plotVisOnly val="1"/>
    <c:dispBlanksAs val="gap"/>
    <c:showDLblsOverMax val="0"/>
    <c:extLst>
      <c:ext uri="{0b15fc19-7d7d-44ad-8c2d-2c3a37ce22c3}">
        <chartProps xmlns="https://web.wps.cn/et/2018/main" chartId="{88a52e6f-6cee-47db-b42b-dcf5bab7fb7b}"/>
      </c:ext>
    </c:extLst>
  </c:chart>
  <c:spPr>
    <a:noFill/>
    <a:ln>
      <a:noFill/>
    </a:ln>
    <a:effectLst/>
  </c:spPr>
  <c:txPr>
    <a:bodyPr/>
    <a:lstStyle/>
    <a:p>
      <a:pPr>
        <a:defRPr lang="en-US"/>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Foaie1!$B$1</c:f>
              <c:strCache>
                <c:ptCount val="1"/>
                <c:pt idx="0">
                  <c:v>în foarte mică măsură</c:v>
                </c:pt>
              </c:strCache>
            </c:strRef>
          </c:tx>
          <c:spPr>
            <a:solidFill>
              <a:srgbClr val="FFFFFF">
                <a:lumMod val="75000"/>
              </a:srgbClr>
            </a:solidFill>
            <a:ln>
              <a:noFill/>
            </a:ln>
            <a:effectLst/>
            <a:scene3d>
              <a:camera prst="orthographicFront"/>
              <a:lightRig rig="threePt" dir="t"/>
            </a:scene3d>
          </c:spPr>
          <c:invertIfNegative val="0"/>
          <c:cat>
            <c:strRef>
              <c:f>Foaie1!$A$2:$A$5</c:f>
              <c:strCache>
                <c:ptCount val="4"/>
                <c:pt idx="0">
                  <c:v>Informațiile transmise au fost suficiente</c:v>
                </c:pt>
                <c:pt idx="1">
                  <c:v>Informațiile au fost clare</c:v>
                </c:pt>
                <c:pt idx="2">
                  <c:v>Informațiile au conținut esențialul</c:v>
                </c:pt>
                <c:pt idx="3">
                  <c:v>Informațiile au fost usor de înțeles</c:v>
                </c:pt>
              </c:strCache>
            </c:strRef>
          </c:cat>
          <c:val>
            <c:numRef>
              <c:f>Foaie1!$B$2:$B$5</c:f>
              <c:numCache>
                <c:formatCode>0%</c:formatCode>
                <c:ptCount val="4"/>
                <c:pt idx="0">
                  <c:v>0.01</c:v>
                </c:pt>
                <c:pt idx="1">
                  <c:v>0.01</c:v>
                </c:pt>
                <c:pt idx="2">
                  <c:v>0.01</c:v>
                </c:pt>
                <c:pt idx="3">
                  <c:v>3.0000000000000001E-3</c:v>
                </c:pt>
              </c:numCache>
            </c:numRef>
          </c:val>
          <c:extLst>
            <c:ext xmlns:c16="http://schemas.microsoft.com/office/drawing/2014/chart" uri="{C3380CC4-5D6E-409C-BE32-E72D297353CC}">
              <c16:uniqueId val="{00000000-430E-424F-865B-6AFDC03A5589}"/>
            </c:ext>
          </c:extLst>
        </c:ser>
        <c:ser>
          <c:idx val="1"/>
          <c:order val="1"/>
          <c:tx>
            <c:strRef>
              <c:f>Foaie1!$C$1</c:f>
              <c:strCache>
                <c:ptCount val="1"/>
                <c:pt idx="0">
                  <c:v>2</c:v>
                </c:pt>
              </c:strCache>
            </c:strRef>
          </c:tx>
          <c:spPr>
            <a:solidFill>
              <a:srgbClr val="FFFFFF">
                <a:lumMod val="85000"/>
              </a:srgbClr>
            </a:solidFill>
            <a:ln>
              <a:noFill/>
            </a:ln>
            <a:effectLst/>
            <a:scene3d>
              <a:camera prst="orthographicFront"/>
              <a:lightRig rig="threePt" dir="t"/>
            </a:scene3d>
          </c:spPr>
          <c:invertIfNegative val="0"/>
          <c:cat>
            <c:strRef>
              <c:f>Foaie1!$A$2:$A$5</c:f>
              <c:strCache>
                <c:ptCount val="4"/>
                <c:pt idx="0">
                  <c:v>Informațiile transmise au fost suficiente</c:v>
                </c:pt>
                <c:pt idx="1">
                  <c:v>Informațiile au fost clare</c:v>
                </c:pt>
                <c:pt idx="2">
                  <c:v>Informațiile au conținut esențialul</c:v>
                </c:pt>
                <c:pt idx="3">
                  <c:v>Informațiile au fost usor de înțeles</c:v>
                </c:pt>
              </c:strCache>
            </c:strRef>
          </c:cat>
          <c:val>
            <c:numRef>
              <c:f>Foaie1!$C$2:$C$5</c:f>
              <c:numCache>
                <c:formatCode>0%</c:formatCode>
                <c:ptCount val="4"/>
                <c:pt idx="0">
                  <c:v>0.01</c:v>
                </c:pt>
                <c:pt idx="1">
                  <c:v>0.01</c:v>
                </c:pt>
                <c:pt idx="2">
                  <c:v>9.9009900990098994E-3</c:v>
                </c:pt>
                <c:pt idx="3">
                  <c:v>0.01</c:v>
                </c:pt>
              </c:numCache>
            </c:numRef>
          </c:val>
          <c:extLst>
            <c:ext xmlns:c16="http://schemas.microsoft.com/office/drawing/2014/chart" uri="{C3380CC4-5D6E-409C-BE32-E72D297353CC}">
              <c16:uniqueId val="{00000001-430E-424F-865B-6AFDC03A5589}"/>
            </c:ext>
          </c:extLst>
        </c:ser>
        <c:ser>
          <c:idx val="2"/>
          <c:order val="2"/>
          <c:tx>
            <c:strRef>
              <c:f>Foaie1!$D$1</c:f>
              <c:strCache>
                <c:ptCount val="1"/>
                <c:pt idx="0">
                  <c:v>3</c:v>
                </c:pt>
              </c:strCache>
            </c:strRef>
          </c:tx>
          <c:spPr>
            <a:solidFill>
              <a:srgbClr val="60CA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Informațiile transmise au fost suficiente</c:v>
                </c:pt>
                <c:pt idx="1">
                  <c:v>Informațiile au fost clare</c:v>
                </c:pt>
                <c:pt idx="2">
                  <c:v>Informațiile au conținut esențialul</c:v>
                </c:pt>
                <c:pt idx="3">
                  <c:v>Informațiile au fost usor de înțeles</c:v>
                </c:pt>
              </c:strCache>
            </c:strRef>
          </c:cat>
          <c:val>
            <c:numRef>
              <c:f>Foaie1!$D$2:$D$5</c:f>
              <c:numCache>
                <c:formatCode>0%</c:formatCode>
                <c:ptCount val="4"/>
                <c:pt idx="0">
                  <c:v>0.04</c:v>
                </c:pt>
                <c:pt idx="1">
                  <c:v>0.02</c:v>
                </c:pt>
                <c:pt idx="2">
                  <c:v>0.03</c:v>
                </c:pt>
                <c:pt idx="3">
                  <c:v>0.04</c:v>
                </c:pt>
              </c:numCache>
            </c:numRef>
          </c:val>
          <c:extLst>
            <c:ext xmlns:c16="http://schemas.microsoft.com/office/drawing/2014/chart" uri="{C3380CC4-5D6E-409C-BE32-E72D297353CC}">
              <c16:uniqueId val="{00000002-430E-424F-865B-6AFDC03A5589}"/>
            </c:ext>
          </c:extLst>
        </c:ser>
        <c:ser>
          <c:idx val="3"/>
          <c:order val="3"/>
          <c:tx>
            <c:strRef>
              <c:f>Foaie1!$E$1</c:f>
              <c:strCache>
                <c:ptCount val="1"/>
                <c:pt idx="0">
                  <c:v>4</c:v>
                </c:pt>
              </c:strCache>
            </c:strRef>
          </c:tx>
          <c:spPr>
            <a:solidFill>
              <a:schemeClr val="accent5">
                <a:lumMod val="40000"/>
                <a:lumOff val="60000"/>
              </a:schemeClr>
            </a:solidFill>
            <a:ln>
              <a:noFill/>
            </a:ln>
            <a:effectLst/>
          </c:spPr>
          <c:invertIfNegative val="0"/>
          <c:dLbls>
            <c:dLbl>
              <c:idx val="2"/>
              <c:layout>
                <c:manualLayout>
                  <c:x val="5.0922447616662501E-3"/>
                  <c:y val="-3.40290381125226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0E-424F-865B-6AFDC03A5589}"/>
                </c:ext>
              </c:extLst>
            </c:dLbl>
            <c:spPr>
              <a:noFill/>
              <a:ln>
                <a:noFill/>
              </a:ln>
              <a:effectLst/>
            </c:spPr>
            <c:txPr>
              <a:bodyPr rot="0" spcFirstLastPara="0" vertOverflow="ellipsis" vert="horz" wrap="square" lIns="38100" tIns="19050" rIns="38100" bIns="19050" anchor="ctr" anchorCtr="1"/>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Informațiile transmise au fost suficiente</c:v>
                </c:pt>
                <c:pt idx="1">
                  <c:v>Informațiile au fost clare</c:v>
                </c:pt>
                <c:pt idx="2">
                  <c:v>Informațiile au conținut esențialul</c:v>
                </c:pt>
                <c:pt idx="3">
                  <c:v>Informațiile au fost usor de înțeles</c:v>
                </c:pt>
              </c:strCache>
            </c:strRef>
          </c:cat>
          <c:val>
            <c:numRef>
              <c:f>Foaie1!$E$2:$E$5</c:f>
              <c:numCache>
                <c:formatCode>0%</c:formatCode>
                <c:ptCount val="4"/>
                <c:pt idx="0">
                  <c:v>0.17491749174917501</c:v>
                </c:pt>
                <c:pt idx="1">
                  <c:v>0.114961496149615</c:v>
                </c:pt>
                <c:pt idx="2">
                  <c:v>0.15</c:v>
                </c:pt>
                <c:pt idx="3">
                  <c:v>0.16</c:v>
                </c:pt>
              </c:numCache>
            </c:numRef>
          </c:val>
          <c:extLst>
            <c:ext xmlns:c16="http://schemas.microsoft.com/office/drawing/2014/chart" uri="{C3380CC4-5D6E-409C-BE32-E72D297353CC}">
              <c16:uniqueId val="{00000004-430E-424F-865B-6AFDC03A5589}"/>
            </c:ext>
          </c:extLst>
        </c:ser>
        <c:ser>
          <c:idx val="4"/>
          <c:order val="4"/>
          <c:tx>
            <c:strRef>
              <c:f>Foaie1!$F$1</c:f>
              <c:strCache>
                <c:ptCount val="1"/>
                <c:pt idx="0">
                  <c:v>În foarte mare măsură</c:v>
                </c:pt>
              </c:strCache>
            </c:strRef>
          </c:tx>
          <c:spPr>
            <a:solidFill>
              <a:srgbClr val="134074">
                <a:lumMod val="75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Informațiile transmise au fost suficiente</c:v>
                </c:pt>
                <c:pt idx="1">
                  <c:v>Informațiile au fost clare</c:v>
                </c:pt>
                <c:pt idx="2">
                  <c:v>Informațiile au conținut esențialul</c:v>
                </c:pt>
                <c:pt idx="3">
                  <c:v>Informațiile au fost usor de înțeles</c:v>
                </c:pt>
              </c:strCache>
            </c:strRef>
          </c:cat>
          <c:val>
            <c:numRef>
              <c:f>Foaie1!$F$2:$F$5</c:f>
              <c:numCache>
                <c:formatCode>0%</c:formatCode>
                <c:ptCount val="4"/>
                <c:pt idx="0">
                  <c:v>0.77</c:v>
                </c:pt>
                <c:pt idx="1">
                  <c:v>0.85</c:v>
                </c:pt>
                <c:pt idx="2">
                  <c:v>0.8</c:v>
                </c:pt>
                <c:pt idx="3">
                  <c:v>0.79</c:v>
                </c:pt>
              </c:numCache>
            </c:numRef>
          </c:val>
          <c:extLst>
            <c:ext xmlns:c16="http://schemas.microsoft.com/office/drawing/2014/chart" uri="{C3380CC4-5D6E-409C-BE32-E72D297353CC}">
              <c16:uniqueId val="{00000005-430E-424F-865B-6AFDC03A5589}"/>
            </c:ext>
          </c:extLst>
        </c:ser>
        <c:ser>
          <c:idx val="5"/>
          <c:order val="5"/>
          <c:tx>
            <c:strRef>
              <c:f>Foaie1!$G$1</c:f>
              <c:strCache>
                <c:ptCount val="1"/>
              </c:strCache>
            </c:strRef>
          </c:tx>
          <c:spPr>
            <a:solidFill>
              <a:schemeClr val="accent6"/>
            </a:solidFill>
            <a:ln>
              <a:noFill/>
            </a:ln>
            <a:effectLst/>
          </c:spPr>
          <c:invertIfNegative val="0"/>
          <c:cat>
            <c:strRef>
              <c:f>Foaie1!$A$2:$A$5</c:f>
              <c:strCache>
                <c:ptCount val="4"/>
                <c:pt idx="0">
                  <c:v>Informațiile transmise au fost suficiente</c:v>
                </c:pt>
                <c:pt idx="1">
                  <c:v>Informațiile au fost clare</c:v>
                </c:pt>
                <c:pt idx="2">
                  <c:v>Informațiile au conținut esențialul</c:v>
                </c:pt>
                <c:pt idx="3">
                  <c:v>Informațiile au fost usor de înțeles</c:v>
                </c:pt>
              </c:strCache>
            </c:strRef>
          </c:cat>
          <c:val>
            <c:numRef>
              <c:f>Foaie1!$G$2:$G$5</c:f>
              <c:numCache>
                <c:formatCode>General</c:formatCode>
                <c:ptCount val="4"/>
              </c:numCache>
            </c:numRef>
          </c:val>
          <c:extLst>
            <c:ext xmlns:c16="http://schemas.microsoft.com/office/drawing/2014/chart" uri="{C3380CC4-5D6E-409C-BE32-E72D297353CC}">
              <c16:uniqueId val="{00000006-430E-424F-865B-6AFDC03A5589}"/>
            </c:ext>
          </c:extLst>
        </c:ser>
        <c:dLbls>
          <c:showLegendKey val="0"/>
          <c:showVal val="0"/>
          <c:showCatName val="0"/>
          <c:showSerName val="0"/>
          <c:showPercent val="0"/>
          <c:showBubbleSize val="0"/>
        </c:dLbls>
        <c:gapWidth val="150"/>
        <c:overlap val="100"/>
        <c:axId val="487045896"/>
        <c:axId val="487043936"/>
      </c:barChart>
      <c:catAx>
        <c:axId val="487045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accent1">
                    <a:lumMod val="50000"/>
                  </a:schemeClr>
                </a:solidFill>
                <a:latin typeface="+mn-lt"/>
                <a:ea typeface="+mn-ea"/>
                <a:cs typeface="+mn-cs"/>
              </a:defRPr>
            </a:pPr>
            <a:endParaRPr lang="en-US"/>
          </a:p>
        </c:txPr>
        <c:crossAx val="487043936"/>
        <c:crosses val="autoZero"/>
        <c:auto val="0"/>
        <c:lblAlgn val="ctr"/>
        <c:lblOffset val="1"/>
        <c:tickLblSkip val="1"/>
        <c:noMultiLvlLbl val="0"/>
      </c:catAx>
      <c:valAx>
        <c:axId val="487043936"/>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87045896"/>
        <c:crosses val="autoZero"/>
        <c:crossBetween val="between"/>
      </c:valAx>
      <c:spPr>
        <a:pattFill prst="dotGrid">
          <a:fgClr>
            <a:srgbClr val="FFFFFF">
              <a:lumMod val="75000"/>
            </a:srgbClr>
          </a:fgClr>
          <a:bgClr>
            <a:srgbClr val="FFFFFF"/>
          </a:bgClr>
        </a:pattFill>
        <a:ln>
          <a:noFill/>
        </a:ln>
        <a:effectLst/>
      </c:spPr>
    </c:plotArea>
    <c:legend>
      <c:legendPos val="t"/>
      <c:legendEntry>
        <c:idx val="5"/>
        <c:delete val="1"/>
      </c:legendEntry>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fdd8b78a-eff7-4ff2-a70e-35b6dec378d2}"/>
      </c:ext>
    </c:extLst>
  </c:chart>
  <c:spPr>
    <a:noFill/>
    <a:ln>
      <a:noFill/>
    </a:ln>
    <a:effectLst/>
  </c:spPr>
  <c:txPr>
    <a:bodyPr/>
    <a:lstStyle/>
    <a:p>
      <a:pPr>
        <a:defRPr lang="en-US"/>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Foaie1!$B$1</c:f>
              <c:strCache>
                <c:ptCount val="1"/>
                <c:pt idx="0">
                  <c:v>În foarte mică măsură</c:v>
                </c:pt>
              </c:strCache>
            </c:strRef>
          </c:tx>
          <c:spPr>
            <a:solidFill>
              <a:schemeClr val="tx2">
                <a:lumMod val="75000"/>
              </a:schemeClr>
            </a:solidFill>
            <a:ln>
              <a:noFill/>
            </a:ln>
            <a:effectLst/>
            <a:scene3d>
              <a:camera prst="orthographicFront"/>
              <a:lightRig rig="threePt" dir="t"/>
            </a:scene3d>
          </c:spPr>
          <c:invertIfNegative val="0"/>
          <c:dLbls>
            <c:dLbl>
              <c:idx val="3"/>
              <c:layout>
                <c:manualLayout>
                  <c:x val="6.90395826940779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42-4F86-9CB2-B6FE46F6DECA}"/>
                </c:ext>
              </c:extLst>
            </c:dLbl>
            <c:dLbl>
              <c:idx val="4"/>
              <c:layout>
                <c:manualLayout>
                  <c:x val="5.7532985578398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42-4F86-9CB2-B6FE46F6DECA}"/>
                </c:ext>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cursului</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Foaie1!$B$2:$B$8</c:f>
              <c:numCache>
                <c:formatCode>General</c:formatCode>
                <c:ptCount val="7"/>
              </c:numCache>
            </c:numRef>
          </c:val>
          <c:extLst>
            <c:ext xmlns:c16="http://schemas.microsoft.com/office/drawing/2014/chart" uri="{C3380CC4-5D6E-409C-BE32-E72D297353CC}">
              <c16:uniqueId val="{00000002-4442-4F86-9CB2-B6FE46F6DECA}"/>
            </c:ext>
          </c:extLst>
        </c:ser>
        <c:ser>
          <c:idx val="1"/>
          <c:order val="1"/>
          <c:tx>
            <c:strRef>
              <c:f>Foaie1!$C$1</c:f>
              <c:strCache>
                <c:ptCount val="1"/>
                <c:pt idx="0">
                  <c:v>2</c:v>
                </c:pt>
              </c:strCache>
            </c:strRef>
          </c:tx>
          <c:spPr>
            <a:solidFill>
              <a:schemeClr val="accent2">
                <a:lumMod val="60000"/>
                <a:lumOff val="40000"/>
              </a:schemeClr>
            </a:solidFill>
            <a:ln>
              <a:noFill/>
            </a:ln>
            <a:effectLst/>
            <a:scene3d>
              <a:camera prst="orthographicFront"/>
              <a:lightRig rig="threePt" dir="t"/>
            </a:scene3d>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cursului</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Foaie1!$C$2:$C$8</c:f>
              <c:numCache>
                <c:formatCode>0%</c:formatCode>
                <c:ptCount val="7"/>
                <c:pt idx="0">
                  <c:v>0.01</c:v>
                </c:pt>
                <c:pt idx="1">
                  <c:v>0.01</c:v>
                </c:pt>
                <c:pt idx="2">
                  <c:v>5.5005500550055E-3</c:v>
                </c:pt>
                <c:pt idx="3">
                  <c:v>0.01</c:v>
                </c:pt>
                <c:pt idx="6">
                  <c:v>7.7007700770076997E-3</c:v>
                </c:pt>
              </c:numCache>
            </c:numRef>
          </c:val>
          <c:extLst>
            <c:ext xmlns:c16="http://schemas.microsoft.com/office/drawing/2014/chart" uri="{C3380CC4-5D6E-409C-BE32-E72D297353CC}">
              <c16:uniqueId val="{00000003-4442-4F86-9CB2-B6FE46F6DECA}"/>
            </c:ext>
          </c:extLst>
        </c:ser>
        <c:ser>
          <c:idx val="2"/>
          <c:order val="2"/>
          <c:tx>
            <c:strRef>
              <c:f>Foaie1!$D$1</c:f>
              <c:strCache>
                <c:ptCount val="1"/>
                <c:pt idx="0">
                  <c:v>3</c:v>
                </c:pt>
              </c:strCache>
            </c:strRef>
          </c:tx>
          <c:spPr>
            <a:solidFill>
              <a:schemeClr val="bg2"/>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cursului</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Foaie1!$D$2:$D$8</c:f>
              <c:numCache>
                <c:formatCode>0%</c:formatCode>
                <c:ptCount val="7"/>
                <c:pt idx="0">
                  <c:v>9.3509350935093508E-3</c:v>
                </c:pt>
                <c:pt idx="1">
                  <c:v>1.1001100110011E-2</c:v>
                </c:pt>
                <c:pt idx="2">
                  <c:v>0.01</c:v>
                </c:pt>
                <c:pt idx="3">
                  <c:v>8.2508250825082501E-3</c:v>
                </c:pt>
                <c:pt idx="4">
                  <c:v>8.8008800880088004E-3</c:v>
                </c:pt>
                <c:pt idx="5">
                  <c:v>9.3509350935093508E-3</c:v>
                </c:pt>
                <c:pt idx="6">
                  <c:v>9.3509350935093508E-3</c:v>
                </c:pt>
              </c:numCache>
            </c:numRef>
          </c:val>
          <c:extLst>
            <c:ext xmlns:c16="http://schemas.microsoft.com/office/drawing/2014/chart" uri="{C3380CC4-5D6E-409C-BE32-E72D297353CC}">
              <c16:uniqueId val="{00000004-4442-4F86-9CB2-B6FE46F6DECA}"/>
            </c:ext>
          </c:extLst>
        </c:ser>
        <c:ser>
          <c:idx val="3"/>
          <c:order val="3"/>
          <c:tx>
            <c:strRef>
              <c:f>Foaie1!$E$1</c:f>
              <c:strCache>
                <c:ptCount val="1"/>
                <c:pt idx="0">
                  <c:v>4</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cursului</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Foaie1!$E$2:$E$8</c:f>
              <c:numCache>
                <c:formatCode>0%</c:formatCode>
                <c:ptCount val="7"/>
                <c:pt idx="0">
                  <c:v>4.1254125412541302E-2</c:v>
                </c:pt>
                <c:pt idx="1">
                  <c:v>0.05</c:v>
                </c:pt>
                <c:pt idx="2">
                  <c:v>8.1408140814081403E-2</c:v>
                </c:pt>
                <c:pt idx="3">
                  <c:v>5.1155115511551198E-2</c:v>
                </c:pt>
                <c:pt idx="4">
                  <c:v>0.05</c:v>
                </c:pt>
                <c:pt idx="5">
                  <c:v>4.78547854785479E-2</c:v>
                </c:pt>
                <c:pt idx="6">
                  <c:v>6.2706270627062702E-2</c:v>
                </c:pt>
              </c:numCache>
            </c:numRef>
          </c:val>
          <c:extLst>
            <c:ext xmlns:c16="http://schemas.microsoft.com/office/drawing/2014/chart" uri="{C3380CC4-5D6E-409C-BE32-E72D297353CC}">
              <c16:uniqueId val="{00000005-4442-4F86-9CB2-B6FE46F6DECA}"/>
            </c:ext>
          </c:extLst>
        </c:ser>
        <c:ser>
          <c:idx val="4"/>
          <c:order val="4"/>
          <c:tx>
            <c:strRef>
              <c:f>Foaie1!$F$1</c:f>
              <c:strCache>
                <c:ptCount val="1"/>
                <c:pt idx="0">
                  <c:v>În foarte mare măsură</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195"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cursului</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Foaie1!$F$2:$F$8</c:f>
              <c:numCache>
                <c:formatCode>0%</c:formatCode>
                <c:ptCount val="7"/>
                <c:pt idx="0">
                  <c:v>0.94279427942794303</c:v>
                </c:pt>
                <c:pt idx="1">
                  <c:v>0.92739273927392696</c:v>
                </c:pt>
                <c:pt idx="2">
                  <c:v>0.9</c:v>
                </c:pt>
                <c:pt idx="3">
                  <c:v>0.93234323432343202</c:v>
                </c:pt>
                <c:pt idx="4">
                  <c:v>0.93839383938393806</c:v>
                </c:pt>
                <c:pt idx="5">
                  <c:v>0.93564356435643603</c:v>
                </c:pt>
                <c:pt idx="6">
                  <c:v>0.91639163916391597</c:v>
                </c:pt>
              </c:numCache>
            </c:numRef>
          </c:val>
          <c:extLst>
            <c:ext xmlns:c16="http://schemas.microsoft.com/office/drawing/2014/chart" uri="{C3380CC4-5D6E-409C-BE32-E72D297353CC}">
              <c16:uniqueId val="{00000006-4442-4F86-9CB2-B6FE46F6DECA}"/>
            </c:ext>
          </c:extLst>
        </c:ser>
        <c:dLbls>
          <c:showLegendKey val="0"/>
          <c:showVal val="0"/>
          <c:showCatName val="0"/>
          <c:showSerName val="0"/>
          <c:showPercent val="0"/>
          <c:showBubbleSize val="0"/>
        </c:dLbls>
        <c:gapWidth val="150"/>
        <c:overlap val="100"/>
        <c:axId val="487045896"/>
        <c:axId val="487043936"/>
      </c:barChart>
      <c:catAx>
        <c:axId val="487045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accent1"/>
                </a:solidFill>
                <a:latin typeface="+mn-lt"/>
                <a:ea typeface="+mn-ea"/>
                <a:cs typeface="+mn-cs"/>
              </a:defRPr>
            </a:pPr>
            <a:endParaRPr lang="en-US"/>
          </a:p>
        </c:txPr>
        <c:crossAx val="487043936"/>
        <c:crosses val="autoZero"/>
        <c:auto val="0"/>
        <c:lblAlgn val="ctr"/>
        <c:lblOffset val="1"/>
        <c:tickLblSkip val="1"/>
        <c:noMultiLvlLbl val="0"/>
      </c:catAx>
      <c:valAx>
        <c:axId val="487043936"/>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87045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solidFill>
              <a:latin typeface="+mn-lt"/>
              <a:ea typeface="+mn-ea"/>
              <a:cs typeface="+mn-cs"/>
            </a:defRPr>
          </a:pPr>
          <a:endParaRPr lang="en-US"/>
        </a:p>
      </c:txPr>
    </c:legend>
    <c:plotVisOnly val="1"/>
    <c:dispBlanksAs val="gap"/>
    <c:showDLblsOverMax val="0"/>
    <c:extLst>
      <c:ext uri="{0b15fc19-7d7d-44ad-8c2d-2c3a37ce22c3}">
        <chartProps xmlns="https://web.wps.cn/et/2018/main" chartId="{ccfdb7b0-6e60-45f5-b58e-3fe1c1a398ab}"/>
      </c:ext>
    </c:extLst>
  </c:chart>
  <c:spPr>
    <a:noFill/>
    <a:ln>
      <a:noFill/>
    </a:ln>
    <a:effectLst/>
  </c:spPr>
  <c:txPr>
    <a:bodyPr/>
    <a:lstStyle/>
    <a:p>
      <a:pPr>
        <a:defRPr lang="en-US"/>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Foaie1!$B$1</c:f>
              <c:strCache>
                <c:ptCount val="1"/>
                <c:pt idx="0">
                  <c:v>calitatea resurselor materiale, infrastructură informatică (platforma de înscriere și formare) și logistică</c:v>
                </c:pt>
              </c:strCache>
            </c:strRef>
          </c:tx>
          <c:spPr>
            <a:solidFill>
              <a:schemeClr val="tx2">
                <a:lumMod val="75000"/>
              </a:schemeClr>
            </a:solidFill>
            <a:ln>
              <a:noFill/>
            </a:ln>
            <a:effectLst/>
          </c:spPr>
          <c:invertIfNegative val="0"/>
          <c:dLbls>
            <c:dLbl>
              <c:idx val="7"/>
              <c:layout>
                <c:manualLayout>
                  <c:x val="-1.36165577342048E-3"/>
                  <c:y val="-5.7575120823702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13-44FA-BB22-9C58D68C30C5}"/>
                </c:ext>
              </c:extLst>
            </c:dLbl>
            <c:dLbl>
              <c:idx val="8"/>
              <c:layout>
                <c:manualLayout>
                  <c:x val="-1.3616557734204801E-2"/>
                  <c:y val="-0.1088463963017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13-44FA-BB22-9C58D68C30C5}"/>
                </c:ext>
              </c:extLst>
            </c:dLbl>
            <c:dLbl>
              <c:idx val="9"/>
              <c:layout>
                <c:manualLayout>
                  <c:x val="-9.0777051561365292E-3"/>
                  <c:y val="2.0027035389225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13-44FA-BB22-9C58D68C30C5}"/>
                </c:ext>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Foaie1!$A$2:$A$11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Foaie1!$B$2:$B$11</c:f>
              <c:numCache>
                <c:formatCode>0%</c:formatCode>
                <c:ptCount val="10"/>
                <c:pt idx="0">
                  <c:v>2.75027502750275E-3</c:v>
                </c:pt>
                <c:pt idx="1">
                  <c:v>1.65016501650165E-3</c:v>
                </c:pt>
                <c:pt idx="2">
                  <c:v>3.8503850385038499E-3</c:v>
                </c:pt>
                <c:pt idx="3">
                  <c:v>2.2002200220022001E-3</c:v>
                </c:pt>
                <c:pt idx="4">
                  <c:v>8.2508250825082501E-3</c:v>
                </c:pt>
                <c:pt idx="5">
                  <c:v>7.1507150715071502E-3</c:v>
                </c:pt>
                <c:pt idx="6">
                  <c:v>1.9251925192519299E-2</c:v>
                </c:pt>
                <c:pt idx="7">
                  <c:v>8.0308030803080299E-2</c:v>
                </c:pt>
                <c:pt idx="8">
                  <c:v>0.17711771177117699</c:v>
                </c:pt>
                <c:pt idx="9">
                  <c:v>0.69746974697469699</c:v>
                </c:pt>
              </c:numCache>
            </c:numRef>
          </c:val>
          <c:extLst>
            <c:ext xmlns:c16="http://schemas.microsoft.com/office/drawing/2014/chart" uri="{C3380CC4-5D6E-409C-BE32-E72D297353CC}">
              <c16:uniqueId val="{00000003-0F13-44FA-BB22-9C58D68C30C5}"/>
            </c:ext>
          </c:extLst>
        </c:ser>
        <c:ser>
          <c:idx val="1"/>
          <c:order val="1"/>
          <c:tx>
            <c:strRef>
              <c:f>Foaie1!$C$1</c:f>
              <c:strCache>
                <c:ptCount val="1"/>
                <c:pt idx="0">
                  <c:v>modul de organizare a formării (de la promovarea programului la evaluarea acestuia)</c:v>
                </c:pt>
              </c:strCache>
            </c:strRef>
          </c:tx>
          <c:spPr>
            <a:solidFill>
              <a:schemeClr val="accent2"/>
            </a:solidFill>
            <a:ln>
              <a:noFill/>
            </a:ln>
            <a:effectLst/>
          </c:spPr>
          <c:invertIfNegative val="0"/>
          <c:dLbls>
            <c:dLbl>
              <c:idx val="7"/>
              <c:layout>
                <c:manualLayout>
                  <c:x val="1.36165577342048E-3"/>
                  <c:y val="-3.82433284303424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13-44FA-BB22-9C58D68C30C5}"/>
                </c:ext>
              </c:extLst>
            </c:dLbl>
            <c:dLbl>
              <c:idx val="8"/>
              <c:layout>
                <c:manualLayout>
                  <c:x val="0"/>
                  <c:y val="-0.1088463963017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13-44FA-BB22-9C58D68C30C5}"/>
                </c:ext>
              </c:extLst>
            </c:dLbl>
            <c:dLbl>
              <c:idx val="9"/>
              <c:layout>
                <c:manualLayout>
                  <c:x val="3.3587509077703825E-3"/>
                  <c:y val="1.8136874517077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13-44FA-BB22-9C58D68C30C5}"/>
                </c:ext>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Foaie1!$A$2:$A$11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Foaie1!$C$2:$C$11</c:f>
              <c:numCache>
                <c:formatCode>0%</c:formatCode>
                <c:ptCount val="10"/>
                <c:pt idx="0">
                  <c:v>2.2002200220022001E-3</c:v>
                </c:pt>
                <c:pt idx="1">
                  <c:v>2.75027502750275E-3</c:v>
                </c:pt>
                <c:pt idx="2">
                  <c:v>2.75027502750275E-3</c:v>
                </c:pt>
                <c:pt idx="3">
                  <c:v>6.0506050605060504E-3</c:v>
                </c:pt>
                <c:pt idx="4">
                  <c:v>1.04510451045105E-2</c:v>
                </c:pt>
                <c:pt idx="5">
                  <c:v>6.0506050605060504E-3</c:v>
                </c:pt>
                <c:pt idx="6">
                  <c:v>2.2002200220022E-2</c:v>
                </c:pt>
                <c:pt idx="7">
                  <c:v>6.3256325632563296E-2</c:v>
                </c:pt>
                <c:pt idx="8">
                  <c:v>0.190869086908691</c:v>
                </c:pt>
                <c:pt idx="9">
                  <c:v>0.7</c:v>
                </c:pt>
              </c:numCache>
            </c:numRef>
          </c:val>
          <c:extLst>
            <c:ext xmlns:c16="http://schemas.microsoft.com/office/drawing/2014/chart" uri="{C3380CC4-5D6E-409C-BE32-E72D297353CC}">
              <c16:uniqueId val="{00000007-0F13-44FA-BB22-9C58D68C30C5}"/>
            </c:ext>
          </c:extLst>
        </c:ser>
        <c:dLbls>
          <c:showLegendKey val="0"/>
          <c:showVal val="1"/>
          <c:showCatName val="0"/>
          <c:showSerName val="0"/>
          <c:showPercent val="0"/>
          <c:showBubbleSize val="0"/>
        </c:dLbls>
        <c:gapWidth val="267"/>
        <c:overlap val="-43"/>
        <c:axId val="487555944"/>
        <c:axId val="487554768"/>
      </c:barChart>
      <c:catAx>
        <c:axId val="487555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1195" b="0" i="0" u="none" strike="noStrike" kern="1200" cap="none" spc="0" normalizeH="0" baseline="0">
                <a:solidFill>
                  <a:schemeClr val="dk1">
                    <a:lumMod val="65000"/>
                    <a:lumOff val="35000"/>
                  </a:schemeClr>
                </a:solidFill>
                <a:latin typeface="+mn-lt"/>
                <a:ea typeface="+mn-ea"/>
                <a:cs typeface="+mn-cs"/>
              </a:defRPr>
            </a:pPr>
            <a:endParaRPr lang="en-US"/>
          </a:p>
        </c:txPr>
        <c:crossAx val="487554768"/>
        <c:crosses val="autoZero"/>
        <c:auto val="1"/>
        <c:lblAlgn val="ctr"/>
        <c:lblOffset val="100"/>
        <c:noMultiLvlLbl val="0"/>
      </c:catAx>
      <c:valAx>
        <c:axId val="487554768"/>
        <c:scaling>
          <c:orientation val="minMax"/>
          <c:max val="0.7"/>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487555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7.6219986390590064E-2"/>
          <c:y val="2.5215381382643412E-2"/>
          <c:w val="0.90021057416842498"/>
          <c:h val="0.16317747537602739"/>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c448a240-cf3b-40db-9a48-ef161f076517}"/>
      </c:ext>
    </c:extLst>
  </c:chart>
  <c:spPr>
    <a:solidFill>
      <a:schemeClr val="lt1"/>
    </a:solidFill>
    <a:ln w="9525" cap="flat" cmpd="sng" algn="ctr">
      <a:solidFill>
        <a:schemeClr val="dk1">
          <a:lumMod val="15000"/>
          <a:lumOff val="85000"/>
        </a:schemeClr>
      </a:solidFill>
      <a:round/>
    </a:ln>
    <a:effectLst/>
  </c:spPr>
  <c:txPr>
    <a:bodyPr/>
    <a:lstStyle/>
    <a:p>
      <a:pPr>
        <a:defRPr lang="en-US"/>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1" u="none" strike="noStrike" kern="1200" cap="none" spc="0" normalizeH="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r>
              <a:rPr lang="ro-RO" sz="1000" b="1" i="1">
                <a:solidFill>
                  <a:schemeClr val="accent1"/>
                </a:solidFill>
                <a:latin typeface="Calibri" panose="020F0502020204030204" pitchFamily="34" charset="0"/>
                <a:ea typeface="Calibri" panose="020F0502020204030204" pitchFamily="34" charset="0"/>
                <a:cs typeface="Calibri" panose="020F0502020204030204" pitchFamily="34" charset="0"/>
              </a:rPr>
              <a:t>Vă rugăm să evaluați calitatea programului de formare, dând o notă de la 1 = nota minimă la 10. nota maximă sub aspectul următoarelor criterii:</a:t>
            </a:r>
          </a:p>
          <a:p>
            <a:pPr>
              <a:defRPr sz="1000" i="1">
                <a:solidFill>
                  <a:schemeClr val="accent1"/>
                </a:solidFill>
                <a:latin typeface="Calibri" panose="020F0502020204030204" pitchFamily="34" charset="0"/>
                <a:ea typeface="Calibri" panose="020F0502020204030204" pitchFamily="34" charset="0"/>
                <a:cs typeface="Calibri" panose="020F0502020204030204" pitchFamily="34" charset="0"/>
              </a:defRPr>
            </a:pPr>
            <a:r>
              <a:rPr lang="ro-RO" sz="1000" b="1" i="1">
                <a:solidFill>
                  <a:schemeClr val="accent1"/>
                </a:solidFill>
                <a:latin typeface="Calibri" panose="020F0502020204030204" pitchFamily="34" charset="0"/>
                <a:ea typeface="Calibri" panose="020F0502020204030204" pitchFamily="34" charset="0"/>
                <a:cs typeface="Calibri" panose="020F0502020204030204" pitchFamily="34" charset="0"/>
              </a:rPr>
              <a:t>(comparație de medii)</a:t>
            </a:r>
            <a:endParaRPr lang="en-US" sz="1000" b="1" i="1">
              <a:solidFill>
                <a:schemeClr val="accent1"/>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000" b="1" i="1" u="none" strike="noStrike" kern="1200" cap="none" spc="0" normalizeH="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bar"/>
        <c:grouping val="clustered"/>
        <c:varyColors val="0"/>
        <c:ser>
          <c:idx val="0"/>
          <c:order val="0"/>
          <c:tx>
            <c:strRef>
              <c:f>Foaie1!$B$1</c:f>
              <c:strCache>
                <c:ptCount val="1"/>
                <c:pt idx="0">
                  <c:v>Serie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Foaie1!$A$2:$A$6</c:f>
              <c:strCache>
                <c:ptCount val="5"/>
                <c:pt idx="0">
                  <c:v>beneficii la nivel instituțional</c:v>
                </c:pt>
                <c:pt idx="1">
                  <c:v>beneficii la nivel sistemic/ social</c:v>
                </c:pt>
                <c:pt idx="2">
                  <c:v>potențial de multiplicare/ replicabilitate</c:v>
                </c:pt>
                <c:pt idx="3">
                  <c:v>relevanță (adresabilitate)</c:v>
                </c:pt>
                <c:pt idx="4">
                  <c:v>utilitate (dezvoltare profesională)</c:v>
                </c:pt>
              </c:strCache>
            </c:strRef>
          </c:cat>
          <c:val>
            <c:numRef>
              <c:f>Foaie1!$B$2:$B$6</c:f>
              <c:numCache>
                <c:formatCode>General</c:formatCode>
                <c:ptCount val="5"/>
                <c:pt idx="0">
                  <c:v>9.4</c:v>
                </c:pt>
                <c:pt idx="1">
                  <c:v>9.4</c:v>
                </c:pt>
                <c:pt idx="2">
                  <c:v>9.5</c:v>
                </c:pt>
                <c:pt idx="3">
                  <c:v>9.6</c:v>
                </c:pt>
                <c:pt idx="4">
                  <c:v>9.6</c:v>
                </c:pt>
              </c:numCache>
            </c:numRef>
          </c:val>
          <c:extLst>
            <c:ext xmlns:c16="http://schemas.microsoft.com/office/drawing/2014/chart" uri="{C3380CC4-5D6E-409C-BE32-E72D297353CC}">
              <c16:uniqueId val="{00000000-EC30-4E24-AD06-C92BC77DB98B}"/>
            </c:ext>
          </c:extLst>
        </c:ser>
        <c:dLbls>
          <c:showLegendKey val="0"/>
          <c:showVal val="0"/>
          <c:showCatName val="0"/>
          <c:showSerName val="0"/>
          <c:showPercent val="0"/>
          <c:showBubbleSize val="0"/>
        </c:dLbls>
        <c:gapWidth val="247"/>
        <c:axId val="1411102591"/>
        <c:axId val="1411103071"/>
      </c:barChart>
      <c:catAx>
        <c:axId val="141110259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11103071"/>
        <c:crosses val="autoZero"/>
        <c:auto val="1"/>
        <c:lblAlgn val="ctr"/>
        <c:lblOffset val="100"/>
        <c:noMultiLvlLbl val="0"/>
      </c:catAx>
      <c:valAx>
        <c:axId val="1411103071"/>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41110259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40426529639747"/>
          <c:y val="0.13168085242509778"/>
          <c:w val="0.47901155785147803"/>
          <c:h val="0.84153736101155718"/>
        </c:manualLayout>
      </c:layout>
      <c:barChart>
        <c:barDir val="bar"/>
        <c:grouping val="clustered"/>
        <c:varyColors val="0"/>
        <c:ser>
          <c:idx val="0"/>
          <c:order val="0"/>
          <c:tx>
            <c:strRef>
              <c:f>Foaie1!$B$1</c:f>
              <c:strCache>
                <c:ptCount val="1"/>
                <c:pt idx="0">
                  <c:v>2024</c:v>
                </c:pt>
              </c:strCache>
            </c:strRef>
          </c:tx>
          <c:spPr>
            <a:solidFill>
              <a:schemeClr val="accent5">
                <a:lumMod val="50000"/>
              </a:schemeClr>
            </a:solidFill>
            <a:ln>
              <a:noFill/>
            </a:ln>
            <a:effectLst>
              <a:outerShdw blurRad="50800" dist="38100" dir="18900000" algn="bl" rotWithShape="0">
                <a:prstClr val="black">
                  <a:alpha val="40000"/>
                </a:prstClr>
              </a:outerShdw>
            </a:effectLst>
          </c:spPr>
          <c:invertIfNegative val="0"/>
          <c:dPt>
            <c:idx val="0"/>
            <c:invertIfNegative val="0"/>
            <c:bubble3D val="0"/>
            <c:spPr>
              <a:solidFill>
                <a:schemeClr val="accent5">
                  <a:lumMod val="5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24D3-4DD2-8AA9-226726E0ED3E}"/>
              </c:ext>
            </c:extLst>
          </c:dPt>
          <c:dPt>
            <c:idx val="1"/>
            <c:invertIfNegative val="0"/>
            <c:bubble3D val="0"/>
            <c:spPr>
              <a:solidFill>
                <a:schemeClr val="accent5">
                  <a:lumMod val="5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24D3-4DD2-8AA9-226726E0ED3E}"/>
              </c:ext>
            </c:extLst>
          </c:dPt>
          <c:dPt>
            <c:idx val="2"/>
            <c:invertIfNegative val="0"/>
            <c:bubble3D val="0"/>
            <c:spPr>
              <a:solidFill>
                <a:schemeClr val="accent5">
                  <a:lumMod val="75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24D3-4DD2-8AA9-226726E0ED3E}"/>
              </c:ext>
            </c:extLst>
          </c:dPt>
          <c:dPt>
            <c:idx val="3"/>
            <c:invertIfNegative val="0"/>
            <c:bubble3D val="0"/>
            <c:spPr>
              <a:solidFill>
                <a:schemeClr val="accent5"/>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24D3-4DD2-8AA9-226726E0ED3E}"/>
              </c:ext>
            </c:extLst>
          </c:dPt>
          <c:dPt>
            <c:idx val="4"/>
            <c:invertIfNegative val="0"/>
            <c:bubble3D val="0"/>
            <c:spPr>
              <a:solidFill>
                <a:schemeClr val="accent5"/>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9-24D3-4DD2-8AA9-226726E0ED3E}"/>
              </c:ext>
            </c:extLst>
          </c:dPt>
          <c:dPt>
            <c:idx val="5"/>
            <c:invertIfNegative val="0"/>
            <c:bubble3D val="0"/>
            <c:spPr>
              <a:solidFill>
                <a:schemeClr val="accent5">
                  <a:lumMod val="40000"/>
                  <a:lumOff val="6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B-24D3-4DD2-8AA9-226726E0ED3E}"/>
              </c:ext>
            </c:extLst>
          </c:dPt>
          <c:dPt>
            <c:idx val="6"/>
            <c:invertIfNegative val="0"/>
            <c:bubble3D val="0"/>
            <c:spPr>
              <a:solidFill>
                <a:schemeClr val="accent5">
                  <a:lumMod val="40000"/>
                  <a:lumOff val="6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D-24D3-4DD2-8AA9-226726E0ED3E}"/>
              </c:ext>
            </c:extLst>
          </c:dPt>
          <c:dPt>
            <c:idx val="7"/>
            <c:invertIfNegative val="0"/>
            <c:bubble3D val="0"/>
            <c:spPr>
              <a:solidFill>
                <a:schemeClr val="accent5">
                  <a:lumMod val="5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F-24D3-4DD2-8AA9-226726E0ED3E}"/>
              </c:ext>
            </c:extLst>
          </c:dPt>
          <c:dPt>
            <c:idx val="8"/>
            <c:invertIfNegative val="0"/>
            <c:bubble3D val="0"/>
            <c:spPr>
              <a:solidFill>
                <a:schemeClr val="accent5">
                  <a:lumMod val="5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11-24D3-4DD2-8AA9-226726E0ED3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Foaie1!$A$2:$A$7</c:f>
              <c:strCache>
                <c:ptCount val="6"/>
                <c:pt idx="0">
                  <c:v>Lipsa cunoștințelor de a lucra în diverse programe pe calculator</c:v>
                </c:pt>
                <c:pt idx="1">
                  <c:v>Lipsa abilităților de comunicare din partea funcționarului public</c:v>
                </c:pt>
                <c:pt idx="2">
                  <c:v>Imposibilitatea funcționarului public de a rezolva problema</c:v>
                </c:pt>
                <c:pt idx="3">
                  <c:v>Imposibilitatea de a găsi soluții în rezolvarea problemei</c:v>
                </c:pt>
                <c:pt idx="4">
                  <c:v>Tratament abuziv din partea funcționarului public</c:v>
                </c:pt>
                <c:pt idx="5">
                  <c:v>Lipsa competențelor de a elabora anumite documente</c:v>
                </c:pt>
              </c:strCache>
            </c:strRef>
          </c:cat>
          <c:val>
            <c:numRef>
              <c:f>Foaie1!$B$2:$B$7</c:f>
              <c:numCache>
                <c:formatCode>0%</c:formatCode>
                <c:ptCount val="6"/>
                <c:pt idx="0">
                  <c:v>0.56299999999999994</c:v>
                </c:pt>
                <c:pt idx="1">
                  <c:v>0.54200000000000004</c:v>
                </c:pt>
                <c:pt idx="2">
                  <c:v>0.51900000000000002</c:v>
                </c:pt>
                <c:pt idx="3">
                  <c:v>0.45300000000000001</c:v>
                </c:pt>
                <c:pt idx="4">
                  <c:v>0.41</c:v>
                </c:pt>
                <c:pt idx="5">
                  <c:v>0.34699999999999998</c:v>
                </c:pt>
              </c:numCache>
            </c:numRef>
          </c:val>
          <c:extLst>
            <c:ext xmlns:c16="http://schemas.microsoft.com/office/drawing/2014/chart" uri="{C3380CC4-5D6E-409C-BE32-E72D297353CC}">
              <c16:uniqueId val="{00000012-24D3-4DD2-8AA9-226726E0ED3E}"/>
            </c:ext>
          </c:extLst>
        </c:ser>
        <c:ser>
          <c:idx val="1"/>
          <c:order val="1"/>
          <c:tx>
            <c:strRef>
              <c:f>Foaie1!$C$1</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Foaie1!$A$2:$A$7</c:f>
              <c:strCache>
                <c:ptCount val="6"/>
                <c:pt idx="0">
                  <c:v>Lipsa cunoștințelor de a lucra în diverse programe pe calculator</c:v>
                </c:pt>
                <c:pt idx="1">
                  <c:v>Lipsa abilităților de comunicare din partea funcționarului public</c:v>
                </c:pt>
                <c:pt idx="2">
                  <c:v>Imposibilitatea funcționarului public de a rezolva problema</c:v>
                </c:pt>
                <c:pt idx="3">
                  <c:v>Imposibilitatea de a găsi soluții în rezolvarea problemei</c:v>
                </c:pt>
                <c:pt idx="4">
                  <c:v>Tratament abuziv din partea funcționarului public</c:v>
                </c:pt>
                <c:pt idx="5">
                  <c:v>Lipsa competențelor de a elabora anumite documente</c:v>
                </c:pt>
              </c:strCache>
            </c:strRef>
          </c:cat>
          <c:val>
            <c:numRef>
              <c:f>Foaie1!$C$2:$C$7</c:f>
              <c:numCache>
                <c:formatCode>0%</c:formatCode>
                <c:ptCount val="6"/>
                <c:pt idx="0">
                  <c:v>0.43</c:v>
                </c:pt>
                <c:pt idx="1">
                  <c:v>0.45</c:v>
                </c:pt>
                <c:pt idx="2">
                  <c:v>0.47</c:v>
                </c:pt>
                <c:pt idx="3">
                  <c:v>0.38</c:v>
                </c:pt>
                <c:pt idx="4">
                  <c:v>0.34</c:v>
                </c:pt>
                <c:pt idx="5">
                  <c:v>0.3</c:v>
                </c:pt>
              </c:numCache>
            </c:numRef>
          </c:val>
          <c:extLst>
            <c:ext xmlns:c16="http://schemas.microsoft.com/office/drawing/2014/chart" uri="{C3380CC4-5D6E-409C-BE32-E72D297353CC}">
              <c16:uniqueId val="{00000013-24D3-4DD2-8AA9-226726E0ED3E}"/>
            </c:ext>
          </c:extLst>
        </c:ser>
        <c:dLbls>
          <c:showLegendKey val="0"/>
          <c:showVal val="0"/>
          <c:showCatName val="0"/>
          <c:showSerName val="0"/>
          <c:showPercent val="0"/>
          <c:showBubbleSize val="0"/>
        </c:dLbls>
        <c:gapWidth val="150"/>
        <c:axId val="202390856"/>
        <c:axId val="202394776"/>
      </c:barChart>
      <c:catAx>
        <c:axId val="202390856"/>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rgbClr val="002060"/>
                </a:solidFill>
                <a:latin typeface="+mn-lt"/>
                <a:ea typeface="+mn-ea"/>
                <a:cs typeface="+mn-cs"/>
              </a:defRPr>
            </a:pPr>
            <a:endParaRPr lang="ro-RO"/>
          </a:p>
        </c:txPr>
        <c:crossAx val="202394776"/>
        <c:crosses val="autoZero"/>
        <c:auto val="1"/>
        <c:lblAlgn val="ctr"/>
        <c:lblOffset val="100"/>
        <c:noMultiLvlLbl val="0"/>
      </c:catAx>
      <c:valAx>
        <c:axId val="202394776"/>
        <c:scaling>
          <c:orientation val="minMax"/>
        </c:scaling>
        <c:delete val="1"/>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202390856"/>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ro-R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b="1" i="1">
                <a:solidFill>
                  <a:sysClr val="windowText" lastClr="000000"/>
                </a:solidFill>
                <a:latin typeface="+mj-lt"/>
              </a:rPr>
              <a:t>Ponderea notelor obținute de cursanți la testele DigComp</a:t>
            </a:r>
            <a:r>
              <a:rPr lang="ro-RO" sz="1100" b="1" i="1" baseline="0">
                <a:solidFill>
                  <a:sysClr val="windowText" lastClr="000000"/>
                </a:solidFill>
                <a:latin typeface="+mj-lt"/>
              </a:rPr>
              <a:t> inițiale și finale</a:t>
            </a:r>
            <a:r>
              <a:rPr lang="ro-RO" sz="1100" b="1" i="1">
                <a:solidFill>
                  <a:sysClr val="windowText" lastClr="000000"/>
                </a:solidFill>
              </a:rPr>
              <a:t>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ro-RO"/>
        </a:p>
      </c:txPr>
    </c:title>
    <c:autoTitleDeleted val="0"/>
    <c:plotArea>
      <c:layout>
        <c:manualLayout>
          <c:layoutTarget val="inner"/>
          <c:xMode val="edge"/>
          <c:yMode val="edge"/>
          <c:x val="9.3756823664666363E-3"/>
          <c:y val="0.29049160027103438"/>
          <c:w val="0.97725980042671734"/>
          <c:h val="0.5057696052088444"/>
        </c:manualLayout>
      </c:layout>
      <c:lineChart>
        <c:grouping val="standard"/>
        <c:varyColors val="0"/>
        <c:ser>
          <c:idx val="0"/>
          <c:order val="0"/>
          <c:tx>
            <c:strRef>
              <c:f>Foaie1!$B$1</c:f>
              <c:strCache>
                <c:ptCount val="1"/>
                <c:pt idx="0">
                  <c:v>TEST INITIAL DigComp</c:v>
                </c:pt>
              </c:strCache>
            </c:strRef>
          </c:tx>
          <c:spPr>
            <a:ln w="22225" cap="rnd">
              <a:solidFill>
                <a:schemeClr val="tx2">
                  <a:lumMod val="5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F459-441F-A2F6-E8147CE27571}"/>
                </c:ext>
              </c:extLst>
            </c:dLbl>
            <c:dLbl>
              <c:idx val="2"/>
              <c:delete val="1"/>
              <c:extLst>
                <c:ext xmlns:c15="http://schemas.microsoft.com/office/drawing/2012/chart" uri="{CE6537A1-D6FC-4f65-9D91-7224C49458BB}"/>
                <c:ext xmlns:c16="http://schemas.microsoft.com/office/drawing/2014/chart" uri="{C3380CC4-5D6E-409C-BE32-E72D297353CC}">
                  <c16:uniqueId val="{00000001-F459-441F-A2F6-E8147CE275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lumMod val="50000"/>
                      </a:schemeClr>
                    </a:solidFill>
                    <a:latin typeface="+mn-lt"/>
                    <a:ea typeface="+mn-ea"/>
                    <a:cs typeface="+mn-cs"/>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Foaie1!$A$2:$A$16</c:f>
              <c:strCache>
                <c:ptCount val="15"/>
                <c:pt idx="0">
                  <c:v>1-2pc</c:v>
                </c:pt>
                <c:pt idx="1">
                  <c:v>2-3pc</c:v>
                </c:pt>
                <c:pt idx="2">
                  <c:v>3-4pc</c:v>
                </c:pt>
                <c:pt idx="3">
                  <c:v>4-5pc</c:v>
                </c:pt>
                <c:pt idx="4">
                  <c:v>5-6pc</c:v>
                </c:pt>
                <c:pt idx="5">
                  <c:v>6-7pc</c:v>
                </c:pt>
                <c:pt idx="6">
                  <c:v>7-8pc</c:v>
                </c:pt>
                <c:pt idx="7">
                  <c:v>8-9pc</c:v>
                </c:pt>
                <c:pt idx="8">
                  <c:v>9-10pc</c:v>
                </c:pt>
                <c:pt idx="9">
                  <c:v>10-11pc</c:v>
                </c:pt>
                <c:pt idx="10">
                  <c:v>11-12pc</c:v>
                </c:pt>
                <c:pt idx="11">
                  <c:v>12-13pc</c:v>
                </c:pt>
                <c:pt idx="12">
                  <c:v>13-14pc</c:v>
                </c:pt>
                <c:pt idx="13">
                  <c:v>14-15pc</c:v>
                </c:pt>
                <c:pt idx="14">
                  <c:v>15pc</c:v>
                </c:pt>
              </c:strCache>
            </c:strRef>
          </c:cat>
          <c:val>
            <c:numRef>
              <c:f>Foaie1!$B$2:$B$16</c:f>
              <c:numCache>
                <c:formatCode>0%</c:formatCode>
                <c:ptCount val="15"/>
                <c:pt idx="0">
                  <c:v>1.7918767680108835E-4</c:v>
                </c:pt>
                <c:pt idx="1">
                  <c:v>6.0821174509844312E-4</c:v>
                </c:pt>
                <c:pt idx="2">
                  <c:v>2.1309988839646929E-3</c:v>
                </c:pt>
                <c:pt idx="3">
                  <c:v>5.2476413256257E-3</c:v>
                </c:pt>
                <c:pt idx="4">
                  <c:v>4.0567400266804929E-2</c:v>
                </c:pt>
                <c:pt idx="5">
                  <c:v>9.5066553077742921E-2</c:v>
                </c:pt>
                <c:pt idx="6">
                  <c:v>0.17578703097976434</c:v>
                </c:pt>
                <c:pt idx="7">
                  <c:v>0.24117234652194611</c:v>
                </c:pt>
                <c:pt idx="8">
                  <c:v>0.2319698271213575</c:v>
                </c:pt>
                <c:pt idx="9">
                  <c:v>0.20681127246304701</c:v>
                </c:pt>
              </c:numCache>
            </c:numRef>
          </c:val>
          <c:smooth val="0"/>
          <c:extLst>
            <c:ext xmlns:c16="http://schemas.microsoft.com/office/drawing/2014/chart" uri="{C3380CC4-5D6E-409C-BE32-E72D297353CC}">
              <c16:uniqueId val="{00000002-F459-441F-A2F6-E8147CE27571}"/>
            </c:ext>
          </c:extLst>
        </c:ser>
        <c:ser>
          <c:idx val="1"/>
          <c:order val="1"/>
          <c:tx>
            <c:strRef>
              <c:f>Foaie1!$C$1</c:f>
              <c:strCache>
                <c:ptCount val="1"/>
                <c:pt idx="0">
                  <c:v>TEST FINAL DigComp</c:v>
                </c:pt>
              </c:strCache>
            </c:strRef>
          </c:tx>
          <c:spPr>
            <a:ln w="22225" cap="rnd">
              <a:solidFill>
                <a:schemeClr val="accent2"/>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3-F459-441F-A2F6-E8147CE275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Foaie1!$A$2:$A$16</c:f>
              <c:strCache>
                <c:ptCount val="15"/>
                <c:pt idx="0">
                  <c:v>1-2pc</c:v>
                </c:pt>
                <c:pt idx="1">
                  <c:v>2-3pc</c:v>
                </c:pt>
                <c:pt idx="2">
                  <c:v>3-4pc</c:v>
                </c:pt>
                <c:pt idx="3">
                  <c:v>4-5pc</c:v>
                </c:pt>
                <c:pt idx="4">
                  <c:v>5-6pc</c:v>
                </c:pt>
                <c:pt idx="5">
                  <c:v>6-7pc</c:v>
                </c:pt>
                <c:pt idx="6">
                  <c:v>7-8pc</c:v>
                </c:pt>
                <c:pt idx="7">
                  <c:v>8-9pc</c:v>
                </c:pt>
                <c:pt idx="8">
                  <c:v>9-10pc</c:v>
                </c:pt>
                <c:pt idx="9">
                  <c:v>10-11pc</c:v>
                </c:pt>
                <c:pt idx="10">
                  <c:v>11-12pc</c:v>
                </c:pt>
                <c:pt idx="11">
                  <c:v>12-13pc</c:v>
                </c:pt>
                <c:pt idx="12">
                  <c:v>13-14pc</c:v>
                </c:pt>
                <c:pt idx="13">
                  <c:v>14-15pc</c:v>
                </c:pt>
                <c:pt idx="14">
                  <c:v>15pc</c:v>
                </c:pt>
              </c:strCache>
            </c:strRef>
          </c:cat>
          <c:val>
            <c:numRef>
              <c:f>Foaie1!$C$2:$C$16</c:f>
              <c:numCache>
                <c:formatCode>0%</c:formatCode>
                <c:ptCount val="15"/>
                <c:pt idx="1">
                  <c:v>2.0962104895263577E-5</c:v>
                </c:pt>
                <c:pt idx="3">
                  <c:v>6.4465722292770828E-5</c:v>
                </c:pt>
                <c:pt idx="4">
                  <c:v>4.7673978453918204E-3</c:v>
                </c:pt>
                <c:pt idx="5">
                  <c:v>2.8462882507536699E-2</c:v>
                </c:pt>
                <c:pt idx="6">
                  <c:v>5.3387332709793567E-2</c:v>
                </c:pt>
                <c:pt idx="7">
                  <c:v>0.16454393248611424</c:v>
                </c:pt>
                <c:pt idx="8">
                  <c:v>0.16863839912322059</c:v>
                </c:pt>
                <c:pt idx="9">
                  <c:v>0.18847400837255882</c:v>
                </c:pt>
                <c:pt idx="10">
                  <c:v>3.8859470307701434E-2</c:v>
                </c:pt>
                <c:pt idx="11">
                  <c:v>5.857861248658526E-2</c:v>
                </c:pt>
                <c:pt idx="12">
                  <c:v>8.2922534593143415E-2</c:v>
                </c:pt>
                <c:pt idx="13">
                  <c:v>0.11093065127758178</c:v>
                </c:pt>
                <c:pt idx="14">
                  <c:v>9.6629141288305076E-2</c:v>
                </c:pt>
              </c:numCache>
            </c:numRef>
          </c:val>
          <c:smooth val="0"/>
          <c:extLst>
            <c:ext xmlns:c16="http://schemas.microsoft.com/office/drawing/2014/chart" uri="{C3380CC4-5D6E-409C-BE32-E72D297353CC}">
              <c16:uniqueId val="{00000004-F459-441F-A2F6-E8147CE27571}"/>
            </c:ext>
          </c:extLst>
        </c:ser>
        <c:dLbls>
          <c:showLegendKey val="0"/>
          <c:showVal val="0"/>
          <c:showCatName val="0"/>
          <c:showSerName val="0"/>
          <c:showPercent val="0"/>
          <c:showBubbleSize val="0"/>
        </c:dLbls>
        <c:smooth val="0"/>
        <c:axId val="570936528"/>
        <c:axId val="570934368"/>
      </c:lineChart>
      <c:catAx>
        <c:axId val="5709365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ro-RO"/>
          </a:p>
        </c:txPr>
        <c:crossAx val="570934368"/>
        <c:crosses val="autoZero"/>
        <c:auto val="1"/>
        <c:lblAlgn val="ctr"/>
        <c:lblOffset val="100"/>
        <c:noMultiLvlLbl val="0"/>
      </c:catAx>
      <c:valAx>
        <c:axId val="570934368"/>
        <c:scaling>
          <c:orientation val="minMax"/>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crossAx val="570936528"/>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ro-R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r>
              <a:rPr lang="ro-RO" sz="1000" b="1" i="0" u="none" strike="noStrike" cap="none" normalizeH="0" baseline="0" dirty="0">
                <a:solidFill>
                  <a:schemeClr val="tx1"/>
                </a:solidFill>
                <a:effectLst/>
                <a:latin typeface="+mj-lt"/>
              </a:rPr>
              <a:t>RELEVANȚA CONȚINUTULUI</a:t>
            </a:r>
            <a:endParaRPr lang="en-GB" sz="1000" i="0"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bar"/>
        <c:grouping val="percentStacked"/>
        <c:varyColors val="0"/>
        <c:ser>
          <c:idx val="0"/>
          <c:order val="0"/>
          <c:tx>
            <c:strRef>
              <c:f>Foaie1!$B$1</c:f>
              <c:strCache>
                <c:ptCount val="1"/>
                <c:pt idx="0">
                  <c:v>Dezacord total</c:v>
                </c:pt>
              </c:strCache>
            </c:strRef>
          </c:tx>
          <c:spPr>
            <a:solidFill>
              <a:schemeClr val="bg1">
                <a:lumMod val="85000"/>
              </a:schemeClr>
            </a:solidFill>
            <a:ln>
              <a:noFill/>
            </a:ln>
            <a:effectLst/>
          </c:spPr>
          <c:invertIfNegative val="0"/>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Foaie1!$B$2:$B$8</c:f>
              <c:numCache>
                <c:formatCode>0%</c:formatCode>
                <c:ptCount val="7"/>
                <c:pt idx="0">
                  <c:v>1.1949323351569249E-2</c:v>
                </c:pt>
                <c:pt idx="1">
                  <c:v>1.1949323351569249E-2</c:v>
                </c:pt>
                <c:pt idx="2">
                  <c:v>1.3604952490642096E-2</c:v>
                </c:pt>
                <c:pt idx="3">
                  <c:v>1.1877339475957385E-2</c:v>
                </c:pt>
                <c:pt idx="4">
                  <c:v>1.0869565217391304E-2</c:v>
                </c:pt>
                <c:pt idx="5">
                  <c:v>1.2021307227181111E-2</c:v>
                </c:pt>
                <c:pt idx="6">
                  <c:v>1.2597178232076015E-2</c:v>
                </c:pt>
              </c:numCache>
            </c:numRef>
          </c:val>
          <c:extLst>
            <c:ext xmlns:c16="http://schemas.microsoft.com/office/drawing/2014/chart" uri="{C3380CC4-5D6E-409C-BE32-E72D297353CC}">
              <c16:uniqueId val="{00000000-6714-43A0-9FB4-2077BAC39723}"/>
            </c:ext>
          </c:extLst>
        </c:ser>
        <c:ser>
          <c:idx val="1"/>
          <c:order val="1"/>
          <c:tx>
            <c:strRef>
              <c:f>Foaie1!$C$1</c:f>
              <c:strCache>
                <c:ptCount val="1"/>
                <c:pt idx="0">
                  <c:v>Dezacord parțial</c:v>
                </c:pt>
              </c:strCache>
            </c:strRef>
          </c:tx>
          <c:spPr>
            <a:solidFill>
              <a:schemeClr val="accent2">
                <a:lumMod val="40000"/>
                <a:lumOff val="60000"/>
              </a:schemeClr>
            </a:solidFill>
            <a:ln>
              <a:noFill/>
            </a:ln>
            <a:effectLst/>
          </c:spPr>
          <c:invertIfNegative val="0"/>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Foaie1!$C$2:$C$8</c:f>
              <c:numCache>
                <c:formatCode>0%</c:formatCode>
                <c:ptCount val="7"/>
                <c:pt idx="0">
                  <c:v>1.0221710336884538E-2</c:v>
                </c:pt>
                <c:pt idx="1">
                  <c:v>9.2859199539303203E-3</c:v>
                </c:pt>
                <c:pt idx="2">
                  <c:v>1.3029081485747192E-2</c:v>
                </c:pt>
                <c:pt idx="3">
                  <c:v>9.7178232076014972E-3</c:v>
                </c:pt>
                <c:pt idx="4">
                  <c:v>7.7022746904693348E-3</c:v>
                </c:pt>
                <c:pt idx="5">
                  <c:v>7.1264036855744313E-3</c:v>
                </c:pt>
                <c:pt idx="6">
                  <c:v>9.8617909588252228E-3</c:v>
                </c:pt>
              </c:numCache>
            </c:numRef>
          </c:val>
          <c:extLst>
            <c:ext xmlns:c16="http://schemas.microsoft.com/office/drawing/2014/chart" uri="{C3380CC4-5D6E-409C-BE32-E72D297353CC}">
              <c16:uniqueId val="{00000001-6714-43A0-9FB4-2077BAC39723}"/>
            </c:ext>
          </c:extLst>
        </c:ser>
        <c:ser>
          <c:idx val="2"/>
          <c:order val="2"/>
          <c:tx>
            <c:strRef>
              <c:f>Foaie1!$D$1</c:f>
              <c:strCache>
                <c:ptCount val="1"/>
                <c:pt idx="0">
                  <c:v>Nehotărât (ă)</c:v>
                </c:pt>
              </c:strCache>
            </c:strRef>
          </c:tx>
          <c:spPr>
            <a:solidFill>
              <a:schemeClr val="accent3"/>
            </a:solidFill>
            <a:ln>
              <a:noFill/>
            </a:ln>
            <a:effectLst/>
          </c:spPr>
          <c:invertIfNegative val="0"/>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Foaie1!$D$2:$D$8</c:f>
              <c:numCache>
                <c:formatCode>0%</c:formatCode>
                <c:ptCount val="7"/>
                <c:pt idx="0">
                  <c:v>3.6063921681543334E-2</c:v>
                </c:pt>
                <c:pt idx="1">
                  <c:v>2.5338324215375754E-2</c:v>
                </c:pt>
                <c:pt idx="2">
                  <c:v>3.0305211632594298E-2</c:v>
                </c:pt>
                <c:pt idx="3">
                  <c:v>3.5488050676648432E-2</c:v>
                </c:pt>
                <c:pt idx="4">
                  <c:v>2.4546501583645262E-2</c:v>
                </c:pt>
                <c:pt idx="5">
                  <c:v>2.1379211056723295E-2</c:v>
                </c:pt>
                <c:pt idx="6">
                  <c:v>2.3754678951914771E-2</c:v>
                </c:pt>
              </c:numCache>
            </c:numRef>
          </c:val>
          <c:extLst>
            <c:ext xmlns:c16="http://schemas.microsoft.com/office/drawing/2014/chart" uri="{C3380CC4-5D6E-409C-BE32-E72D297353CC}">
              <c16:uniqueId val="{00000002-6714-43A0-9FB4-2077BAC39723}"/>
            </c:ext>
          </c:extLst>
        </c:ser>
        <c:ser>
          <c:idx val="3"/>
          <c:order val="3"/>
          <c:tx>
            <c:strRef>
              <c:f>Foaie1!$E$1</c:f>
              <c:strCache>
                <c:ptCount val="1"/>
                <c:pt idx="0">
                  <c:v>Acord parțial</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Foaie1!$E$2:$E$8</c:f>
              <c:numCache>
                <c:formatCode>0%</c:formatCode>
                <c:ptCount val="7"/>
                <c:pt idx="0">
                  <c:v>0.14339188021883098</c:v>
                </c:pt>
                <c:pt idx="1">
                  <c:v>0.10135329686150302</c:v>
                </c:pt>
                <c:pt idx="2">
                  <c:v>0.12330837892312121</c:v>
                </c:pt>
                <c:pt idx="3">
                  <c:v>0.14180823495537001</c:v>
                </c:pt>
                <c:pt idx="4">
                  <c:v>0.12964295997696515</c:v>
                </c:pt>
                <c:pt idx="5">
                  <c:v>9.4010941549093008E-2</c:v>
                </c:pt>
                <c:pt idx="6">
                  <c:v>0.10545637777137921</c:v>
                </c:pt>
              </c:numCache>
            </c:numRef>
          </c:val>
          <c:extLst>
            <c:ext xmlns:c16="http://schemas.microsoft.com/office/drawing/2014/chart" uri="{C3380CC4-5D6E-409C-BE32-E72D297353CC}">
              <c16:uniqueId val="{00000003-6714-43A0-9FB4-2077BAC39723}"/>
            </c:ext>
          </c:extLst>
        </c:ser>
        <c:ser>
          <c:idx val="4"/>
          <c:order val="4"/>
          <c:tx>
            <c:strRef>
              <c:f>Foaie1!$F$1</c:f>
              <c:strCache>
                <c:ptCount val="1"/>
                <c:pt idx="0">
                  <c:v>Acord total</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Foaie1!$F$2:$F$8</c:f>
              <c:numCache>
                <c:formatCode>0%</c:formatCode>
                <c:ptCount val="7"/>
                <c:pt idx="0">
                  <c:v>0.7983731644111719</c:v>
                </c:pt>
                <c:pt idx="1">
                  <c:v>0.85207313561762166</c:v>
                </c:pt>
                <c:pt idx="2">
                  <c:v>0.81975237546789514</c:v>
                </c:pt>
                <c:pt idx="3">
                  <c:v>0.80110855168442274</c:v>
                </c:pt>
                <c:pt idx="4">
                  <c:v>0.82723869853152898</c:v>
                </c:pt>
                <c:pt idx="5">
                  <c:v>0.86546213648142811</c:v>
                </c:pt>
                <c:pt idx="6">
                  <c:v>0.84832997408580479</c:v>
                </c:pt>
              </c:numCache>
            </c:numRef>
          </c:val>
          <c:extLst>
            <c:ext xmlns:c16="http://schemas.microsoft.com/office/drawing/2014/chart" uri="{C3380CC4-5D6E-409C-BE32-E72D297353CC}">
              <c16:uniqueId val="{00000004-6714-43A0-9FB4-2077BAC39723}"/>
            </c:ext>
          </c:extLst>
        </c:ser>
        <c:dLbls>
          <c:showLegendKey val="0"/>
          <c:showVal val="0"/>
          <c:showCatName val="0"/>
          <c:showSerName val="0"/>
          <c:showPercent val="0"/>
          <c:showBubbleSize val="0"/>
        </c:dLbls>
        <c:gapWidth val="150"/>
        <c:overlap val="100"/>
        <c:axId val="683525888"/>
        <c:axId val="683528288"/>
      </c:barChart>
      <c:catAx>
        <c:axId val="683525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accent1">
                    <a:lumMod val="75000"/>
                  </a:schemeClr>
                </a:solidFill>
                <a:latin typeface="+mn-lt"/>
                <a:ea typeface="+mn-ea"/>
                <a:cs typeface="+mn-cs"/>
              </a:defRPr>
            </a:pPr>
            <a:endParaRPr lang="en-US"/>
          </a:p>
        </c:txPr>
        <c:crossAx val="683528288"/>
        <c:crosses val="autoZero"/>
        <c:auto val="1"/>
        <c:lblAlgn val="r"/>
        <c:lblOffset val="100"/>
        <c:noMultiLvlLbl val="0"/>
      </c:catAx>
      <c:valAx>
        <c:axId val="683528288"/>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683525888"/>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r>
              <a:rPr lang="ro-RO" sz="1000" b="1" i="1" u="none" strike="noStrike" cap="none" normalizeH="0" baseline="0" dirty="0">
                <a:solidFill>
                  <a:schemeClr val="tx1"/>
                </a:solidFill>
                <a:effectLst/>
                <a:latin typeface="+mj-lt"/>
              </a:rPr>
              <a:t>PRESTATIA FORMATORULUI</a:t>
            </a:r>
            <a:endParaRPr lang="en-GB" sz="1000" i="1"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manualLayout>
          <c:layoutTarget val="inner"/>
          <c:xMode val="edge"/>
          <c:yMode val="edge"/>
          <c:x val="0.52119599199721611"/>
          <c:y val="0.20443106671262923"/>
          <c:w val="0.45281711123006535"/>
          <c:h val="0.78031479575270357"/>
        </c:manualLayout>
      </c:layout>
      <c:barChart>
        <c:barDir val="bar"/>
        <c:grouping val="percentStacked"/>
        <c:varyColors val="0"/>
        <c:ser>
          <c:idx val="0"/>
          <c:order val="0"/>
          <c:tx>
            <c:strRef>
              <c:f>Foaie1!$B$1</c:f>
              <c:strCache>
                <c:ptCount val="1"/>
                <c:pt idx="0">
                  <c:v>Dezacord total</c:v>
                </c:pt>
              </c:strCache>
            </c:strRef>
          </c:tx>
          <c:spPr>
            <a:solidFill>
              <a:schemeClr val="bg1">
                <a:lumMod val="75000"/>
              </a:schemeClr>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Foaie1!$B$2:$B$8</c:f>
              <c:numCache>
                <c:formatCode>0%</c:formatCode>
                <c:ptCount val="7"/>
                <c:pt idx="0">
                  <c:v>4.5349841635473655E-3</c:v>
                </c:pt>
                <c:pt idx="1">
                  <c:v>5.2548229196659945E-3</c:v>
                </c:pt>
                <c:pt idx="2">
                  <c:v>5.398790670889721E-3</c:v>
                </c:pt>
                <c:pt idx="3">
                  <c:v>4.9668874172185433E-3</c:v>
                </c:pt>
                <c:pt idx="4">
                  <c:v>3.7431615318168731E-3</c:v>
                </c:pt>
                <c:pt idx="5">
                  <c:v>3.6711776562050099E-3</c:v>
                </c:pt>
                <c:pt idx="6">
                  <c:v>3.2392744025338325E-3</c:v>
                </c:pt>
              </c:numCache>
            </c:numRef>
          </c:val>
          <c:extLst>
            <c:ext xmlns:c16="http://schemas.microsoft.com/office/drawing/2014/chart" uri="{C3380CC4-5D6E-409C-BE32-E72D297353CC}">
              <c16:uniqueId val="{00000000-F369-44BF-8591-1CAE420588C3}"/>
            </c:ext>
          </c:extLst>
        </c:ser>
        <c:ser>
          <c:idx val="1"/>
          <c:order val="1"/>
          <c:tx>
            <c:strRef>
              <c:f>Foaie1!$C$1</c:f>
              <c:strCache>
                <c:ptCount val="1"/>
                <c:pt idx="0">
                  <c:v>Dezacord parțial</c:v>
                </c:pt>
              </c:strCache>
            </c:strRef>
          </c:tx>
          <c:spPr>
            <a:solidFill>
              <a:schemeClr val="accent2">
                <a:lumMod val="40000"/>
                <a:lumOff val="60000"/>
              </a:schemeClr>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Foaie1!$C$2:$C$8</c:f>
              <c:numCache>
                <c:formatCode>0%</c:formatCode>
                <c:ptCount val="7"/>
                <c:pt idx="0">
                  <c:v>4.8229196659948168E-3</c:v>
                </c:pt>
                <c:pt idx="1">
                  <c:v>5.9026778001727617E-3</c:v>
                </c:pt>
                <c:pt idx="2">
                  <c:v>6.9104520587388429E-3</c:v>
                </c:pt>
                <c:pt idx="3">
                  <c:v>7.1264036855744313E-3</c:v>
                </c:pt>
                <c:pt idx="4">
                  <c:v>5.1108551684422689E-3</c:v>
                </c:pt>
                <c:pt idx="5">
                  <c:v>4.8949035416066804E-3</c:v>
                </c:pt>
                <c:pt idx="6">
                  <c:v>2.519435646415203E-3</c:v>
                </c:pt>
              </c:numCache>
            </c:numRef>
          </c:val>
          <c:extLst>
            <c:ext xmlns:c16="http://schemas.microsoft.com/office/drawing/2014/chart" uri="{C3380CC4-5D6E-409C-BE32-E72D297353CC}">
              <c16:uniqueId val="{00000001-F369-44BF-8591-1CAE420588C3}"/>
            </c:ext>
          </c:extLst>
        </c:ser>
        <c:ser>
          <c:idx val="2"/>
          <c:order val="2"/>
          <c:tx>
            <c:strRef>
              <c:f>Foaie1!$D$1</c:f>
              <c:strCache>
                <c:ptCount val="1"/>
                <c:pt idx="0">
                  <c:v>Nehotărât (ă)</c:v>
                </c:pt>
              </c:strCache>
            </c:strRef>
          </c:tx>
          <c:spPr>
            <a:solidFill>
              <a:schemeClr val="accent3"/>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Foaie1!$D$2:$D$8</c:f>
              <c:numCache>
                <c:formatCode>0%</c:formatCode>
                <c:ptCount val="7"/>
                <c:pt idx="0">
                  <c:v>1.1661387849121796E-2</c:v>
                </c:pt>
                <c:pt idx="1">
                  <c:v>1.6268355888281023E-2</c:v>
                </c:pt>
                <c:pt idx="2">
                  <c:v>1.8427872156636913E-2</c:v>
                </c:pt>
                <c:pt idx="3">
                  <c:v>1.6052404261445437E-2</c:v>
                </c:pt>
                <c:pt idx="4">
                  <c:v>1.0869565217391304E-2</c:v>
                </c:pt>
                <c:pt idx="5">
                  <c:v>1.0941549093003168E-2</c:v>
                </c:pt>
                <c:pt idx="6">
                  <c:v>7.4143391880218835E-3</c:v>
                </c:pt>
              </c:numCache>
            </c:numRef>
          </c:val>
          <c:extLst>
            <c:ext xmlns:c16="http://schemas.microsoft.com/office/drawing/2014/chart" uri="{C3380CC4-5D6E-409C-BE32-E72D297353CC}">
              <c16:uniqueId val="{00000002-F369-44BF-8591-1CAE420588C3}"/>
            </c:ext>
          </c:extLst>
        </c:ser>
        <c:ser>
          <c:idx val="3"/>
          <c:order val="3"/>
          <c:tx>
            <c:strRef>
              <c:f>Foaie1!$E$1</c:f>
              <c:strCache>
                <c:ptCount val="1"/>
                <c:pt idx="0">
                  <c:v>Acord parțial</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Foaie1!$E$2:$E$8</c:f>
              <c:numCache>
                <c:formatCode>0%</c:formatCode>
                <c:ptCount val="7"/>
                <c:pt idx="0">
                  <c:v>5.0460696803915926E-2</c:v>
                </c:pt>
                <c:pt idx="1">
                  <c:v>5.6507342355312407E-2</c:v>
                </c:pt>
                <c:pt idx="2">
                  <c:v>5.8594874748056434E-2</c:v>
                </c:pt>
                <c:pt idx="3">
                  <c:v>5.8522890872444569E-2</c:v>
                </c:pt>
                <c:pt idx="4">
                  <c:v>4.3550244745177082E-2</c:v>
                </c:pt>
                <c:pt idx="5">
                  <c:v>4.2614454362222859E-2</c:v>
                </c:pt>
                <c:pt idx="6">
                  <c:v>3.6207889432767058E-2</c:v>
                </c:pt>
              </c:numCache>
            </c:numRef>
          </c:val>
          <c:extLst>
            <c:ext xmlns:c16="http://schemas.microsoft.com/office/drawing/2014/chart" uri="{C3380CC4-5D6E-409C-BE32-E72D297353CC}">
              <c16:uniqueId val="{00000003-F369-44BF-8591-1CAE420588C3}"/>
            </c:ext>
          </c:extLst>
        </c:ser>
        <c:ser>
          <c:idx val="4"/>
          <c:order val="4"/>
          <c:tx>
            <c:strRef>
              <c:f>Foaie1!$F$1</c:f>
              <c:strCache>
                <c:ptCount val="1"/>
                <c:pt idx="0">
                  <c:v>Acord total</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Foaie1!$F$2:$F$8</c:f>
              <c:numCache>
                <c:formatCode>0%</c:formatCode>
                <c:ptCount val="7"/>
                <c:pt idx="0">
                  <c:v>0.92852001151742014</c:v>
                </c:pt>
                <c:pt idx="1">
                  <c:v>0.91606680103656779</c:v>
                </c:pt>
                <c:pt idx="2">
                  <c:v>0.91066801036567813</c:v>
                </c:pt>
                <c:pt idx="3">
                  <c:v>0.91333141376331706</c:v>
                </c:pt>
                <c:pt idx="4">
                  <c:v>0.93672617333717245</c:v>
                </c:pt>
                <c:pt idx="5">
                  <c:v>0.9378779153469623</c:v>
                </c:pt>
                <c:pt idx="6">
                  <c:v>0.95061906133026197</c:v>
                </c:pt>
              </c:numCache>
            </c:numRef>
          </c:val>
          <c:extLst>
            <c:ext xmlns:c16="http://schemas.microsoft.com/office/drawing/2014/chart" uri="{C3380CC4-5D6E-409C-BE32-E72D297353CC}">
              <c16:uniqueId val="{00000004-F369-44BF-8591-1CAE420588C3}"/>
            </c:ext>
          </c:extLst>
        </c:ser>
        <c:dLbls>
          <c:showLegendKey val="0"/>
          <c:showVal val="0"/>
          <c:showCatName val="0"/>
          <c:showSerName val="0"/>
          <c:showPercent val="0"/>
          <c:showBubbleSize val="0"/>
        </c:dLbls>
        <c:gapWidth val="150"/>
        <c:overlap val="100"/>
        <c:axId val="683525888"/>
        <c:axId val="683528288"/>
      </c:barChart>
      <c:catAx>
        <c:axId val="683525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accent1">
                    <a:lumMod val="75000"/>
                  </a:schemeClr>
                </a:solidFill>
                <a:latin typeface="+mn-lt"/>
                <a:ea typeface="+mn-ea"/>
                <a:cs typeface="+mn-cs"/>
              </a:defRPr>
            </a:pPr>
            <a:endParaRPr lang="en-US"/>
          </a:p>
        </c:txPr>
        <c:crossAx val="683528288"/>
        <c:crosses val="autoZero"/>
        <c:auto val="1"/>
        <c:lblAlgn val="r"/>
        <c:lblOffset val="100"/>
        <c:noMultiLvlLbl val="0"/>
      </c:catAx>
      <c:valAx>
        <c:axId val="683528288"/>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683525888"/>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0879644290967467"/>
          <c:y val="0.1179909540161822"/>
          <c:w val="0.43063075151274272"/>
          <c:h val="5.639446889093482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i="1" dirty="0">
                <a:solidFill>
                  <a:schemeClr val="tx1"/>
                </a:solidFill>
                <a:latin typeface="+mj-lt"/>
              </a:rPr>
              <a:t>UTILIZAREA</a:t>
            </a:r>
            <a:r>
              <a:rPr lang="ro-RO" sz="1100" i="1" baseline="0" dirty="0">
                <a:solidFill>
                  <a:schemeClr val="tx1"/>
                </a:solidFill>
                <a:latin typeface="+mj-lt"/>
              </a:rPr>
              <a:t> PLATFORMEI DE INVATARE</a:t>
            </a:r>
            <a:endParaRPr lang="en-GB" i="1" dirty="0">
              <a:solidFill>
                <a:schemeClr val="tx1"/>
              </a:solidFill>
              <a:latin typeface="+mj-lt"/>
            </a:endParaRPr>
          </a:p>
        </c:rich>
      </c:tx>
      <c:layout>
        <c:manualLayout>
          <c:xMode val="edge"/>
          <c:yMode val="edge"/>
          <c:x val="0.40023048329417826"/>
          <c:y val="2.0527566949216512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bar"/>
        <c:grouping val="percentStacked"/>
        <c:varyColors val="0"/>
        <c:ser>
          <c:idx val="0"/>
          <c:order val="0"/>
          <c:tx>
            <c:strRef>
              <c:f>Foaie1!$B$1</c:f>
              <c:strCache>
                <c:ptCount val="1"/>
                <c:pt idx="0">
                  <c:v>Dezacord total</c:v>
                </c:pt>
              </c:strCache>
            </c:strRef>
          </c:tx>
          <c:spPr>
            <a:solidFill>
              <a:schemeClr val="accent1"/>
            </a:solidFill>
            <a:ln>
              <a:noFill/>
            </a:ln>
            <a:effectLst/>
          </c:spPr>
          <c:invertIfNegative val="0"/>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Foaie1!$B$2:$B$11</c:f>
              <c:numCache>
                <c:formatCode>0%</c:formatCode>
                <c:ptCount val="10"/>
                <c:pt idx="0">
                  <c:v>5.9026778001727617E-3</c:v>
                </c:pt>
                <c:pt idx="1">
                  <c:v>2.519435646415203E-3</c:v>
                </c:pt>
                <c:pt idx="2">
                  <c:v>1.5116613878491218E-3</c:v>
                </c:pt>
                <c:pt idx="3">
                  <c:v>1.4396775122372588E-3</c:v>
                </c:pt>
                <c:pt idx="4">
                  <c:v>2.1595162683558881E-3</c:v>
                </c:pt>
                <c:pt idx="5">
                  <c:v>1.2237258854016701E-3</c:v>
                </c:pt>
                <c:pt idx="6">
                  <c:v>1.2237258854016701E-3</c:v>
                </c:pt>
                <c:pt idx="7">
                  <c:v>1.1517420097898071E-3</c:v>
                </c:pt>
                <c:pt idx="8">
                  <c:v>1.5836452634609846E-3</c:v>
                </c:pt>
                <c:pt idx="9">
                  <c:v>1.4396775122372588E-3</c:v>
                </c:pt>
              </c:numCache>
            </c:numRef>
          </c:val>
          <c:extLst>
            <c:ext xmlns:c16="http://schemas.microsoft.com/office/drawing/2014/chart" uri="{C3380CC4-5D6E-409C-BE32-E72D297353CC}">
              <c16:uniqueId val="{00000000-5D60-4EED-8827-66D296947DE7}"/>
            </c:ext>
          </c:extLst>
        </c:ser>
        <c:ser>
          <c:idx val="1"/>
          <c:order val="1"/>
          <c:tx>
            <c:strRef>
              <c:f>Foaie1!$C$1</c:f>
              <c:strCache>
                <c:ptCount val="1"/>
                <c:pt idx="0">
                  <c:v>Dezacord parțial</c:v>
                </c:pt>
              </c:strCache>
            </c:strRef>
          </c:tx>
          <c:spPr>
            <a:solidFill>
              <a:schemeClr val="bg1">
                <a:lumMod val="85000"/>
              </a:schemeClr>
            </a:solidFill>
            <a:ln>
              <a:noFill/>
            </a:ln>
            <a:effectLst/>
          </c:spPr>
          <c:invertIfNegative val="0"/>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Foaie1!$C$2:$C$11</c:f>
              <c:numCache>
                <c:formatCode>0%</c:formatCode>
                <c:ptCount val="10"/>
                <c:pt idx="0">
                  <c:v>2.1595162683558881E-3</c:v>
                </c:pt>
                <c:pt idx="1">
                  <c:v>3.6711776562050099E-3</c:v>
                </c:pt>
                <c:pt idx="2">
                  <c:v>1.4396775122372588E-3</c:v>
                </c:pt>
                <c:pt idx="3">
                  <c:v>1.079758134177944E-3</c:v>
                </c:pt>
                <c:pt idx="4">
                  <c:v>3.959113158652462E-3</c:v>
                </c:pt>
                <c:pt idx="5">
                  <c:v>7.1983875611862939E-4</c:v>
                </c:pt>
                <c:pt idx="6">
                  <c:v>1.367693636625396E-3</c:v>
                </c:pt>
                <c:pt idx="7">
                  <c:v>4.3190325367117768E-4</c:v>
                </c:pt>
                <c:pt idx="8">
                  <c:v>7.1983875611862939E-4</c:v>
                </c:pt>
                <c:pt idx="9">
                  <c:v>1.5116613878491218E-3</c:v>
                </c:pt>
              </c:numCache>
            </c:numRef>
          </c:val>
          <c:extLst>
            <c:ext xmlns:c16="http://schemas.microsoft.com/office/drawing/2014/chart" uri="{C3380CC4-5D6E-409C-BE32-E72D297353CC}">
              <c16:uniqueId val="{00000001-5D60-4EED-8827-66D296947DE7}"/>
            </c:ext>
          </c:extLst>
        </c:ser>
        <c:ser>
          <c:idx val="2"/>
          <c:order val="2"/>
          <c:tx>
            <c:strRef>
              <c:f>Foaie1!$D$1</c:f>
              <c:strCache>
                <c:ptCount val="1"/>
                <c:pt idx="0">
                  <c:v>Nehotărât (ă)</c:v>
                </c:pt>
              </c:strCache>
            </c:strRef>
          </c:tx>
          <c:spPr>
            <a:solidFill>
              <a:schemeClr val="accent3">
                <a:lumMod val="40000"/>
                <a:lumOff val="60000"/>
              </a:schemeClr>
            </a:solidFill>
            <a:ln>
              <a:noFill/>
            </a:ln>
            <a:effectLst/>
          </c:spPr>
          <c:invertIfNegative val="0"/>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Foaie1!$D$2:$D$11</c:f>
              <c:numCache>
                <c:formatCode>0%</c:formatCode>
                <c:ptCount val="10"/>
                <c:pt idx="0">
                  <c:v>9.5018715807659079E-3</c:v>
                </c:pt>
                <c:pt idx="1">
                  <c:v>1.4036855744313273E-2</c:v>
                </c:pt>
                <c:pt idx="2">
                  <c:v>1.0797581341779442E-2</c:v>
                </c:pt>
                <c:pt idx="3">
                  <c:v>7.1264036855744313E-3</c:v>
                </c:pt>
                <c:pt idx="4">
                  <c:v>2.4258566081197811E-2</c:v>
                </c:pt>
                <c:pt idx="5">
                  <c:v>5.830693924560898E-3</c:v>
                </c:pt>
                <c:pt idx="6">
                  <c:v>7.6302908148574719E-3</c:v>
                </c:pt>
                <c:pt idx="7">
                  <c:v>5.9746616757846245E-3</c:v>
                </c:pt>
                <c:pt idx="8">
                  <c:v>6.3345810538439386E-3</c:v>
                </c:pt>
                <c:pt idx="9">
                  <c:v>6.8384681831269792E-3</c:v>
                </c:pt>
              </c:numCache>
            </c:numRef>
          </c:val>
          <c:extLst>
            <c:ext xmlns:c16="http://schemas.microsoft.com/office/drawing/2014/chart" uri="{C3380CC4-5D6E-409C-BE32-E72D297353CC}">
              <c16:uniqueId val="{00000002-5D60-4EED-8827-66D296947DE7}"/>
            </c:ext>
          </c:extLst>
        </c:ser>
        <c:ser>
          <c:idx val="3"/>
          <c:order val="3"/>
          <c:tx>
            <c:strRef>
              <c:f>Foaie1!$E$1</c:f>
              <c:strCache>
                <c:ptCount val="1"/>
                <c:pt idx="0">
                  <c:v>Acord parțial</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Foaie1!$E$2:$E$11</c:f>
              <c:numCache>
                <c:formatCode>0%</c:formatCode>
                <c:ptCount val="10"/>
                <c:pt idx="0">
                  <c:v>3.556003455226029E-2</c:v>
                </c:pt>
                <c:pt idx="1">
                  <c:v>5.4059890584509072E-2</c:v>
                </c:pt>
                <c:pt idx="2">
                  <c:v>6.2697955657932625E-2</c:v>
                </c:pt>
                <c:pt idx="3">
                  <c:v>5.1324503311258277E-2</c:v>
                </c:pt>
                <c:pt idx="4">
                  <c:v>0.13151454074287361</c:v>
                </c:pt>
                <c:pt idx="5">
                  <c:v>3.8223437949899221E-2</c:v>
                </c:pt>
                <c:pt idx="6">
                  <c:v>5.4635761589403975E-2</c:v>
                </c:pt>
                <c:pt idx="7">
                  <c:v>4.1390728476821195E-2</c:v>
                </c:pt>
                <c:pt idx="8">
                  <c:v>4.3118341491505903E-2</c:v>
                </c:pt>
                <c:pt idx="9">
                  <c:v>3.4552260293694209E-2</c:v>
                </c:pt>
              </c:numCache>
            </c:numRef>
          </c:val>
          <c:extLst>
            <c:ext xmlns:c16="http://schemas.microsoft.com/office/drawing/2014/chart" uri="{C3380CC4-5D6E-409C-BE32-E72D297353CC}">
              <c16:uniqueId val="{00000003-5D60-4EED-8827-66D296947DE7}"/>
            </c:ext>
          </c:extLst>
        </c:ser>
        <c:ser>
          <c:idx val="4"/>
          <c:order val="4"/>
          <c:tx>
            <c:strRef>
              <c:f>Foaie1!$F$1</c:f>
              <c:strCache>
                <c:ptCount val="1"/>
                <c:pt idx="0">
                  <c:v>Acord total</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Foaie1!$F$2:$F$11</c:f>
              <c:numCache>
                <c:formatCode>0%</c:formatCode>
                <c:ptCount val="10"/>
                <c:pt idx="0">
                  <c:v>0.94687589979844511</c:v>
                </c:pt>
                <c:pt idx="1">
                  <c:v>0.92571264036855749</c:v>
                </c:pt>
                <c:pt idx="2">
                  <c:v>0.92355312410020152</c:v>
                </c:pt>
                <c:pt idx="3">
                  <c:v>0.93902965735675203</c:v>
                </c:pt>
                <c:pt idx="4">
                  <c:v>0.83810826374892022</c:v>
                </c:pt>
                <c:pt idx="5">
                  <c:v>0.9540023034840196</c:v>
                </c:pt>
                <c:pt idx="6">
                  <c:v>0.93514252807371145</c:v>
                </c:pt>
                <c:pt idx="7">
                  <c:v>0.95105096458393323</c:v>
                </c:pt>
                <c:pt idx="8">
                  <c:v>0.94824359343507059</c:v>
                </c:pt>
                <c:pt idx="9">
                  <c:v>0.9556579326230924</c:v>
                </c:pt>
              </c:numCache>
            </c:numRef>
          </c:val>
          <c:extLst>
            <c:ext xmlns:c16="http://schemas.microsoft.com/office/drawing/2014/chart" uri="{C3380CC4-5D6E-409C-BE32-E72D297353CC}">
              <c16:uniqueId val="{00000004-5D60-4EED-8827-66D296947DE7}"/>
            </c:ext>
          </c:extLst>
        </c:ser>
        <c:dLbls>
          <c:showLegendKey val="0"/>
          <c:showVal val="0"/>
          <c:showCatName val="0"/>
          <c:showSerName val="0"/>
          <c:showPercent val="0"/>
          <c:showBubbleSize val="0"/>
        </c:dLbls>
        <c:gapWidth val="150"/>
        <c:overlap val="100"/>
        <c:axId val="683525888"/>
        <c:axId val="683528288"/>
      </c:barChart>
      <c:catAx>
        <c:axId val="683525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accent1"/>
                </a:solidFill>
                <a:latin typeface="+mn-lt"/>
                <a:ea typeface="+mn-ea"/>
                <a:cs typeface="+mn-cs"/>
              </a:defRPr>
            </a:pPr>
            <a:endParaRPr lang="en-US"/>
          </a:p>
        </c:txPr>
        <c:crossAx val="683528288"/>
        <c:crosses val="autoZero"/>
        <c:auto val="1"/>
        <c:lblAlgn val="r"/>
        <c:lblOffset val="100"/>
        <c:noMultiLvlLbl val="0"/>
      </c:catAx>
      <c:valAx>
        <c:axId val="683528288"/>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683525888"/>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b="0" i="1">
                <a:latin typeface="Calibri" panose="020F0502020204030204" pitchFamily="34" charset="0"/>
                <a:ea typeface="Calibri" panose="020F0502020204030204" pitchFamily="34" charset="0"/>
                <a:cs typeface="Calibri" panose="020F0502020204030204" pitchFamily="34" charset="0"/>
              </a:rPr>
              <a:t>Media notelor obținute de cursanți pe tipuri de sesiuni, momentele evaluării și regiuni</a:t>
            </a:r>
            <a:endParaRPr lang="en-GB" b="0" i="1">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col"/>
        <c:grouping val="clustered"/>
        <c:varyColors val="0"/>
        <c:ser>
          <c:idx val="0"/>
          <c:order val="0"/>
          <c:tx>
            <c:strRef>
              <c:f>Foaie1!$B$1</c:f>
              <c:strCache>
                <c:ptCount val="1"/>
                <c:pt idx="0">
                  <c:v>Media notelor la evaluarea inițială</c:v>
                </c:pt>
              </c:strCache>
            </c:strRef>
          </c:tx>
          <c:spPr>
            <a:solidFill>
              <a:srgbClr val="FFC000"/>
            </a:solidFill>
            <a:ln>
              <a:noFill/>
            </a:ln>
            <a:effectLst/>
          </c:spPr>
          <c:invertIfNegative val="0"/>
          <c:trendline>
            <c:spPr>
              <a:ln w="9525" cap="rnd">
                <a:solidFill>
                  <a:srgbClr val="C00000"/>
                </a:solidFill>
                <a:prstDash val="sysDot"/>
              </a:ln>
              <a:effectLst/>
            </c:spPr>
            <c:trendlineType val="movingAvg"/>
            <c:period val="2"/>
            <c:dispRSqr val="0"/>
            <c:dispEq val="0"/>
          </c:trendline>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Foaie1!$B$2:$B$10</c:f>
              <c:numCache>
                <c:formatCode>0.00</c:formatCode>
                <c:ptCount val="9"/>
                <c:pt idx="0">
                  <c:v>6.944810126582281</c:v>
                </c:pt>
                <c:pt idx="1">
                  <c:v>7.0446391752577338</c:v>
                </c:pt>
                <c:pt idx="2">
                  <c:v>7.0886919831223612</c:v>
                </c:pt>
                <c:pt idx="3">
                  <c:v>7.1076056338028186</c:v>
                </c:pt>
                <c:pt idx="4">
                  <c:v>7.437710843373492</c:v>
                </c:pt>
                <c:pt idx="5">
                  <c:v>6.2418181818181804</c:v>
                </c:pt>
                <c:pt idx="6">
                  <c:v>6.9695041322314051</c:v>
                </c:pt>
                <c:pt idx="7">
                  <c:v>7.3081476323119778</c:v>
                </c:pt>
                <c:pt idx="8">
                  <c:v>7.1705449936628627</c:v>
                </c:pt>
              </c:numCache>
            </c:numRef>
          </c:val>
          <c:extLst>
            <c:ext xmlns:c16="http://schemas.microsoft.com/office/drawing/2014/chart" uri="{C3380CC4-5D6E-409C-BE32-E72D297353CC}">
              <c16:uniqueId val="{00000001-0536-49BC-A851-5DF9E5B1EB48}"/>
            </c:ext>
          </c:extLst>
        </c:ser>
        <c:ser>
          <c:idx val="1"/>
          <c:order val="1"/>
          <c:tx>
            <c:strRef>
              <c:f>Foaie1!$C$1</c:f>
              <c:strCache>
                <c:ptCount val="1"/>
                <c:pt idx="0">
                  <c:v>Media notelor la evaluarea finală</c:v>
                </c:pt>
              </c:strCache>
            </c:strRef>
          </c:tx>
          <c:spPr>
            <a:solidFill>
              <a:schemeClr val="accent4"/>
            </a:solidFill>
            <a:ln>
              <a:noFill/>
            </a:ln>
            <a:effectLst/>
          </c:spPr>
          <c:invertIfNegative val="0"/>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Foaie1!$C$2:$C$10</c:f>
              <c:numCache>
                <c:formatCode>0.00</c:formatCode>
                <c:ptCount val="9"/>
                <c:pt idx="0">
                  <c:v>9.8519620253164604</c:v>
                </c:pt>
                <c:pt idx="1">
                  <c:v>9.5185567010309313</c:v>
                </c:pt>
                <c:pt idx="2">
                  <c:v>9.7069620253164519</c:v>
                </c:pt>
                <c:pt idx="3">
                  <c:v>9.6989436619718301</c:v>
                </c:pt>
                <c:pt idx="4">
                  <c:v>9.6543373493975917</c:v>
                </c:pt>
                <c:pt idx="5">
                  <c:v>9.6968181818181804</c:v>
                </c:pt>
                <c:pt idx="6">
                  <c:v>9.7736363636363688</c:v>
                </c:pt>
                <c:pt idx="7">
                  <c:v>9.6105988857938662</c:v>
                </c:pt>
                <c:pt idx="8">
                  <c:v>9.6675348542458739</c:v>
                </c:pt>
              </c:numCache>
            </c:numRef>
          </c:val>
          <c:extLst>
            <c:ext xmlns:c16="http://schemas.microsoft.com/office/drawing/2014/chart" uri="{C3380CC4-5D6E-409C-BE32-E72D297353CC}">
              <c16:uniqueId val="{00000002-0536-49BC-A851-5DF9E5B1EB48}"/>
            </c:ext>
          </c:extLst>
        </c:ser>
        <c:ser>
          <c:idx val="2"/>
          <c:order val="2"/>
          <c:tx>
            <c:strRef>
              <c:f>Foaie1!$D$1</c:f>
              <c:strCache>
                <c:ptCount val="1"/>
                <c:pt idx="0">
                  <c:v>Media notelor la proiect</c:v>
                </c:pt>
              </c:strCache>
            </c:strRef>
          </c:tx>
          <c:spPr>
            <a:solidFill>
              <a:schemeClr val="accent3"/>
            </a:solidFill>
            <a:ln>
              <a:noFill/>
            </a:ln>
            <a:effectLst/>
          </c:spPr>
          <c:invertIfNegative val="0"/>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Foaie1!$D$2:$D$10</c:f>
              <c:numCache>
                <c:formatCode>0.00</c:formatCode>
                <c:ptCount val="9"/>
                <c:pt idx="0">
                  <c:v>9.8708860759493664</c:v>
                </c:pt>
                <c:pt idx="1">
                  <c:v>9.7680412371134029</c:v>
                </c:pt>
                <c:pt idx="2">
                  <c:v>9.9683544303797476</c:v>
                </c:pt>
                <c:pt idx="3">
                  <c:v>9.852112676056338</c:v>
                </c:pt>
                <c:pt idx="4">
                  <c:v>9.7530120481927707</c:v>
                </c:pt>
                <c:pt idx="5">
                  <c:v>9.9090909090909083</c:v>
                </c:pt>
                <c:pt idx="6">
                  <c:v>9.9152892561983474</c:v>
                </c:pt>
                <c:pt idx="7">
                  <c:v>9.7934357541899484</c:v>
                </c:pt>
                <c:pt idx="8">
                  <c:v>9.8400697969543156</c:v>
                </c:pt>
              </c:numCache>
            </c:numRef>
          </c:val>
          <c:extLst>
            <c:ext xmlns:c16="http://schemas.microsoft.com/office/drawing/2014/chart" uri="{C3380CC4-5D6E-409C-BE32-E72D297353CC}">
              <c16:uniqueId val="{00000003-0536-49BC-A851-5DF9E5B1EB48}"/>
            </c:ext>
          </c:extLst>
        </c:ser>
        <c:ser>
          <c:idx val="3"/>
          <c:order val="3"/>
          <c:tx>
            <c:strRef>
              <c:f>Foaie1!$E$1</c:f>
              <c:strCache>
                <c:ptCount val="1"/>
                <c:pt idx="0">
                  <c:v>Media notelor de absolvire</c:v>
                </c:pt>
              </c:strCache>
            </c:strRef>
          </c:tx>
          <c:spPr>
            <a:solidFill>
              <a:schemeClr val="tx2"/>
            </a:solidFill>
            <a:ln>
              <a:noFill/>
            </a:ln>
            <a:effectLst/>
          </c:spPr>
          <c:invertIfNegative val="0"/>
          <c:trendline>
            <c:spPr>
              <a:ln w="9525" cap="rnd">
                <a:solidFill>
                  <a:schemeClr val="tx2"/>
                </a:solidFill>
                <a:prstDash val="sysDot"/>
              </a:ln>
              <a:effectLst/>
            </c:spPr>
            <c:trendlineType val="movingAvg"/>
            <c:period val="2"/>
            <c:dispRSqr val="0"/>
            <c:dispEq val="0"/>
          </c:trendline>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Foaie1!$E$2:$E$10</c:f>
              <c:numCache>
                <c:formatCode>0.00</c:formatCode>
                <c:ptCount val="9"/>
                <c:pt idx="0">
                  <c:v>9.8622151898734156</c:v>
                </c:pt>
                <c:pt idx="1">
                  <c:v>9.6371134020618516</c:v>
                </c:pt>
                <c:pt idx="2">
                  <c:v>9.8402531645569677</c:v>
                </c:pt>
                <c:pt idx="3">
                  <c:v>9.7768309859154918</c:v>
                </c:pt>
                <c:pt idx="4">
                  <c:v>9.713012048192768</c:v>
                </c:pt>
                <c:pt idx="5">
                  <c:v>9.8031818181818196</c:v>
                </c:pt>
                <c:pt idx="6">
                  <c:v>9.8426446280991691</c:v>
                </c:pt>
                <c:pt idx="7">
                  <c:v>9.7044195804195983</c:v>
                </c:pt>
                <c:pt idx="8">
                  <c:v>9.7555238095238206</c:v>
                </c:pt>
              </c:numCache>
            </c:numRef>
          </c:val>
          <c:extLst>
            <c:ext xmlns:c16="http://schemas.microsoft.com/office/drawing/2014/chart" uri="{C3380CC4-5D6E-409C-BE32-E72D297353CC}">
              <c16:uniqueId val="{00000005-0536-49BC-A851-5DF9E5B1EB48}"/>
            </c:ext>
          </c:extLst>
        </c:ser>
        <c:dLbls>
          <c:showLegendKey val="0"/>
          <c:showVal val="0"/>
          <c:showCatName val="0"/>
          <c:showSerName val="0"/>
          <c:showPercent val="0"/>
          <c:showBubbleSize val="0"/>
        </c:dLbls>
        <c:gapWidth val="219"/>
        <c:axId val="1327700687"/>
        <c:axId val="1327701167"/>
      </c:barChart>
      <c:catAx>
        <c:axId val="1327700687"/>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327701167"/>
        <c:crosses val="autoZero"/>
        <c:auto val="1"/>
        <c:lblAlgn val="ctr"/>
        <c:lblOffset val="100"/>
        <c:noMultiLvlLbl val="0"/>
      </c:catAx>
      <c:valAx>
        <c:axId val="1327701167"/>
        <c:scaling>
          <c:orientation val="minMax"/>
          <c:min val="6"/>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327700687"/>
        <c:crosses val="autoZero"/>
        <c:crossBetween val="between"/>
      </c:valAx>
      <c:spPr>
        <a:pattFill prst="ltDnDiag">
          <a:fgClr>
            <a:schemeClr val="dk1">
              <a:lumMod val="15000"/>
              <a:lumOff val="85000"/>
            </a:schemeClr>
          </a:fgClr>
          <a:bgClr>
            <a:schemeClr val="lt1"/>
          </a:bgClr>
        </a:pattFill>
        <a:ln>
          <a:noFill/>
        </a:ln>
        <a:effectLst/>
      </c:spPr>
    </c:plotArea>
    <c:legend>
      <c:legendPos val="t"/>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b="0" i="1">
                <a:latin typeface="Calibri" panose="020F0502020204030204" pitchFamily="34" charset="0"/>
                <a:ea typeface="Calibri" panose="020F0502020204030204" pitchFamily="34" charset="0"/>
                <a:cs typeface="Calibri" panose="020F0502020204030204" pitchFamily="34" charset="0"/>
              </a:rPr>
              <a:t>Domenii instituționale</a:t>
            </a:r>
            <a:r>
              <a:rPr lang="ro-RO" sz="1100" b="0" i="1" baseline="0">
                <a:latin typeface="Calibri" panose="020F0502020204030204" pitchFamily="34" charset="0"/>
                <a:ea typeface="Calibri" panose="020F0502020204030204" pitchFamily="34" charset="0"/>
                <a:cs typeface="Calibri" panose="020F0502020204030204" pitchFamily="34" charset="0"/>
              </a:rPr>
              <a:t> în care activează funcționarii cu rol de conducere care au participat la sesiunile de formare</a:t>
            </a:r>
            <a:endParaRPr lang="en-US" b="0" i="1">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45857170759306637"/>
          <c:y val="0.14124390194698624"/>
          <c:w val="0.51834409108890345"/>
          <c:h val="0.84252373657122992"/>
        </c:manualLayout>
      </c:layout>
      <c:barChart>
        <c:barDir val="bar"/>
        <c:grouping val="clustered"/>
        <c:varyColors val="0"/>
        <c:ser>
          <c:idx val="0"/>
          <c:order val="0"/>
          <c:tx>
            <c:strRef>
              <c:f>Foaie1!$B$1</c:f>
              <c:strCache>
                <c:ptCount val="1"/>
                <c:pt idx="0">
                  <c:v>Serie 2</c:v>
                </c:pt>
              </c:strCache>
            </c:strRef>
          </c:tx>
          <c:spPr>
            <a:solidFill>
              <a:schemeClr val="accent1"/>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Foaie1!$A$2:$A$18</c:f>
              <c:strCache>
                <c:ptCount val="17"/>
                <c:pt idx="0">
                  <c:v>Finanțe</c:v>
                </c:pt>
                <c:pt idx="1">
                  <c:v>Dezvoltare, Lucrări publice și Administrație</c:v>
                </c:pt>
                <c:pt idx="2">
                  <c:v>Agricultură și Dezvoltare Rurală</c:v>
                </c:pt>
                <c:pt idx="3">
                  <c:v>Muncă, Familie, Tineret și Solidaritate Socială</c:v>
                </c:pt>
                <c:pt idx="4">
                  <c:v>Sănătate</c:v>
                </c:pt>
                <c:pt idx="5">
                  <c:v>Secretariat General al Guvernului</c:v>
                </c:pt>
                <c:pt idx="6">
                  <c:v>Investiții și Proiecte Europene</c:v>
                </c:pt>
                <c:pt idx="7">
                  <c:v>Mediu, Ape și Păduri</c:v>
                </c:pt>
                <c:pt idx="8">
                  <c:v>Economie, Digitalizare, Antreprenoriat, Turism</c:v>
                </c:pt>
                <c:pt idx="9">
                  <c:v>Justiție</c:v>
                </c:pt>
                <c:pt idx="10">
                  <c:v>Afaceri Interne</c:v>
                </c:pt>
                <c:pt idx="11">
                  <c:v>Cultură</c:v>
                </c:pt>
                <c:pt idx="12">
                  <c:v>Educație și Cercetare</c:v>
                </c:pt>
                <c:pt idx="13">
                  <c:v>Apărare Națională</c:v>
                </c:pt>
                <c:pt idx="14">
                  <c:v>Transporturi și Infrastructură</c:v>
                </c:pt>
                <c:pt idx="15">
                  <c:v>Energie</c:v>
                </c:pt>
                <c:pt idx="16">
                  <c:v>Afaceri Externe</c:v>
                </c:pt>
              </c:strCache>
            </c:strRef>
          </c:cat>
          <c:val>
            <c:numRef>
              <c:f>Foaie1!$B$2:$B$18</c:f>
              <c:numCache>
                <c:formatCode>0%</c:formatCode>
                <c:ptCount val="17"/>
                <c:pt idx="0">
                  <c:v>0.25866141732283465</c:v>
                </c:pt>
                <c:pt idx="1">
                  <c:v>0.2511811023622047</c:v>
                </c:pt>
                <c:pt idx="2">
                  <c:v>0.1405511811023622</c:v>
                </c:pt>
                <c:pt idx="3">
                  <c:v>0.10551181102362205</c:v>
                </c:pt>
                <c:pt idx="4">
                  <c:v>5.7086614173228349E-2</c:v>
                </c:pt>
                <c:pt idx="5">
                  <c:v>3.7795275590551181E-2</c:v>
                </c:pt>
                <c:pt idx="6">
                  <c:v>3.582677165354331E-2</c:v>
                </c:pt>
                <c:pt idx="7">
                  <c:v>3.4251968503937011E-2</c:v>
                </c:pt>
                <c:pt idx="8">
                  <c:v>2.7952755905511811E-2</c:v>
                </c:pt>
                <c:pt idx="9">
                  <c:v>1.889763779527559E-2</c:v>
                </c:pt>
                <c:pt idx="10">
                  <c:v>1.6929133858267716E-2</c:v>
                </c:pt>
                <c:pt idx="11">
                  <c:v>5.1181102362204724E-3</c:v>
                </c:pt>
                <c:pt idx="12">
                  <c:v>5.1181102362204724E-3</c:v>
                </c:pt>
                <c:pt idx="13" formatCode="0.0%">
                  <c:v>2.7559055118110236E-3</c:v>
                </c:pt>
                <c:pt idx="14" formatCode="0.0%">
                  <c:v>1.1811023622047244E-3</c:v>
                </c:pt>
                <c:pt idx="15" formatCode="0.0%">
                  <c:v>7.874015748031496E-4</c:v>
                </c:pt>
                <c:pt idx="16" formatCode="0.0%">
                  <c:v>3.937007874015748E-4</c:v>
                </c:pt>
              </c:numCache>
            </c:numRef>
          </c:val>
          <c:extLst>
            <c:ext xmlns:c16="http://schemas.microsoft.com/office/drawing/2014/chart" uri="{C3380CC4-5D6E-409C-BE32-E72D297353CC}">
              <c16:uniqueId val="{00000000-52B4-41DB-B3F3-57CC96CEF376}"/>
            </c:ext>
          </c:extLst>
        </c:ser>
        <c:dLbls>
          <c:showLegendKey val="0"/>
          <c:showVal val="0"/>
          <c:showCatName val="0"/>
          <c:showSerName val="0"/>
          <c:showPercent val="0"/>
          <c:showBubbleSize val="0"/>
        </c:dLbls>
        <c:gapWidth val="97"/>
        <c:axId val="1224974607"/>
        <c:axId val="1224975087"/>
      </c:barChart>
      <c:catAx>
        <c:axId val="1224974607"/>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0" spcFirstLastPara="1" vertOverflow="ellipsis" vert="horz" wrap="square" anchor="ctr" anchorCtr="1"/>
          <a:lstStyle/>
          <a:p>
            <a:pPr>
              <a:defRPr sz="1000" b="0" i="0" u="none" strike="noStrike" kern="1200" cap="none" spc="0" normalizeH="0" baseline="0">
                <a:solidFill>
                  <a:schemeClr val="tx2">
                    <a:lumMod val="50000"/>
                  </a:schemeClr>
                </a:solidFill>
                <a:latin typeface="+mn-lt"/>
                <a:ea typeface="+mn-ea"/>
                <a:cs typeface="+mn-cs"/>
              </a:defRPr>
            </a:pPr>
            <a:endParaRPr lang="en-US"/>
          </a:p>
        </c:txPr>
        <c:crossAx val="1224975087"/>
        <c:crosses val="autoZero"/>
        <c:auto val="1"/>
        <c:lblAlgn val="ctr"/>
        <c:lblOffset val="100"/>
        <c:noMultiLvlLbl val="0"/>
      </c:catAx>
      <c:valAx>
        <c:axId val="1224975087"/>
        <c:scaling>
          <c:orientation val="minMax"/>
        </c:scaling>
        <c:delete val="1"/>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1224974607"/>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b="0" i="1">
                <a:latin typeface="Calibri" panose="020F0502020204030204" pitchFamily="34" charset="0"/>
                <a:ea typeface="Calibri" panose="020F0502020204030204" pitchFamily="34" charset="0"/>
                <a:cs typeface="Calibri" panose="020F0502020204030204" pitchFamily="34" charset="0"/>
              </a:rPr>
              <a:t>Diferența între mediile inițiale și mediile finale în funcție de domeniile instituționale</a:t>
            </a:r>
            <a:r>
              <a:rPr lang="ro-RO" sz="1100" b="0" i="1" baseline="0">
                <a:latin typeface="Calibri" panose="020F0502020204030204" pitchFamily="34" charset="0"/>
                <a:ea typeface="Calibri" panose="020F0502020204030204" pitchFamily="34" charset="0"/>
                <a:cs typeface="Calibri" panose="020F0502020204030204" pitchFamily="34" charset="0"/>
              </a:rPr>
              <a:t> în care activează funcționarii cu rol de conducere</a:t>
            </a:r>
            <a:endParaRPr lang="en-US" b="0" i="1">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clustered"/>
        <c:varyColors val="0"/>
        <c:ser>
          <c:idx val="0"/>
          <c:order val="0"/>
          <c:tx>
            <c:strRef>
              <c:f>Foaie1!$B$1</c:f>
              <c:strCache>
                <c:ptCount val="1"/>
                <c:pt idx="0">
                  <c:v>Medie inițială</c:v>
                </c:pt>
              </c:strCache>
            </c:strRef>
          </c:tx>
          <c:spPr>
            <a:solidFill>
              <a:schemeClr val="tx2"/>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Foaie1!$A$2:$A$18</c:f>
              <c:strCache>
                <c:ptCount val="17"/>
                <c:pt idx="0">
                  <c:v>Agricultură și Dezvoltare Rurală</c:v>
                </c:pt>
                <c:pt idx="1">
                  <c:v>Apărare Națională</c:v>
                </c:pt>
                <c:pt idx="2">
                  <c:v>Cultură</c:v>
                </c:pt>
                <c:pt idx="3">
                  <c:v>Dezvoltare, Lucrări publice și Administrație</c:v>
                </c:pt>
                <c:pt idx="4">
                  <c:v>Economie, Digitalizare, Antreprenoriat, Turism</c:v>
                </c:pt>
                <c:pt idx="5">
                  <c:v>Educație și Cercetare</c:v>
                </c:pt>
                <c:pt idx="6">
                  <c:v>Energie</c:v>
                </c:pt>
                <c:pt idx="7">
                  <c:v>Afaceri Externe</c:v>
                </c:pt>
                <c:pt idx="8">
                  <c:v>Finanțe</c:v>
                </c:pt>
                <c:pt idx="9">
                  <c:v>Afaceri Interne</c:v>
                </c:pt>
                <c:pt idx="10">
                  <c:v>Investiții și Proiecte Europene</c:v>
                </c:pt>
                <c:pt idx="11">
                  <c:v>Justiție</c:v>
                </c:pt>
                <c:pt idx="12">
                  <c:v>Mediu, Ape și Păduri</c:v>
                </c:pt>
                <c:pt idx="13">
                  <c:v>Muncă, Familie, Tineret și Solidaritate Socială</c:v>
                </c:pt>
                <c:pt idx="14">
                  <c:v>Sănătate</c:v>
                </c:pt>
                <c:pt idx="15">
                  <c:v>Secretariat General al Guvernului</c:v>
                </c:pt>
                <c:pt idx="16">
                  <c:v>Transporturi și Infrastructură</c:v>
                </c:pt>
              </c:strCache>
            </c:strRef>
          </c:cat>
          <c:val>
            <c:numRef>
              <c:f>Foaie1!$B$2:$B$18</c:f>
              <c:numCache>
                <c:formatCode>General</c:formatCode>
                <c:ptCount val="17"/>
                <c:pt idx="0">
                  <c:v>7.13</c:v>
                </c:pt>
                <c:pt idx="1">
                  <c:v>6.86</c:v>
                </c:pt>
                <c:pt idx="2">
                  <c:v>6.51</c:v>
                </c:pt>
                <c:pt idx="3">
                  <c:v>7.06</c:v>
                </c:pt>
                <c:pt idx="4">
                  <c:v>7.27</c:v>
                </c:pt>
                <c:pt idx="5">
                  <c:v>6.82</c:v>
                </c:pt>
                <c:pt idx="6">
                  <c:v>6.67</c:v>
                </c:pt>
                <c:pt idx="7">
                  <c:v>8.67</c:v>
                </c:pt>
                <c:pt idx="8">
                  <c:v>7.07</c:v>
                </c:pt>
                <c:pt idx="9">
                  <c:v>7.64</c:v>
                </c:pt>
                <c:pt idx="10">
                  <c:v>7.21</c:v>
                </c:pt>
                <c:pt idx="11">
                  <c:v>7.31</c:v>
                </c:pt>
                <c:pt idx="12">
                  <c:v>6.93</c:v>
                </c:pt>
                <c:pt idx="13">
                  <c:v>6.97</c:v>
                </c:pt>
                <c:pt idx="14">
                  <c:v>7.49</c:v>
                </c:pt>
                <c:pt idx="15">
                  <c:v>7.02</c:v>
                </c:pt>
                <c:pt idx="16">
                  <c:v>7.33</c:v>
                </c:pt>
              </c:numCache>
            </c:numRef>
          </c:val>
          <c:extLst>
            <c:ext xmlns:c16="http://schemas.microsoft.com/office/drawing/2014/chart" uri="{C3380CC4-5D6E-409C-BE32-E72D297353CC}">
              <c16:uniqueId val="{00000000-705B-4579-A995-963273F3DB4C}"/>
            </c:ext>
          </c:extLst>
        </c:ser>
        <c:ser>
          <c:idx val="1"/>
          <c:order val="1"/>
          <c:tx>
            <c:strRef>
              <c:f>Foaie1!$C$1</c:f>
              <c:strCache>
                <c:ptCount val="1"/>
                <c:pt idx="0">
                  <c:v>Medie absolvire</c:v>
                </c:pt>
              </c:strCache>
            </c:strRef>
          </c:tx>
          <c:spPr>
            <a:solidFill>
              <a:schemeClr val="tx2">
                <a:lumMod val="25000"/>
                <a:lumOff val="75000"/>
              </a:schemeClr>
            </a:solidFill>
            <a:ln>
              <a:solidFill>
                <a:schemeClr val="tx2">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Foaie1!$A$2:$A$18</c:f>
              <c:strCache>
                <c:ptCount val="17"/>
                <c:pt idx="0">
                  <c:v>Agricultură și Dezvoltare Rurală</c:v>
                </c:pt>
                <c:pt idx="1">
                  <c:v>Apărare Națională</c:v>
                </c:pt>
                <c:pt idx="2">
                  <c:v>Cultură</c:v>
                </c:pt>
                <c:pt idx="3">
                  <c:v>Dezvoltare, Lucrări publice și Administrație</c:v>
                </c:pt>
                <c:pt idx="4">
                  <c:v>Economie, Digitalizare, Antreprenoriat, Turism</c:v>
                </c:pt>
                <c:pt idx="5">
                  <c:v>Educație și Cercetare</c:v>
                </c:pt>
                <c:pt idx="6">
                  <c:v>Energie</c:v>
                </c:pt>
                <c:pt idx="7">
                  <c:v>Afaceri Externe</c:v>
                </c:pt>
                <c:pt idx="8">
                  <c:v>Finanțe</c:v>
                </c:pt>
                <c:pt idx="9">
                  <c:v>Afaceri Interne</c:v>
                </c:pt>
                <c:pt idx="10">
                  <c:v>Investiții și Proiecte Europene</c:v>
                </c:pt>
                <c:pt idx="11">
                  <c:v>Justiție</c:v>
                </c:pt>
                <c:pt idx="12">
                  <c:v>Mediu, Ape și Păduri</c:v>
                </c:pt>
                <c:pt idx="13">
                  <c:v>Muncă, Familie, Tineret și Solidaritate Socială</c:v>
                </c:pt>
                <c:pt idx="14">
                  <c:v>Sănătate</c:v>
                </c:pt>
                <c:pt idx="15">
                  <c:v>Secretariat General al Guvernului</c:v>
                </c:pt>
                <c:pt idx="16">
                  <c:v>Transporturi și Infrastructură</c:v>
                </c:pt>
              </c:strCache>
            </c:strRef>
          </c:cat>
          <c:val>
            <c:numRef>
              <c:f>Foaie1!$C$2:$C$18</c:f>
              <c:numCache>
                <c:formatCode>General</c:formatCode>
                <c:ptCount val="17"/>
                <c:pt idx="0">
                  <c:v>9.7799999999999994</c:v>
                </c:pt>
                <c:pt idx="1">
                  <c:v>9.9600000000000009</c:v>
                </c:pt>
                <c:pt idx="2">
                  <c:v>9.6</c:v>
                </c:pt>
                <c:pt idx="3">
                  <c:v>9.74</c:v>
                </c:pt>
                <c:pt idx="4">
                  <c:v>9.8800000000000008</c:v>
                </c:pt>
                <c:pt idx="5">
                  <c:v>9.8699999999999992</c:v>
                </c:pt>
                <c:pt idx="6">
                  <c:v>9.2100000000000009</c:v>
                </c:pt>
                <c:pt idx="7">
                  <c:v>10</c:v>
                </c:pt>
                <c:pt idx="8">
                  <c:v>9.81</c:v>
                </c:pt>
                <c:pt idx="9">
                  <c:v>9.84</c:v>
                </c:pt>
                <c:pt idx="10">
                  <c:v>9.7799999999999994</c:v>
                </c:pt>
                <c:pt idx="11">
                  <c:v>9.86</c:v>
                </c:pt>
                <c:pt idx="12">
                  <c:v>9.81</c:v>
                </c:pt>
                <c:pt idx="13">
                  <c:v>9.7899999999999991</c:v>
                </c:pt>
                <c:pt idx="14">
                  <c:v>9.85</c:v>
                </c:pt>
                <c:pt idx="15">
                  <c:v>9.7799999999999994</c:v>
                </c:pt>
                <c:pt idx="16">
                  <c:v>9.67</c:v>
                </c:pt>
              </c:numCache>
            </c:numRef>
          </c:val>
          <c:extLst>
            <c:ext xmlns:c16="http://schemas.microsoft.com/office/drawing/2014/chart" uri="{C3380CC4-5D6E-409C-BE32-E72D297353CC}">
              <c16:uniqueId val="{00000001-705B-4579-A995-963273F3DB4C}"/>
            </c:ext>
          </c:extLst>
        </c:ser>
        <c:dLbls>
          <c:showLegendKey val="0"/>
          <c:showVal val="0"/>
          <c:showCatName val="0"/>
          <c:showSerName val="0"/>
          <c:showPercent val="0"/>
          <c:showBubbleSize val="0"/>
        </c:dLbls>
        <c:gapWidth val="150"/>
        <c:axId val="1224974607"/>
        <c:axId val="1224975087"/>
      </c:barChart>
      <c:catAx>
        <c:axId val="122497460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000" b="0" i="0" u="none" strike="noStrike" kern="1200" cap="none" spc="0" normalizeH="0" baseline="0">
                <a:solidFill>
                  <a:schemeClr val="tx2">
                    <a:lumMod val="50000"/>
                  </a:schemeClr>
                </a:solidFill>
                <a:latin typeface="+mn-lt"/>
                <a:ea typeface="+mn-ea"/>
                <a:cs typeface="+mn-cs"/>
              </a:defRPr>
            </a:pPr>
            <a:endParaRPr lang="en-US"/>
          </a:p>
        </c:txPr>
        <c:crossAx val="1224975087"/>
        <c:crosses val="autoZero"/>
        <c:auto val="1"/>
        <c:lblAlgn val="ctr"/>
        <c:lblOffset val="100"/>
        <c:noMultiLvlLbl val="0"/>
      </c:catAx>
      <c:valAx>
        <c:axId val="1224975087"/>
        <c:scaling>
          <c:orientation val="minMax"/>
          <c:min val="5"/>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224974607"/>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none" spc="0" normalizeH="0" baseline="0">
                <a:solidFill>
                  <a:schemeClr val="tx2">
                    <a:lumMod val="50000"/>
                  </a:schemeClr>
                </a:solidFill>
                <a:latin typeface="+mj-lt"/>
                <a:ea typeface="+mj-ea"/>
                <a:cs typeface="+mj-cs"/>
              </a:defRPr>
            </a:pPr>
            <a:r>
              <a:rPr lang="ro-RO" dirty="0">
                <a:solidFill>
                  <a:schemeClr val="tx2">
                    <a:lumMod val="50000"/>
                  </a:schemeClr>
                </a:solidFill>
              </a:rPr>
              <a:t>Diferența între mediile inițiale și mediile finale la nivel regional</a:t>
            </a:r>
            <a:endParaRPr lang="en-GB" dirty="0">
              <a:solidFill>
                <a:schemeClr val="tx2">
                  <a:lumMod val="50000"/>
                </a:schemeClr>
              </a:solidFill>
            </a:endParaRPr>
          </a:p>
        </c:rich>
      </c:tx>
      <c:overlay val="0"/>
      <c:spPr>
        <a:noFill/>
        <a:ln>
          <a:noFill/>
        </a:ln>
        <a:effectLst/>
      </c:spPr>
      <c:txPr>
        <a:bodyPr rot="0" spcFirstLastPara="1" vertOverflow="ellipsis" vert="horz" wrap="square" anchor="ctr" anchorCtr="1"/>
        <a:lstStyle/>
        <a:p>
          <a:pPr>
            <a:defRPr sz="1320" b="1" i="0" u="none" strike="noStrike" kern="1200" cap="none" spc="0" normalizeH="0" baseline="0">
              <a:solidFill>
                <a:schemeClr val="tx2">
                  <a:lumMod val="50000"/>
                </a:schemeClr>
              </a:solidFill>
              <a:latin typeface="+mj-lt"/>
              <a:ea typeface="+mj-ea"/>
              <a:cs typeface="+mj-cs"/>
            </a:defRPr>
          </a:pPr>
          <a:endParaRPr lang="en-GB"/>
        </a:p>
      </c:txPr>
    </c:title>
    <c:autoTitleDeleted val="0"/>
    <c:plotArea>
      <c:layout>
        <c:manualLayout>
          <c:layoutTarget val="inner"/>
          <c:xMode val="edge"/>
          <c:yMode val="edge"/>
          <c:x val="0.35909298912786203"/>
          <c:y val="0.27405014854271381"/>
          <c:w val="0.59192014825802086"/>
          <c:h val="0.69553370324769126"/>
        </c:manualLayout>
      </c:layout>
      <c:barChart>
        <c:barDir val="bar"/>
        <c:grouping val="clustered"/>
        <c:varyColors val="0"/>
        <c:ser>
          <c:idx val="0"/>
          <c:order val="0"/>
          <c:tx>
            <c:strRef>
              <c:f>Foaie1!$B$1</c:f>
              <c:strCache>
                <c:ptCount val="1"/>
                <c:pt idx="0">
                  <c:v>Medie note evaluare inițială</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Foaie1!$A$2:$A$9</c:f>
              <c:strCache>
                <c:ptCount val="8"/>
                <c:pt idx="0">
                  <c:v>București-Ilfov</c:v>
                </c:pt>
                <c:pt idx="1">
                  <c:v>Centru</c:v>
                </c:pt>
                <c:pt idx="2">
                  <c:v>Sud-Muntenia</c:v>
                </c:pt>
                <c:pt idx="3">
                  <c:v>Nord-Est</c:v>
                </c:pt>
                <c:pt idx="4">
                  <c:v>Nord-Vest</c:v>
                </c:pt>
                <c:pt idx="5">
                  <c:v>Sud-Vest Oltenia</c:v>
                </c:pt>
                <c:pt idx="6">
                  <c:v>Sud Est</c:v>
                </c:pt>
                <c:pt idx="7">
                  <c:v>Vest</c:v>
                </c:pt>
              </c:strCache>
            </c:strRef>
          </c:cat>
          <c:val>
            <c:numRef>
              <c:f>Foaie1!$B$2:$B$9</c:f>
              <c:numCache>
                <c:formatCode>General</c:formatCode>
                <c:ptCount val="8"/>
                <c:pt idx="0">
                  <c:v>7.09</c:v>
                </c:pt>
                <c:pt idx="1">
                  <c:v>7.01</c:v>
                </c:pt>
                <c:pt idx="2">
                  <c:v>7.29</c:v>
                </c:pt>
                <c:pt idx="3">
                  <c:v>7.13</c:v>
                </c:pt>
                <c:pt idx="4">
                  <c:v>7.02</c:v>
                </c:pt>
                <c:pt idx="5">
                  <c:v>7.05</c:v>
                </c:pt>
                <c:pt idx="6">
                  <c:v>7.25</c:v>
                </c:pt>
                <c:pt idx="7">
                  <c:v>6.9</c:v>
                </c:pt>
              </c:numCache>
            </c:numRef>
          </c:val>
          <c:extLst>
            <c:ext xmlns:c16="http://schemas.microsoft.com/office/drawing/2014/chart" uri="{C3380CC4-5D6E-409C-BE32-E72D297353CC}">
              <c16:uniqueId val="{00000000-B4BE-4F05-9198-8F7BAA03EDAD}"/>
            </c:ext>
          </c:extLst>
        </c:ser>
        <c:ser>
          <c:idx val="1"/>
          <c:order val="1"/>
          <c:tx>
            <c:strRef>
              <c:f>Foaie1!$C$1</c:f>
              <c:strCache>
                <c:ptCount val="1"/>
                <c:pt idx="0">
                  <c:v>Medie note absolvire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Foaie1!$A$2:$A$9</c:f>
              <c:strCache>
                <c:ptCount val="8"/>
                <c:pt idx="0">
                  <c:v>București-Ilfov</c:v>
                </c:pt>
                <c:pt idx="1">
                  <c:v>Centru</c:v>
                </c:pt>
                <c:pt idx="2">
                  <c:v>Sud-Muntenia</c:v>
                </c:pt>
                <c:pt idx="3">
                  <c:v>Nord-Est</c:v>
                </c:pt>
                <c:pt idx="4">
                  <c:v>Nord-Vest</c:v>
                </c:pt>
                <c:pt idx="5">
                  <c:v>Sud-Vest Oltenia</c:v>
                </c:pt>
                <c:pt idx="6">
                  <c:v>Sud Est</c:v>
                </c:pt>
                <c:pt idx="7">
                  <c:v>Vest</c:v>
                </c:pt>
              </c:strCache>
            </c:strRef>
          </c:cat>
          <c:val>
            <c:numRef>
              <c:f>Foaie1!$C$2:$C$9</c:f>
              <c:numCache>
                <c:formatCode>General</c:formatCode>
                <c:ptCount val="8"/>
                <c:pt idx="0">
                  <c:v>9.84</c:v>
                </c:pt>
                <c:pt idx="1">
                  <c:v>9.67</c:v>
                </c:pt>
                <c:pt idx="2">
                  <c:v>9.7899999999999991</c:v>
                </c:pt>
                <c:pt idx="3">
                  <c:v>9.83</c:v>
                </c:pt>
                <c:pt idx="4">
                  <c:v>9.75</c:v>
                </c:pt>
                <c:pt idx="5">
                  <c:v>9.65</c:v>
                </c:pt>
                <c:pt idx="6">
                  <c:v>9.7799999999999994</c:v>
                </c:pt>
                <c:pt idx="7">
                  <c:v>9.77</c:v>
                </c:pt>
              </c:numCache>
            </c:numRef>
          </c:val>
          <c:extLst>
            <c:ext xmlns:c16="http://schemas.microsoft.com/office/drawing/2014/chart" uri="{C3380CC4-5D6E-409C-BE32-E72D297353CC}">
              <c16:uniqueId val="{00000001-B4BE-4F05-9198-8F7BAA03EDAD}"/>
            </c:ext>
          </c:extLst>
        </c:ser>
        <c:dLbls>
          <c:showLegendKey val="0"/>
          <c:showVal val="0"/>
          <c:showCatName val="0"/>
          <c:showSerName val="0"/>
          <c:showPercent val="0"/>
          <c:showBubbleSize val="0"/>
        </c:dLbls>
        <c:gapWidth val="134"/>
        <c:axId val="1914613871"/>
        <c:axId val="1914628751"/>
      </c:barChart>
      <c:catAx>
        <c:axId val="1914613871"/>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2">
                    <a:lumMod val="50000"/>
                  </a:schemeClr>
                </a:solidFill>
                <a:latin typeface="+mn-lt"/>
                <a:ea typeface="+mn-ea"/>
                <a:cs typeface="+mn-cs"/>
              </a:defRPr>
            </a:pPr>
            <a:endParaRPr lang="en-US"/>
          </a:p>
        </c:txPr>
        <c:crossAx val="1914628751"/>
        <c:crosses val="autoZero"/>
        <c:auto val="1"/>
        <c:lblAlgn val="ctr"/>
        <c:lblOffset val="100"/>
        <c:noMultiLvlLbl val="0"/>
      </c:catAx>
      <c:valAx>
        <c:axId val="1914628751"/>
        <c:scaling>
          <c:orientation val="minMax"/>
        </c:scaling>
        <c:delete val="1"/>
        <c:axPos val="t"/>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914613871"/>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22736216089221312"/>
          <c:y val="0.1516936264343979"/>
          <c:w val="0.65215575507971302"/>
          <c:h val="8.917526951603052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3A558-7BE3-478F-8157-327C3FD80101}"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ro-RO"/>
        </a:p>
      </dgm:t>
    </dgm:pt>
    <dgm:pt modelId="{2431B1D1-B032-4731-B133-FEEE91307563}">
      <dgm:prSet phldrT="[Text]" custT="1"/>
      <dgm:spPr>
        <a:noFill/>
        <a:ln w="9525">
          <a:solidFill>
            <a:schemeClr val="accent1"/>
          </a:solidFill>
        </a:ln>
      </dgm:spPr>
      <dgm:t>
        <a:bodyPr/>
        <a:lstStyle/>
        <a:p>
          <a:r>
            <a:rPr lang="ro-RO" sz="1800" dirty="0">
              <a:solidFill>
                <a:schemeClr val="accent5"/>
              </a:solidFill>
            </a:rPr>
            <a:t>NEVOI</a:t>
          </a:r>
        </a:p>
      </dgm:t>
    </dgm:pt>
    <dgm:pt modelId="{12CD6CDA-222D-4BB4-867E-1CF7C6191316}" type="parTrans" cxnId="{804791E5-A5AA-4281-9408-AD3ECBEBF976}">
      <dgm:prSet/>
      <dgm:spPr/>
      <dgm:t>
        <a:bodyPr/>
        <a:lstStyle/>
        <a:p>
          <a:endParaRPr lang="ro-RO" sz="2800"/>
        </a:p>
      </dgm:t>
    </dgm:pt>
    <dgm:pt modelId="{B7A4AB76-3025-4509-A69E-62BC5253299B}" type="sibTrans" cxnId="{804791E5-A5AA-4281-9408-AD3ECBEBF976}">
      <dgm:prSet/>
      <dgm:spPr/>
      <dgm:t>
        <a:bodyPr/>
        <a:lstStyle/>
        <a:p>
          <a:endParaRPr lang="ro-RO" sz="2800"/>
        </a:p>
      </dgm:t>
    </dgm:pt>
    <dgm:pt modelId="{48A6CAB6-47AF-4E85-998C-0B58EC2630A1}">
      <dgm:prSet phldrT="[Text]" custT="1"/>
      <dgm:spPr/>
      <dgm:t>
        <a:bodyPr/>
        <a:lstStyle/>
        <a:p>
          <a:r>
            <a:rPr lang="ro-RO" sz="1400" dirty="0">
              <a:solidFill>
                <a:schemeClr val="tx1"/>
              </a:solidFill>
            </a:rPr>
            <a:t>DESI scăzut pentru România;</a:t>
          </a:r>
        </a:p>
        <a:p>
          <a:r>
            <a:rPr lang="ro-RO" sz="1400" dirty="0">
              <a:solidFill>
                <a:schemeClr val="tx1"/>
              </a:solidFill>
            </a:rPr>
            <a:t>EDGI scăzut;</a:t>
          </a:r>
        </a:p>
        <a:p>
          <a:r>
            <a:rPr lang="ro-RO" sz="1400" dirty="0">
              <a:solidFill>
                <a:schemeClr val="tx1"/>
              </a:solidFill>
            </a:rPr>
            <a:t>Indicatori ai Agendei Digitale europene 2030; indicatori  Eurostat la nivel național;</a:t>
          </a:r>
        </a:p>
        <a:p>
          <a:r>
            <a:rPr lang="ro-RO" sz="1400" dirty="0">
              <a:solidFill>
                <a:schemeClr val="tx1"/>
              </a:solidFill>
            </a:rPr>
            <a:t>Ținte ODD (4,9,16,17) la nivel național</a:t>
          </a:r>
          <a:endParaRPr lang="ro-RO" sz="1050" dirty="0">
            <a:solidFill>
              <a:schemeClr val="tx1"/>
            </a:solidFill>
          </a:endParaRPr>
        </a:p>
      </dgm:t>
    </dgm:pt>
    <dgm:pt modelId="{2A44ED9D-9516-4050-ABA8-24A1384C4FAB}" type="parTrans" cxnId="{5906229B-6079-4492-96A6-1D7791431EBE}">
      <dgm:prSet/>
      <dgm:spPr/>
      <dgm:t>
        <a:bodyPr/>
        <a:lstStyle/>
        <a:p>
          <a:endParaRPr lang="ro-RO" sz="2800"/>
        </a:p>
      </dgm:t>
    </dgm:pt>
    <dgm:pt modelId="{7BB4D94A-D1C7-458A-B3DE-7D493A58459A}" type="sibTrans" cxnId="{5906229B-6079-4492-96A6-1D7791431EBE}">
      <dgm:prSet/>
      <dgm:spPr/>
      <dgm:t>
        <a:bodyPr/>
        <a:lstStyle/>
        <a:p>
          <a:endParaRPr lang="ro-RO" sz="2800"/>
        </a:p>
      </dgm:t>
    </dgm:pt>
    <dgm:pt modelId="{5DB74AAC-3581-47F9-816C-A0CC49F6DAFC}">
      <dgm:prSet phldrT="[Text]" custT="1"/>
      <dgm:spPr>
        <a:noFill/>
        <a:ln w="9525">
          <a:solidFill>
            <a:schemeClr val="accent1"/>
          </a:solidFill>
        </a:ln>
      </dgm:spPr>
      <dgm:t>
        <a:bodyPr/>
        <a:lstStyle/>
        <a:p>
          <a:r>
            <a:rPr lang="ro-RO" sz="2000" dirty="0">
              <a:solidFill>
                <a:schemeClr val="accent4"/>
              </a:solidFill>
            </a:rPr>
            <a:t>REALIZĂRI</a:t>
          </a:r>
          <a:endParaRPr lang="ro-RO" sz="3200" dirty="0">
            <a:solidFill>
              <a:schemeClr val="accent4"/>
            </a:solidFill>
          </a:endParaRPr>
        </a:p>
      </dgm:t>
    </dgm:pt>
    <dgm:pt modelId="{B3839E0D-3ACA-494C-B538-3FDAF628562E}" type="parTrans" cxnId="{DA2ACD92-E047-4B46-8204-BFC37078D9E6}">
      <dgm:prSet/>
      <dgm:spPr/>
      <dgm:t>
        <a:bodyPr/>
        <a:lstStyle/>
        <a:p>
          <a:endParaRPr lang="ro-RO" sz="2800"/>
        </a:p>
      </dgm:t>
    </dgm:pt>
    <dgm:pt modelId="{99649A0F-3152-4DC5-BB6F-B8ABF910354C}" type="sibTrans" cxnId="{DA2ACD92-E047-4B46-8204-BFC37078D9E6}">
      <dgm:prSet/>
      <dgm:spPr/>
      <dgm:t>
        <a:bodyPr/>
        <a:lstStyle/>
        <a:p>
          <a:endParaRPr lang="ro-RO" sz="2800"/>
        </a:p>
      </dgm:t>
    </dgm:pt>
    <dgm:pt modelId="{815F7400-97DD-4572-B77C-B4C971574409}">
      <dgm:prSet phldrT="[Text]" custT="1"/>
      <dgm:spPr>
        <a:solidFill>
          <a:schemeClr val="accent4"/>
        </a:solidFill>
      </dgm:spPr>
      <dgm:t>
        <a:bodyPr/>
        <a:lstStyle/>
        <a:p>
          <a:r>
            <a:rPr lang="ro-RO" sz="1600" dirty="0">
              <a:solidFill>
                <a:schemeClr val="tx1"/>
              </a:solidFill>
            </a:rPr>
            <a:t>Sesiuni de pregătire la nivel național (online, mixt, față în față) pentru un număr de 30.000 de funcționari publici cu rol de conducere și execuție</a:t>
          </a:r>
          <a:endParaRPr lang="ro-RO" sz="1200" dirty="0">
            <a:solidFill>
              <a:schemeClr val="tx1"/>
            </a:solidFill>
          </a:endParaRPr>
        </a:p>
      </dgm:t>
    </dgm:pt>
    <dgm:pt modelId="{02DBC838-8F09-49E6-BAD5-B95823C3DBCD}" type="parTrans" cxnId="{6E981545-0CBA-4F2C-9021-C97AE75CB705}">
      <dgm:prSet/>
      <dgm:spPr/>
      <dgm:t>
        <a:bodyPr/>
        <a:lstStyle/>
        <a:p>
          <a:endParaRPr lang="ro-RO" sz="2800"/>
        </a:p>
      </dgm:t>
    </dgm:pt>
    <dgm:pt modelId="{A7591653-4618-4C59-BA54-1B320CB2A7E2}" type="sibTrans" cxnId="{6E981545-0CBA-4F2C-9021-C97AE75CB705}">
      <dgm:prSet/>
      <dgm:spPr/>
      <dgm:t>
        <a:bodyPr/>
        <a:lstStyle/>
        <a:p>
          <a:endParaRPr lang="ro-RO" sz="2800"/>
        </a:p>
      </dgm:t>
    </dgm:pt>
    <dgm:pt modelId="{C050BB8E-AC19-4ACC-859E-17B2822B6829}">
      <dgm:prSet phldrT="[Text]" custT="1"/>
      <dgm:spPr>
        <a:noFill/>
        <a:ln w="9525">
          <a:solidFill>
            <a:schemeClr val="accent1"/>
          </a:solidFill>
        </a:ln>
      </dgm:spPr>
      <dgm:t>
        <a:bodyPr/>
        <a:lstStyle/>
        <a:p>
          <a:r>
            <a:rPr lang="ro-RO" sz="1800" dirty="0">
              <a:solidFill>
                <a:srgbClr val="7CA3E0"/>
              </a:solidFill>
            </a:rPr>
            <a:t>REZULTATE</a:t>
          </a:r>
        </a:p>
      </dgm:t>
    </dgm:pt>
    <dgm:pt modelId="{4595D846-D7A9-4712-8EA6-875008828D6B}" type="parTrans" cxnId="{26155034-B780-419C-8496-10449E64FC1F}">
      <dgm:prSet/>
      <dgm:spPr/>
      <dgm:t>
        <a:bodyPr/>
        <a:lstStyle/>
        <a:p>
          <a:endParaRPr lang="ro-RO" sz="2800"/>
        </a:p>
      </dgm:t>
    </dgm:pt>
    <dgm:pt modelId="{53749CEF-E1C0-417E-92C7-85C3A67EA972}" type="sibTrans" cxnId="{26155034-B780-419C-8496-10449E64FC1F}">
      <dgm:prSet/>
      <dgm:spPr/>
      <dgm:t>
        <a:bodyPr/>
        <a:lstStyle/>
        <a:p>
          <a:endParaRPr lang="ro-RO" sz="2800"/>
        </a:p>
      </dgm:t>
    </dgm:pt>
    <dgm:pt modelId="{CD6EC5BA-263F-4251-901B-760F92166208}">
      <dgm:prSet phldrT="[Text]" custT="1"/>
      <dgm:spPr>
        <a:solidFill>
          <a:schemeClr val="accent2">
            <a:lumMod val="60000"/>
            <a:lumOff val="40000"/>
          </a:schemeClr>
        </a:solidFill>
      </dgm:spPr>
      <dgm:t>
        <a:bodyPr/>
        <a:lstStyle/>
        <a:p>
          <a:r>
            <a:rPr lang="ro-RO" sz="1600" dirty="0">
              <a:solidFill>
                <a:schemeClr val="tx1"/>
              </a:solidFill>
            </a:rPr>
            <a:t>Certificarea competențelor digitale pentru 30.000 de funcționari publici- certificarea </a:t>
          </a:r>
          <a:r>
            <a:rPr lang="ro-RO" sz="1600" dirty="0" err="1">
              <a:solidFill>
                <a:schemeClr val="tx1"/>
              </a:solidFill>
            </a:rPr>
            <a:t>DigComp</a:t>
          </a:r>
          <a:r>
            <a:rPr lang="ro-RO" sz="1600" dirty="0">
              <a:solidFill>
                <a:schemeClr val="tx1"/>
              </a:solidFill>
            </a:rPr>
            <a:t> 5 și specializări TIC</a:t>
          </a:r>
          <a:endParaRPr lang="ro-RO" sz="1200" dirty="0">
            <a:solidFill>
              <a:schemeClr val="tx1"/>
            </a:solidFill>
          </a:endParaRPr>
        </a:p>
      </dgm:t>
    </dgm:pt>
    <dgm:pt modelId="{CAFE445C-31AA-44C0-A48E-E9E372C36051}" type="parTrans" cxnId="{8FC3D8E2-2EB0-45CC-B74B-EACC3671B127}">
      <dgm:prSet/>
      <dgm:spPr/>
      <dgm:t>
        <a:bodyPr/>
        <a:lstStyle/>
        <a:p>
          <a:endParaRPr lang="ro-RO" sz="2800"/>
        </a:p>
      </dgm:t>
    </dgm:pt>
    <dgm:pt modelId="{BDC82617-FE46-4171-B665-CC954920333E}" type="sibTrans" cxnId="{8FC3D8E2-2EB0-45CC-B74B-EACC3671B127}">
      <dgm:prSet/>
      <dgm:spPr/>
      <dgm:t>
        <a:bodyPr/>
        <a:lstStyle/>
        <a:p>
          <a:endParaRPr lang="ro-RO" sz="2800"/>
        </a:p>
      </dgm:t>
    </dgm:pt>
    <dgm:pt modelId="{31477156-F80D-478D-A6D3-3BF7D54FF3EC}">
      <dgm:prSet custT="1"/>
      <dgm:spPr>
        <a:noFill/>
        <a:ln w="9525">
          <a:solidFill>
            <a:schemeClr val="accent1"/>
          </a:solidFill>
        </a:ln>
      </dgm:spPr>
      <dgm:t>
        <a:bodyPr/>
        <a:lstStyle/>
        <a:p>
          <a:r>
            <a:rPr lang="ro-RO" sz="1800" dirty="0">
              <a:solidFill>
                <a:schemeClr val="accent6">
                  <a:lumMod val="50000"/>
                </a:schemeClr>
              </a:solidFill>
            </a:rPr>
            <a:t>IMPACT</a:t>
          </a:r>
          <a:endParaRPr lang="ro-RO" sz="3600" dirty="0">
            <a:solidFill>
              <a:schemeClr val="accent6">
                <a:lumMod val="50000"/>
              </a:schemeClr>
            </a:solidFill>
          </a:endParaRPr>
        </a:p>
      </dgm:t>
    </dgm:pt>
    <dgm:pt modelId="{C52E3F72-C75D-4164-9358-8615857C913D}" type="parTrans" cxnId="{20738527-D17C-407B-8804-E6A42119D19A}">
      <dgm:prSet/>
      <dgm:spPr/>
      <dgm:t>
        <a:bodyPr/>
        <a:lstStyle/>
        <a:p>
          <a:endParaRPr lang="ro-RO" sz="2800"/>
        </a:p>
      </dgm:t>
    </dgm:pt>
    <dgm:pt modelId="{B316919A-0D91-4334-9A7E-570A1DCE9FD7}" type="sibTrans" cxnId="{20738527-D17C-407B-8804-E6A42119D19A}">
      <dgm:prSet/>
      <dgm:spPr/>
      <dgm:t>
        <a:bodyPr/>
        <a:lstStyle/>
        <a:p>
          <a:endParaRPr lang="ro-RO" sz="2800"/>
        </a:p>
      </dgm:t>
    </dgm:pt>
    <dgm:pt modelId="{C52D7B38-49EA-4701-AD1D-35341EBD7264}">
      <dgm:prSet custT="1"/>
      <dgm:spPr>
        <a:solidFill>
          <a:schemeClr val="accent6">
            <a:lumMod val="90000"/>
          </a:schemeClr>
        </a:solidFill>
      </dgm:spPr>
      <dgm:t>
        <a:bodyPr/>
        <a:lstStyle/>
        <a:p>
          <a:r>
            <a:rPr lang="ro-RO" sz="1600" dirty="0">
              <a:solidFill>
                <a:schemeClr val="tx1"/>
              </a:solidFill>
            </a:rPr>
            <a:t>Creștere competențe în administrația publică; reziliență instituțională; extindere servicii publice online; simplificare administrativă; eficientizare</a:t>
          </a:r>
        </a:p>
      </dgm:t>
    </dgm:pt>
    <dgm:pt modelId="{4CE70A6D-DA15-47AA-A417-32F430E739A4}" type="parTrans" cxnId="{26EE415D-3B9C-408B-ABB5-102E2F574BC2}">
      <dgm:prSet/>
      <dgm:spPr/>
      <dgm:t>
        <a:bodyPr/>
        <a:lstStyle/>
        <a:p>
          <a:endParaRPr lang="ro-RO" sz="2800"/>
        </a:p>
      </dgm:t>
    </dgm:pt>
    <dgm:pt modelId="{23F1D179-41EA-491B-AB7C-957944F1C7AF}" type="sibTrans" cxnId="{26EE415D-3B9C-408B-ABB5-102E2F574BC2}">
      <dgm:prSet/>
      <dgm:spPr/>
      <dgm:t>
        <a:bodyPr/>
        <a:lstStyle/>
        <a:p>
          <a:endParaRPr lang="ro-RO" sz="2800"/>
        </a:p>
      </dgm:t>
    </dgm:pt>
    <dgm:pt modelId="{9C61E3B4-91B6-4101-BAEB-54C88807EE15}" type="pres">
      <dgm:prSet presAssocID="{74A3A558-7BE3-478F-8157-327C3FD80101}" presName="theList" presStyleCnt="0">
        <dgm:presLayoutVars>
          <dgm:dir/>
          <dgm:animLvl val="lvl"/>
          <dgm:resizeHandles val="exact"/>
        </dgm:presLayoutVars>
      </dgm:prSet>
      <dgm:spPr/>
    </dgm:pt>
    <dgm:pt modelId="{EE3EA485-9A60-4B8F-8667-F4A8C260930E}" type="pres">
      <dgm:prSet presAssocID="{2431B1D1-B032-4731-B133-FEEE91307563}" presName="compNode" presStyleCnt="0"/>
      <dgm:spPr/>
    </dgm:pt>
    <dgm:pt modelId="{74739ADA-B126-47D0-B3BB-A954B92E9171}" type="pres">
      <dgm:prSet presAssocID="{2431B1D1-B032-4731-B133-FEEE91307563}" presName="aNode" presStyleLbl="bgShp" presStyleIdx="0" presStyleCnt="4" custLinFactNeighborX="-102"/>
      <dgm:spPr/>
    </dgm:pt>
    <dgm:pt modelId="{9B60E98B-AB13-4AEB-86F7-ACDAFAD5DB53}" type="pres">
      <dgm:prSet presAssocID="{2431B1D1-B032-4731-B133-FEEE91307563}" presName="textNode" presStyleLbl="bgShp" presStyleIdx="0" presStyleCnt="4"/>
      <dgm:spPr/>
    </dgm:pt>
    <dgm:pt modelId="{4CDB61D2-0307-43F6-B556-80F98AF7AA6D}" type="pres">
      <dgm:prSet presAssocID="{2431B1D1-B032-4731-B133-FEEE91307563}" presName="compChildNode" presStyleCnt="0"/>
      <dgm:spPr/>
    </dgm:pt>
    <dgm:pt modelId="{0E842965-E21F-4B7E-B61E-B5E3E0087FB2}" type="pres">
      <dgm:prSet presAssocID="{2431B1D1-B032-4731-B133-FEEE91307563}" presName="theInnerList" presStyleCnt="0"/>
      <dgm:spPr/>
    </dgm:pt>
    <dgm:pt modelId="{816A66F9-4F7F-44C8-BBDE-5C79A5F8A305}" type="pres">
      <dgm:prSet presAssocID="{48A6CAB6-47AF-4E85-998C-0B58EC2630A1}" presName="childNode" presStyleLbl="node1" presStyleIdx="0" presStyleCnt="4" custScaleY="105011">
        <dgm:presLayoutVars>
          <dgm:bulletEnabled val="1"/>
        </dgm:presLayoutVars>
      </dgm:prSet>
      <dgm:spPr/>
    </dgm:pt>
    <dgm:pt modelId="{A8F11280-DEA5-4C47-9DE9-D35959815278}" type="pres">
      <dgm:prSet presAssocID="{2431B1D1-B032-4731-B133-FEEE91307563}" presName="aSpace" presStyleCnt="0"/>
      <dgm:spPr/>
    </dgm:pt>
    <dgm:pt modelId="{3BB1BE61-14C8-4A07-9B9C-73AFB59734B5}" type="pres">
      <dgm:prSet presAssocID="{5DB74AAC-3581-47F9-816C-A0CC49F6DAFC}" presName="compNode" presStyleCnt="0"/>
      <dgm:spPr/>
    </dgm:pt>
    <dgm:pt modelId="{319F2B26-DF3D-451B-A63E-E96290053770}" type="pres">
      <dgm:prSet presAssocID="{5DB74AAC-3581-47F9-816C-A0CC49F6DAFC}" presName="aNode" presStyleLbl="bgShp" presStyleIdx="1" presStyleCnt="4"/>
      <dgm:spPr/>
    </dgm:pt>
    <dgm:pt modelId="{FF9DDA0E-300C-4C59-95FD-F87689DB6B52}" type="pres">
      <dgm:prSet presAssocID="{5DB74AAC-3581-47F9-816C-A0CC49F6DAFC}" presName="textNode" presStyleLbl="bgShp" presStyleIdx="1" presStyleCnt="4"/>
      <dgm:spPr/>
    </dgm:pt>
    <dgm:pt modelId="{33C979A7-02D7-418E-B85F-A0FE10213DF3}" type="pres">
      <dgm:prSet presAssocID="{5DB74AAC-3581-47F9-816C-A0CC49F6DAFC}" presName="compChildNode" presStyleCnt="0"/>
      <dgm:spPr/>
    </dgm:pt>
    <dgm:pt modelId="{4DC15EDE-19DF-4975-BD92-2BDC82C0E855}" type="pres">
      <dgm:prSet presAssocID="{5DB74AAC-3581-47F9-816C-A0CC49F6DAFC}" presName="theInnerList" presStyleCnt="0"/>
      <dgm:spPr/>
    </dgm:pt>
    <dgm:pt modelId="{3A07D9C4-1343-4577-840C-E1342222547C}" type="pres">
      <dgm:prSet presAssocID="{815F7400-97DD-4572-B77C-B4C971574409}" presName="childNode" presStyleLbl="node1" presStyleIdx="1" presStyleCnt="4">
        <dgm:presLayoutVars>
          <dgm:bulletEnabled val="1"/>
        </dgm:presLayoutVars>
      </dgm:prSet>
      <dgm:spPr/>
    </dgm:pt>
    <dgm:pt modelId="{92306E54-3A31-47C8-9C5F-19A2582C4B55}" type="pres">
      <dgm:prSet presAssocID="{5DB74AAC-3581-47F9-816C-A0CC49F6DAFC}" presName="aSpace" presStyleCnt="0"/>
      <dgm:spPr/>
    </dgm:pt>
    <dgm:pt modelId="{CDB232BB-F50C-48AD-8966-C1CBBFD9CFC7}" type="pres">
      <dgm:prSet presAssocID="{C050BB8E-AC19-4ACC-859E-17B2822B6829}" presName="compNode" presStyleCnt="0"/>
      <dgm:spPr/>
    </dgm:pt>
    <dgm:pt modelId="{42F01207-EB85-4915-8AFB-B494E0615470}" type="pres">
      <dgm:prSet presAssocID="{C050BB8E-AC19-4ACC-859E-17B2822B6829}" presName="aNode" presStyleLbl="bgShp" presStyleIdx="2" presStyleCnt="4"/>
      <dgm:spPr/>
    </dgm:pt>
    <dgm:pt modelId="{6D20E83E-DA6A-4A53-9228-1B6D07249943}" type="pres">
      <dgm:prSet presAssocID="{C050BB8E-AC19-4ACC-859E-17B2822B6829}" presName="textNode" presStyleLbl="bgShp" presStyleIdx="2" presStyleCnt="4"/>
      <dgm:spPr/>
    </dgm:pt>
    <dgm:pt modelId="{253D90A0-2CC5-4AE0-8965-CB4AA870DF3E}" type="pres">
      <dgm:prSet presAssocID="{C050BB8E-AC19-4ACC-859E-17B2822B6829}" presName="compChildNode" presStyleCnt="0"/>
      <dgm:spPr/>
    </dgm:pt>
    <dgm:pt modelId="{89457169-B209-4872-B466-2344299934DC}" type="pres">
      <dgm:prSet presAssocID="{C050BB8E-AC19-4ACC-859E-17B2822B6829}" presName="theInnerList" presStyleCnt="0"/>
      <dgm:spPr/>
    </dgm:pt>
    <dgm:pt modelId="{ED1897CC-78FE-435F-A58D-86FFD661080C}" type="pres">
      <dgm:prSet presAssocID="{CD6EC5BA-263F-4251-901B-760F92166208}" presName="childNode" presStyleLbl="node1" presStyleIdx="2" presStyleCnt="4">
        <dgm:presLayoutVars>
          <dgm:bulletEnabled val="1"/>
        </dgm:presLayoutVars>
      </dgm:prSet>
      <dgm:spPr/>
    </dgm:pt>
    <dgm:pt modelId="{0377A5B4-9F50-4D5A-9734-3011875D54E8}" type="pres">
      <dgm:prSet presAssocID="{C050BB8E-AC19-4ACC-859E-17B2822B6829}" presName="aSpace" presStyleCnt="0"/>
      <dgm:spPr/>
    </dgm:pt>
    <dgm:pt modelId="{438334B5-088B-44E6-ABB6-DFD18ECDE22F}" type="pres">
      <dgm:prSet presAssocID="{31477156-F80D-478D-A6D3-3BF7D54FF3EC}" presName="compNode" presStyleCnt="0"/>
      <dgm:spPr/>
    </dgm:pt>
    <dgm:pt modelId="{72E4CBD3-32CB-47B0-B743-2E818A32E316}" type="pres">
      <dgm:prSet presAssocID="{31477156-F80D-478D-A6D3-3BF7D54FF3EC}" presName="aNode" presStyleLbl="bgShp" presStyleIdx="3" presStyleCnt="4"/>
      <dgm:spPr/>
    </dgm:pt>
    <dgm:pt modelId="{B88738AB-A298-4A41-BF0F-4DCA5952FC9A}" type="pres">
      <dgm:prSet presAssocID="{31477156-F80D-478D-A6D3-3BF7D54FF3EC}" presName="textNode" presStyleLbl="bgShp" presStyleIdx="3" presStyleCnt="4"/>
      <dgm:spPr/>
    </dgm:pt>
    <dgm:pt modelId="{C5CD9B9C-46A0-4E71-9CC0-86E974009D7A}" type="pres">
      <dgm:prSet presAssocID="{31477156-F80D-478D-A6D3-3BF7D54FF3EC}" presName="compChildNode" presStyleCnt="0"/>
      <dgm:spPr/>
    </dgm:pt>
    <dgm:pt modelId="{2061D08C-CC3F-4B96-8F6F-9580717496ED}" type="pres">
      <dgm:prSet presAssocID="{31477156-F80D-478D-A6D3-3BF7D54FF3EC}" presName="theInnerList" presStyleCnt="0"/>
      <dgm:spPr/>
    </dgm:pt>
    <dgm:pt modelId="{B0C1C47E-0168-4C39-951B-A5816E3C7059}" type="pres">
      <dgm:prSet presAssocID="{C52D7B38-49EA-4701-AD1D-35341EBD7264}" presName="childNode" presStyleLbl="node1" presStyleIdx="3" presStyleCnt="4">
        <dgm:presLayoutVars>
          <dgm:bulletEnabled val="1"/>
        </dgm:presLayoutVars>
      </dgm:prSet>
      <dgm:spPr/>
    </dgm:pt>
  </dgm:ptLst>
  <dgm:cxnLst>
    <dgm:cxn modelId="{96A96A04-117F-4549-A077-E85DE333CD4C}" type="presOf" srcId="{CD6EC5BA-263F-4251-901B-760F92166208}" destId="{ED1897CC-78FE-435F-A58D-86FFD661080C}" srcOrd="0" destOrd="0" presId="urn:microsoft.com/office/officeart/2005/8/layout/lProcess2"/>
    <dgm:cxn modelId="{AAA1031E-090F-47FA-8693-916F1DE237D7}" type="presOf" srcId="{C050BB8E-AC19-4ACC-859E-17B2822B6829}" destId="{6D20E83E-DA6A-4A53-9228-1B6D07249943}" srcOrd="1" destOrd="0" presId="urn:microsoft.com/office/officeart/2005/8/layout/lProcess2"/>
    <dgm:cxn modelId="{20738527-D17C-407B-8804-E6A42119D19A}" srcId="{74A3A558-7BE3-478F-8157-327C3FD80101}" destId="{31477156-F80D-478D-A6D3-3BF7D54FF3EC}" srcOrd="3" destOrd="0" parTransId="{C52E3F72-C75D-4164-9358-8615857C913D}" sibTransId="{B316919A-0D91-4334-9A7E-570A1DCE9FD7}"/>
    <dgm:cxn modelId="{26155034-B780-419C-8496-10449E64FC1F}" srcId="{74A3A558-7BE3-478F-8157-327C3FD80101}" destId="{C050BB8E-AC19-4ACC-859E-17B2822B6829}" srcOrd="2" destOrd="0" parTransId="{4595D846-D7A9-4712-8EA6-875008828D6B}" sibTransId="{53749CEF-E1C0-417E-92C7-85C3A67EA972}"/>
    <dgm:cxn modelId="{DEC39637-16F3-4551-B3B0-1B06240F8598}" type="presOf" srcId="{C52D7B38-49EA-4701-AD1D-35341EBD7264}" destId="{B0C1C47E-0168-4C39-951B-A5816E3C7059}" srcOrd="0" destOrd="0" presId="urn:microsoft.com/office/officeart/2005/8/layout/lProcess2"/>
    <dgm:cxn modelId="{26EE415D-3B9C-408B-ABB5-102E2F574BC2}" srcId="{31477156-F80D-478D-A6D3-3BF7D54FF3EC}" destId="{C52D7B38-49EA-4701-AD1D-35341EBD7264}" srcOrd="0" destOrd="0" parTransId="{4CE70A6D-DA15-47AA-A417-32F430E739A4}" sibTransId="{23F1D179-41EA-491B-AB7C-957944F1C7AF}"/>
    <dgm:cxn modelId="{6C13E260-58ED-417A-A2A2-5309A8CC2E30}" type="presOf" srcId="{74A3A558-7BE3-478F-8157-327C3FD80101}" destId="{9C61E3B4-91B6-4101-BAEB-54C88807EE15}" srcOrd="0" destOrd="0" presId="urn:microsoft.com/office/officeart/2005/8/layout/lProcess2"/>
    <dgm:cxn modelId="{AAC2B842-BDCE-49DC-939F-37EA8A8AF02E}" type="presOf" srcId="{31477156-F80D-478D-A6D3-3BF7D54FF3EC}" destId="{72E4CBD3-32CB-47B0-B743-2E818A32E316}" srcOrd="0" destOrd="0" presId="urn:microsoft.com/office/officeart/2005/8/layout/lProcess2"/>
    <dgm:cxn modelId="{6E981545-0CBA-4F2C-9021-C97AE75CB705}" srcId="{5DB74AAC-3581-47F9-816C-A0CC49F6DAFC}" destId="{815F7400-97DD-4572-B77C-B4C971574409}" srcOrd="0" destOrd="0" parTransId="{02DBC838-8F09-49E6-BAD5-B95823C3DBCD}" sibTransId="{A7591653-4618-4C59-BA54-1B320CB2A7E2}"/>
    <dgm:cxn modelId="{4BB00B73-A745-4646-879F-9BE0F6F9F8BB}" type="presOf" srcId="{31477156-F80D-478D-A6D3-3BF7D54FF3EC}" destId="{B88738AB-A298-4A41-BF0F-4DCA5952FC9A}" srcOrd="1" destOrd="0" presId="urn:microsoft.com/office/officeart/2005/8/layout/lProcess2"/>
    <dgm:cxn modelId="{07E85456-7A0A-4532-9422-BDD5AA079C5C}" type="presOf" srcId="{5DB74AAC-3581-47F9-816C-A0CC49F6DAFC}" destId="{319F2B26-DF3D-451B-A63E-E96290053770}" srcOrd="0" destOrd="0" presId="urn:microsoft.com/office/officeart/2005/8/layout/lProcess2"/>
    <dgm:cxn modelId="{48C9FF84-1111-4A3A-8B2F-871E0DA70A37}" type="presOf" srcId="{2431B1D1-B032-4731-B133-FEEE91307563}" destId="{9B60E98B-AB13-4AEB-86F7-ACDAFAD5DB53}" srcOrd="1" destOrd="0" presId="urn:microsoft.com/office/officeart/2005/8/layout/lProcess2"/>
    <dgm:cxn modelId="{14EB978B-47BD-4FE6-B7F1-36C29ABD2DF0}" type="presOf" srcId="{5DB74AAC-3581-47F9-816C-A0CC49F6DAFC}" destId="{FF9DDA0E-300C-4C59-95FD-F87689DB6B52}" srcOrd="1" destOrd="0" presId="urn:microsoft.com/office/officeart/2005/8/layout/lProcess2"/>
    <dgm:cxn modelId="{DA2ACD92-E047-4B46-8204-BFC37078D9E6}" srcId="{74A3A558-7BE3-478F-8157-327C3FD80101}" destId="{5DB74AAC-3581-47F9-816C-A0CC49F6DAFC}" srcOrd="1" destOrd="0" parTransId="{B3839E0D-3ACA-494C-B538-3FDAF628562E}" sibTransId="{99649A0F-3152-4DC5-BB6F-B8ABF910354C}"/>
    <dgm:cxn modelId="{5906229B-6079-4492-96A6-1D7791431EBE}" srcId="{2431B1D1-B032-4731-B133-FEEE91307563}" destId="{48A6CAB6-47AF-4E85-998C-0B58EC2630A1}" srcOrd="0" destOrd="0" parTransId="{2A44ED9D-9516-4050-ABA8-24A1384C4FAB}" sibTransId="{7BB4D94A-D1C7-458A-B3DE-7D493A58459A}"/>
    <dgm:cxn modelId="{706B42BA-0ECC-4547-BE44-DAF3ACCD813F}" type="presOf" srcId="{815F7400-97DD-4572-B77C-B4C971574409}" destId="{3A07D9C4-1343-4577-840C-E1342222547C}" srcOrd="0" destOrd="0" presId="urn:microsoft.com/office/officeart/2005/8/layout/lProcess2"/>
    <dgm:cxn modelId="{27A570BC-BCDF-455C-88C9-B7ADD4E52873}" type="presOf" srcId="{C050BB8E-AC19-4ACC-859E-17B2822B6829}" destId="{42F01207-EB85-4915-8AFB-B494E0615470}" srcOrd="0" destOrd="0" presId="urn:microsoft.com/office/officeart/2005/8/layout/lProcess2"/>
    <dgm:cxn modelId="{E4856BD0-3A94-4325-8DAF-69462C0F8FFC}" type="presOf" srcId="{48A6CAB6-47AF-4E85-998C-0B58EC2630A1}" destId="{816A66F9-4F7F-44C8-BBDE-5C79A5F8A305}" srcOrd="0" destOrd="0" presId="urn:microsoft.com/office/officeart/2005/8/layout/lProcess2"/>
    <dgm:cxn modelId="{8FC3D8E2-2EB0-45CC-B74B-EACC3671B127}" srcId="{C050BB8E-AC19-4ACC-859E-17B2822B6829}" destId="{CD6EC5BA-263F-4251-901B-760F92166208}" srcOrd="0" destOrd="0" parTransId="{CAFE445C-31AA-44C0-A48E-E9E372C36051}" sibTransId="{BDC82617-FE46-4171-B665-CC954920333E}"/>
    <dgm:cxn modelId="{4B6041E3-EA28-404C-A0ED-9880C6CAD902}" type="presOf" srcId="{2431B1D1-B032-4731-B133-FEEE91307563}" destId="{74739ADA-B126-47D0-B3BB-A954B92E9171}" srcOrd="0" destOrd="0" presId="urn:microsoft.com/office/officeart/2005/8/layout/lProcess2"/>
    <dgm:cxn modelId="{804791E5-A5AA-4281-9408-AD3ECBEBF976}" srcId="{74A3A558-7BE3-478F-8157-327C3FD80101}" destId="{2431B1D1-B032-4731-B133-FEEE91307563}" srcOrd="0" destOrd="0" parTransId="{12CD6CDA-222D-4BB4-867E-1CF7C6191316}" sibTransId="{B7A4AB76-3025-4509-A69E-62BC5253299B}"/>
    <dgm:cxn modelId="{91986E40-8B9B-414D-9DB6-F33109F6F7DF}" type="presParOf" srcId="{9C61E3B4-91B6-4101-BAEB-54C88807EE15}" destId="{EE3EA485-9A60-4B8F-8667-F4A8C260930E}" srcOrd="0" destOrd="0" presId="urn:microsoft.com/office/officeart/2005/8/layout/lProcess2"/>
    <dgm:cxn modelId="{87DFC5E6-7197-4F51-8C6B-433A519CFD68}" type="presParOf" srcId="{EE3EA485-9A60-4B8F-8667-F4A8C260930E}" destId="{74739ADA-B126-47D0-B3BB-A954B92E9171}" srcOrd="0" destOrd="0" presId="urn:microsoft.com/office/officeart/2005/8/layout/lProcess2"/>
    <dgm:cxn modelId="{58C3FB09-CC11-490A-9453-41C497EE9D4D}" type="presParOf" srcId="{EE3EA485-9A60-4B8F-8667-F4A8C260930E}" destId="{9B60E98B-AB13-4AEB-86F7-ACDAFAD5DB53}" srcOrd="1" destOrd="0" presId="urn:microsoft.com/office/officeart/2005/8/layout/lProcess2"/>
    <dgm:cxn modelId="{ADC7D23F-190A-46A0-9845-60ED0E663CE9}" type="presParOf" srcId="{EE3EA485-9A60-4B8F-8667-F4A8C260930E}" destId="{4CDB61D2-0307-43F6-B556-80F98AF7AA6D}" srcOrd="2" destOrd="0" presId="urn:microsoft.com/office/officeart/2005/8/layout/lProcess2"/>
    <dgm:cxn modelId="{C488D6E3-24B1-4067-BB18-C5BCC8AE1955}" type="presParOf" srcId="{4CDB61D2-0307-43F6-B556-80F98AF7AA6D}" destId="{0E842965-E21F-4B7E-B61E-B5E3E0087FB2}" srcOrd="0" destOrd="0" presId="urn:microsoft.com/office/officeart/2005/8/layout/lProcess2"/>
    <dgm:cxn modelId="{92C6C9C6-AE52-4D07-9C2F-195F8EE1C0BC}" type="presParOf" srcId="{0E842965-E21F-4B7E-B61E-B5E3E0087FB2}" destId="{816A66F9-4F7F-44C8-BBDE-5C79A5F8A305}" srcOrd="0" destOrd="0" presId="urn:microsoft.com/office/officeart/2005/8/layout/lProcess2"/>
    <dgm:cxn modelId="{6B355C47-75B3-4EEE-879A-E9E95024FA58}" type="presParOf" srcId="{9C61E3B4-91B6-4101-BAEB-54C88807EE15}" destId="{A8F11280-DEA5-4C47-9DE9-D35959815278}" srcOrd="1" destOrd="0" presId="urn:microsoft.com/office/officeart/2005/8/layout/lProcess2"/>
    <dgm:cxn modelId="{288EBA00-D2C2-4F3C-8B42-462C7D66C1C9}" type="presParOf" srcId="{9C61E3B4-91B6-4101-BAEB-54C88807EE15}" destId="{3BB1BE61-14C8-4A07-9B9C-73AFB59734B5}" srcOrd="2" destOrd="0" presId="urn:microsoft.com/office/officeart/2005/8/layout/lProcess2"/>
    <dgm:cxn modelId="{55BA1904-9C7D-4071-B468-225FF5125376}" type="presParOf" srcId="{3BB1BE61-14C8-4A07-9B9C-73AFB59734B5}" destId="{319F2B26-DF3D-451B-A63E-E96290053770}" srcOrd="0" destOrd="0" presId="urn:microsoft.com/office/officeart/2005/8/layout/lProcess2"/>
    <dgm:cxn modelId="{8E0B4286-1395-411B-8933-2C495FAA36AA}" type="presParOf" srcId="{3BB1BE61-14C8-4A07-9B9C-73AFB59734B5}" destId="{FF9DDA0E-300C-4C59-95FD-F87689DB6B52}" srcOrd="1" destOrd="0" presId="urn:microsoft.com/office/officeart/2005/8/layout/lProcess2"/>
    <dgm:cxn modelId="{D846B110-7630-47B3-BBBA-2ECEB1AD3C12}" type="presParOf" srcId="{3BB1BE61-14C8-4A07-9B9C-73AFB59734B5}" destId="{33C979A7-02D7-418E-B85F-A0FE10213DF3}" srcOrd="2" destOrd="0" presId="urn:microsoft.com/office/officeart/2005/8/layout/lProcess2"/>
    <dgm:cxn modelId="{9DBA7BCA-E662-4AF9-BB1C-B0D45E721EC3}" type="presParOf" srcId="{33C979A7-02D7-418E-B85F-A0FE10213DF3}" destId="{4DC15EDE-19DF-4975-BD92-2BDC82C0E855}" srcOrd="0" destOrd="0" presId="urn:microsoft.com/office/officeart/2005/8/layout/lProcess2"/>
    <dgm:cxn modelId="{0FD20A3A-FE90-4FC1-ABC9-47A977365741}" type="presParOf" srcId="{4DC15EDE-19DF-4975-BD92-2BDC82C0E855}" destId="{3A07D9C4-1343-4577-840C-E1342222547C}" srcOrd="0" destOrd="0" presId="urn:microsoft.com/office/officeart/2005/8/layout/lProcess2"/>
    <dgm:cxn modelId="{E5881811-78D1-41AA-81E0-848A259A568C}" type="presParOf" srcId="{9C61E3B4-91B6-4101-BAEB-54C88807EE15}" destId="{92306E54-3A31-47C8-9C5F-19A2582C4B55}" srcOrd="3" destOrd="0" presId="urn:microsoft.com/office/officeart/2005/8/layout/lProcess2"/>
    <dgm:cxn modelId="{7F9B8D5F-8C7B-4776-B751-7AD92993F520}" type="presParOf" srcId="{9C61E3B4-91B6-4101-BAEB-54C88807EE15}" destId="{CDB232BB-F50C-48AD-8966-C1CBBFD9CFC7}" srcOrd="4" destOrd="0" presId="urn:microsoft.com/office/officeart/2005/8/layout/lProcess2"/>
    <dgm:cxn modelId="{40D1F70B-C363-45EC-A24B-1AECB07CE679}" type="presParOf" srcId="{CDB232BB-F50C-48AD-8966-C1CBBFD9CFC7}" destId="{42F01207-EB85-4915-8AFB-B494E0615470}" srcOrd="0" destOrd="0" presId="urn:microsoft.com/office/officeart/2005/8/layout/lProcess2"/>
    <dgm:cxn modelId="{81C282FE-EFE0-4CFC-A24C-15FCABF7C9BD}" type="presParOf" srcId="{CDB232BB-F50C-48AD-8966-C1CBBFD9CFC7}" destId="{6D20E83E-DA6A-4A53-9228-1B6D07249943}" srcOrd="1" destOrd="0" presId="urn:microsoft.com/office/officeart/2005/8/layout/lProcess2"/>
    <dgm:cxn modelId="{5E74F968-0687-4FBE-BD33-16C62564790B}" type="presParOf" srcId="{CDB232BB-F50C-48AD-8966-C1CBBFD9CFC7}" destId="{253D90A0-2CC5-4AE0-8965-CB4AA870DF3E}" srcOrd="2" destOrd="0" presId="urn:microsoft.com/office/officeart/2005/8/layout/lProcess2"/>
    <dgm:cxn modelId="{CAEC4274-B0D5-4B15-AE9A-9A07A4F1458D}" type="presParOf" srcId="{253D90A0-2CC5-4AE0-8965-CB4AA870DF3E}" destId="{89457169-B209-4872-B466-2344299934DC}" srcOrd="0" destOrd="0" presId="urn:microsoft.com/office/officeart/2005/8/layout/lProcess2"/>
    <dgm:cxn modelId="{5544DF66-F374-4135-A019-94EA91D1798F}" type="presParOf" srcId="{89457169-B209-4872-B466-2344299934DC}" destId="{ED1897CC-78FE-435F-A58D-86FFD661080C}" srcOrd="0" destOrd="0" presId="urn:microsoft.com/office/officeart/2005/8/layout/lProcess2"/>
    <dgm:cxn modelId="{69FE8A26-3BF1-4BB2-AEB4-3AF58CD8B017}" type="presParOf" srcId="{9C61E3B4-91B6-4101-BAEB-54C88807EE15}" destId="{0377A5B4-9F50-4D5A-9734-3011875D54E8}" srcOrd="5" destOrd="0" presId="urn:microsoft.com/office/officeart/2005/8/layout/lProcess2"/>
    <dgm:cxn modelId="{5ACE5E22-EFDB-4F78-9E23-68737934B8CB}" type="presParOf" srcId="{9C61E3B4-91B6-4101-BAEB-54C88807EE15}" destId="{438334B5-088B-44E6-ABB6-DFD18ECDE22F}" srcOrd="6" destOrd="0" presId="urn:microsoft.com/office/officeart/2005/8/layout/lProcess2"/>
    <dgm:cxn modelId="{581EBFE4-FAF0-4635-AE4B-42E94C45EAEB}" type="presParOf" srcId="{438334B5-088B-44E6-ABB6-DFD18ECDE22F}" destId="{72E4CBD3-32CB-47B0-B743-2E818A32E316}" srcOrd="0" destOrd="0" presId="urn:microsoft.com/office/officeart/2005/8/layout/lProcess2"/>
    <dgm:cxn modelId="{66C89D9F-13BE-4F67-B962-06034B30004E}" type="presParOf" srcId="{438334B5-088B-44E6-ABB6-DFD18ECDE22F}" destId="{B88738AB-A298-4A41-BF0F-4DCA5952FC9A}" srcOrd="1" destOrd="0" presId="urn:microsoft.com/office/officeart/2005/8/layout/lProcess2"/>
    <dgm:cxn modelId="{61121FD8-D576-4BD4-ACA2-C22256CDB06A}" type="presParOf" srcId="{438334B5-088B-44E6-ABB6-DFD18ECDE22F}" destId="{C5CD9B9C-46A0-4E71-9CC0-86E974009D7A}" srcOrd="2" destOrd="0" presId="urn:microsoft.com/office/officeart/2005/8/layout/lProcess2"/>
    <dgm:cxn modelId="{759D211D-19DC-4D9F-844E-E23B26785442}" type="presParOf" srcId="{C5CD9B9C-46A0-4E71-9CC0-86E974009D7A}" destId="{2061D08C-CC3F-4B96-8F6F-9580717496ED}" srcOrd="0" destOrd="0" presId="urn:microsoft.com/office/officeart/2005/8/layout/lProcess2"/>
    <dgm:cxn modelId="{11AEBA7B-D5D6-43B6-84B2-73E7C1239D46}" type="presParOf" srcId="{2061D08C-CC3F-4B96-8F6F-9580717496ED}" destId="{B0C1C47E-0168-4C39-951B-A5816E3C705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39ADA-B126-47D0-B3BB-A954B92E9171}">
      <dsp:nvSpPr>
        <dsp:cNvPr id="0" name=""/>
        <dsp:cNvSpPr/>
      </dsp:nvSpPr>
      <dsp:spPr>
        <a:xfrm>
          <a:off x="0"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chemeClr val="accent5"/>
              </a:solidFill>
            </a:rPr>
            <a:t>NEVOI</a:t>
          </a:r>
        </a:p>
      </dsp:txBody>
      <dsp:txXfrm>
        <a:off x="0" y="0"/>
        <a:ext cx="2473013" cy="1093014"/>
      </dsp:txXfrm>
    </dsp:sp>
    <dsp:sp modelId="{816A66F9-4F7F-44C8-BBDE-5C79A5F8A305}">
      <dsp:nvSpPr>
        <dsp:cNvPr id="0" name=""/>
        <dsp:cNvSpPr/>
      </dsp:nvSpPr>
      <dsp:spPr>
        <a:xfrm>
          <a:off x="249821" y="1093179"/>
          <a:ext cx="1978411" cy="236786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ro-RO" sz="1400" kern="1200" dirty="0">
              <a:solidFill>
                <a:schemeClr val="tx1"/>
              </a:solidFill>
            </a:rPr>
            <a:t>DESI scăzut pentru România;</a:t>
          </a:r>
        </a:p>
        <a:p>
          <a:pPr marL="0" lvl="0" indent="0" algn="ctr" defTabSz="622300">
            <a:lnSpc>
              <a:spcPct val="90000"/>
            </a:lnSpc>
            <a:spcBef>
              <a:spcPct val="0"/>
            </a:spcBef>
            <a:spcAft>
              <a:spcPct val="35000"/>
            </a:spcAft>
            <a:buNone/>
          </a:pPr>
          <a:r>
            <a:rPr lang="ro-RO" sz="1400" kern="1200" dirty="0">
              <a:solidFill>
                <a:schemeClr val="tx1"/>
              </a:solidFill>
            </a:rPr>
            <a:t>EDGI scăzut;</a:t>
          </a:r>
        </a:p>
        <a:p>
          <a:pPr marL="0" lvl="0" indent="0" algn="ctr" defTabSz="622300">
            <a:lnSpc>
              <a:spcPct val="90000"/>
            </a:lnSpc>
            <a:spcBef>
              <a:spcPct val="0"/>
            </a:spcBef>
            <a:spcAft>
              <a:spcPct val="35000"/>
            </a:spcAft>
            <a:buNone/>
          </a:pPr>
          <a:r>
            <a:rPr lang="ro-RO" sz="1400" kern="1200" dirty="0">
              <a:solidFill>
                <a:schemeClr val="tx1"/>
              </a:solidFill>
            </a:rPr>
            <a:t>Indicatori ai Agendei Digitale europene 2030; indicatori  Eurostat la nivel național;</a:t>
          </a:r>
        </a:p>
        <a:p>
          <a:pPr marL="0" lvl="0" indent="0" algn="ctr" defTabSz="622300">
            <a:lnSpc>
              <a:spcPct val="90000"/>
            </a:lnSpc>
            <a:spcBef>
              <a:spcPct val="0"/>
            </a:spcBef>
            <a:spcAft>
              <a:spcPct val="35000"/>
            </a:spcAft>
            <a:buNone/>
          </a:pPr>
          <a:r>
            <a:rPr lang="ro-RO" sz="1400" kern="1200" dirty="0">
              <a:solidFill>
                <a:schemeClr val="tx1"/>
              </a:solidFill>
            </a:rPr>
            <a:t>Ținte ODD (4,9,16,17) la nivel național</a:t>
          </a:r>
          <a:endParaRPr lang="ro-RO" sz="1050" kern="1200" dirty="0">
            <a:solidFill>
              <a:schemeClr val="tx1"/>
            </a:solidFill>
          </a:endParaRPr>
        </a:p>
      </dsp:txBody>
      <dsp:txXfrm>
        <a:off x="307767" y="1151125"/>
        <a:ext cx="1862519" cy="2251976"/>
      </dsp:txXfrm>
    </dsp:sp>
    <dsp:sp modelId="{319F2B26-DF3D-451B-A63E-E96290053770}">
      <dsp:nvSpPr>
        <dsp:cNvPr id="0" name=""/>
        <dsp:cNvSpPr/>
      </dsp:nvSpPr>
      <dsp:spPr>
        <a:xfrm>
          <a:off x="2661010"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schemeClr val="accent4"/>
              </a:solidFill>
            </a:rPr>
            <a:t>REALIZĂRI</a:t>
          </a:r>
          <a:endParaRPr lang="ro-RO" sz="3200" kern="1200" dirty="0">
            <a:solidFill>
              <a:schemeClr val="accent4"/>
            </a:solidFill>
          </a:endParaRPr>
        </a:p>
      </dsp:txBody>
      <dsp:txXfrm>
        <a:off x="2661010" y="0"/>
        <a:ext cx="2473013" cy="1093014"/>
      </dsp:txXfrm>
    </dsp:sp>
    <dsp:sp modelId="{3A07D9C4-1343-4577-840C-E1342222547C}">
      <dsp:nvSpPr>
        <dsp:cNvPr id="0" name=""/>
        <dsp:cNvSpPr/>
      </dsp:nvSpPr>
      <dsp:spPr>
        <a:xfrm>
          <a:off x="2908311" y="1093014"/>
          <a:ext cx="1978411" cy="2368198"/>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solidFill>
                <a:schemeClr val="tx1"/>
              </a:solidFill>
            </a:rPr>
            <a:t>Sesiuni de pregătire la nivel național (online, mixt, față în față) pentru un număr de 30.000 de funcționari publici cu rol de conducere și execuție</a:t>
          </a:r>
          <a:endParaRPr lang="ro-RO" sz="1200" kern="1200" dirty="0">
            <a:solidFill>
              <a:schemeClr val="tx1"/>
            </a:solidFill>
          </a:endParaRPr>
        </a:p>
      </dsp:txBody>
      <dsp:txXfrm>
        <a:off x="2966257" y="1150960"/>
        <a:ext cx="1862519" cy="2252306"/>
      </dsp:txXfrm>
    </dsp:sp>
    <dsp:sp modelId="{42F01207-EB85-4915-8AFB-B494E0615470}">
      <dsp:nvSpPr>
        <dsp:cNvPr id="0" name=""/>
        <dsp:cNvSpPr/>
      </dsp:nvSpPr>
      <dsp:spPr>
        <a:xfrm>
          <a:off x="5319500"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rgbClr val="7CA3E0"/>
              </a:solidFill>
            </a:rPr>
            <a:t>REZULTATE</a:t>
          </a:r>
        </a:p>
      </dsp:txBody>
      <dsp:txXfrm>
        <a:off x="5319500" y="0"/>
        <a:ext cx="2473013" cy="1093014"/>
      </dsp:txXfrm>
    </dsp:sp>
    <dsp:sp modelId="{ED1897CC-78FE-435F-A58D-86FFD661080C}">
      <dsp:nvSpPr>
        <dsp:cNvPr id="0" name=""/>
        <dsp:cNvSpPr/>
      </dsp:nvSpPr>
      <dsp:spPr>
        <a:xfrm>
          <a:off x="5566801" y="1093014"/>
          <a:ext cx="1978411" cy="23681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solidFill>
                <a:schemeClr val="tx1"/>
              </a:solidFill>
            </a:rPr>
            <a:t>Certificarea competențelor digitale pentru 30.000 de funcționari publici- certificarea </a:t>
          </a:r>
          <a:r>
            <a:rPr lang="ro-RO" sz="1600" kern="1200" dirty="0" err="1">
              <a:solidFill>
                <a:schemeClr val="tx1"/>
              </a:solidFill>
            </a:rPr>
            <a:t>DigComp</a:t>
          </a:r>
          <a:r>
            <a:rPr lang="ro-RO" sz="1600" kern="1200" dirty="0">
              <a:solidFill>
                <a:schemeClr val="tx1"/>
              </a:solidFill>
            </a:rPr>
            <a:t> 5 și specializări TIC</a:t>
          </a:r>
          <a:endParaRPr lang="ro-RO" sz="1200" kern="1200" dirty="0">
            <a:solidFill>
              <a:schemeClr val="tx1"/>
            </a:solidFill>
          </a:endParaRPr>
        </a:p>
      </dsp:txBody>
      <dsp:txXfrm>
        <a:off x="5624747" y="1150960"/>
        <a:ext cx="1862519" cy="2252306"/>
      </dsp:txXfrm>
    </dsp:sp>
    <dsp:sp modelId="{72E4CBD3-32CB-47B0-B743-2E818A32E316}">
      <dsp:nvSpPr>
        <dsp:cNvPr id="0" name=""/>
        <dsp:cNvSpPr/>
      </dsp:nvSpPr>
      <dsp:spPr>
        <a:xfrm>
          <a:off x="7977989"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chemeClr val="accent6">
                  <a:lumMod val="50000"/>
                </a:schemeClr>
              </a:solidFill>
            </a:rPr>
            <a:t>IMPACT</a:t>
          </a:r>
          <a:endParaRPr lang="ro-RO" sz="3600" kern="1200" dirty="0">
            <a:solidFill>
              <a:schemeClr val="accent6">
                <a:lumMod val="50000"/>
              </a:schemeClr>
            </a:solidFill>
          </a:endParaRPr>
        </a:p>
      </dsp:txBody>
      <dsp:txXfrm>
        <a:off x="7977989" y="0"/>
        <a:ext cx="2473013" cy="1093014"/>
      </dsp:txXfrm>
    </dsp:sp>
    <dsp:sp modelId="{B0C1C47E-0168-4C39-951B-A5816E3C7059}">
      <dsp:nvSpPr>
        <dsp:cNvPr id="0" name=""/>
        <dsp:cNvSpPr/>
      </dsp:nvSpPr>
      <dsp:spPr>
        <a:xfrm>
          <a:off x="8225291" y="1093014"/>
          <a:ext cx="1978411" cy="2368198"/>
        </a:xfrm>
        <a:prstGeom prst="roundRect">
          <a:avLst>
            <a:gd name="adj" fmla="val 10000"/>
          </a:avLst>
        </a:prstGeom>
        <a:solidFill>
          <a:schemeClr val="accent6">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solidFill>
                <a:schemeClr val="tx1"/>
              </a:solidFill>
            </a:rPr>
            <a:t>Creștere competențe în administrația publică; reziliență instituțională; extindere servicii publice online; simplificare administrativă; eficientizare</a:t>
          </a:r>
        </a:p>
      </dsp:txBody>
      <dsp:txXfrm>
        <a:off x="8283237" y="1150960"/>
        <a:ext cx="1862519" cy="22523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panose="020B0502040204020203" pitchFamily="34" charset="0"/>
              </a:defRPr>
            </a:lvl1pPr>
          </a:lstStyle>
          <a:p>
            <a:fld id="{7AB488F7-1FAC-40D2-BB7E-BA3CE28D8950}" type="datetimeFigureOut">
              <a:rPr lang="en-US" smtClean="0"/>
              <a:pPr/>
              <a:t>10/22/2025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panose="020B0502040204020203" pitchFamily="34" charset="0"/>
              </a:defRPr>
            </a:lvl1pPr>
          </a:lstStyle>
          <a:p>
            <a:fld id="{CA2D21D1-52E2-420B-B491-CFF6D7BB79FB}" type="slidenum">
              <a:rPr lang="en-US" smtClean="0"/>
              <a:pPr/>
              <a:t>‹#›</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b="0" i="0" kern="1200">
        <a:solidFill>
          <a:schemeClr val="tx1"/>
        </a:solidFill>
        <a:latin typeface="Segoe UI" panose="020B0502040204020203" pitchFamily="34" charset="0"/>
        <a:ea typeface="+mn-ea"/>
        <a:cs typeface="+mn-cs"/>
      </a:defRPr>
    </a:lvl1pPr>
    <a:lvl2pPr marL="609493" algn="l" defTabSz="1218987" rtl="0" eaLnBrk="1" latinLnBrk="0" hangingPunct="1">
      <a:defRPr sz="1600" b="0" i="0" kern="1200">
        <a:solidFill>
          <a:schemeClr val="tx1"/>
        </a:solidFill>
        <a:latin typeface="Segoe UI" panose="020B0502040204020203" pitchFamily="34" charset="0"/>
        <a:ea typeface="+mn-ea"/>
        <a:cs typeface="+mn-cs"/>
      </a:defRPr>
    </a:lvl2pPr>
    <a:lvl3pPr marL="1218987" algn="l" defTabSz="1218987" rtl="0" eaLnBrk="1" latinLnBrk="0" hangingPunct="1">
      <a:defRPr sz="1600" b="0" i="0" kern="1200">
        <a:solidFill>
          <a:schemeClr val="tx1"/>
        </a:solidFill>
        <a:latin typeface="Segoe UI" panose="020B0502040204020203" pitchFamily="34" charset="0"/>
        <a:ea typeface="+mn-ea"/>
        <a:cs typeface="+mn-cs"/>
      </a:defRPr>
    </a:lvl3pPr>
    <a:lvl4pPr marL="1828480" algn="l" defTabSz="1218987" rtl="0" eaLnBrk="1" latinLnBrk="0" hangingPunct="1">
      <a:defRPr sz="1600" b="0" i="0" kern="1200">
        <a:solidFill>
          <a:schemeClr val="tx1"/>
        </a:solidFill>
        <a:latin typeface="Segoe UI" panose="020B0502040204020203" pitchFamily="34" charset="0"/>
        <a:ea typeface="+mn-ea"/>
        <a:cs typeface="+mn-cs"/>
      </a:defRPr>
    </a:lvl4pPr>
    <a:lvl5pPr marL="2437973" algn="l" defTabSz="1218987" rtl="0" eaLnBrk="1" latinLnBrk="0" hangingPunct="1">
      <a:defRPr sz="1600" b="0" i="0" kern="1200">
        <a:solidFill>
          <a:schemeClr val="tx1"/>
        </a:solidFill>
        <a:latin typeface="Segoe UI" panose="020B0502040204020203"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3CAA3-415D-AB80-A2AF-3828B80E76B2}"/>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3B9E1AF4-AFE5-A20F-90FE-1CE1B0FC4403}"/>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E591347F-78C2-1383-9C8F-9D8490115641}"/>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A856BCCD-E45F-AD96-08A4-00B77154F334}"/>
              </a:ext>
            </a:extLst>
          </p:cNvPr>
          <p:cNvSpPr>
            <a:spLocks noGrp="1"/>
          </p:cNvSpPr>
          <p:nvPr>
            <p:ph type="sldNum" sz="quarter" idx="5"/>
          </p:nvPr>
        </p:nvSpPr>
        <p:spPr/>
        <p:txBody>
          <a:bodyPr/>
          <a:lstStyle/>
          <a:p>
            <a:fld id="{CA2D21D1-52E2-420B-B491-CFF6D7BB79FB}" type="slidenum">
              <a:rPr lang="en-US" smtClean="0"/>
              <a:pPr/>
              <a:t>3</a:t>
            </a:fld>
            <a:endParaRPr lang="en-US" dirty="0"/>
          </a:p>
        </p:txBody>
      </p:sp>
    </p:spTree>
    <p:extLst>
      <p:ext uri="{BB962C8B-B14F-4D97-AF65-F5344CB8AC3E}">
        <p14:creationId xmlns:p14="http://schemas.microsoft.com/office/powerpoint/2010/main" val="44019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141E6-4D5F-EC75-5FBA-31F8079030D9}"/>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E7F0F359-186A-E992-7303-EAD4BCB31CD2}"/>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8DE8D545-56E4-295A-1FC3-3046FB5696BF}"/>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17641616-E2D5-BC31-03A8-2E6CB0AF4FED}"/>
              </a:ext>
            </a:extLst>
          </p:cNvPr>
          <p:cNvSpPr>
            <a:spLocks noGrp="1"/>
          </p:cNvSpPr>
          <p:nvPr>
            <p:ph type="sldNum" sz="quarter" idx="5"/>
          </p:nvPr>
        </p:nvSpPr>
        <p:spPr/>
        <p:txBody>
          <a:bodyPr/>
          <a:lstStyle/>
          <a:p>
            <a:fld id="{CA2D21D1-52E2-420B-B491-CFF6D7BB79FB}" type="slidenum">
              <a:rPr lang="en-US" smtClean="0"/>
              <a:pPr/>
              <a:t>16</a:t>
            </a:fld>
            <a:endParaRPr lang="en-US" dirty="0"/>
          </a:p>
        </p:txBody>
      </p:sp>
    </p:spTree>
    <p:extLst>
      <p:ext uri="{BB962C8B-B14F-4D97-AF65-F5344CB8AC3E}">
        <p14:creationId xmlns:p14="http://schemas.microsoft.com/office/powerpoint/2010/main" val="51494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17</a:t>
            </a:fld>
            <a:endParaRPr lang="en-US" dirty="0"/>
          </a:p>
        </p:txBody>
      </p:sp>
    </p:spTree>
    <p:extLst>
      <p:ext uri="{BB962C8B-B14F-4D97-AF65-F5344CB8AC3E}">
        <p14:creationId xmlns:p14="http://schemas.microsoft.com/office/powerpoint/2010/main" val="404738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9B2E5-1946-370A-E0BD-5E06780DAC18}"/>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8B502728-5549-CB91-E7A4-E3C32B654FC2}"/>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E77879E8-E257-FA33-09D3-CE6A35E3C510}"/>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EEF5CA2A-94C0-FC89-4DA6-FB339FA6497A}"/>
              </a:ext>
            </a:extLst>
          </p:cNvPr>
          <p:cNvSpPr>
            <a:spLocks noGrp="1"/>
          </p:cNvSpPr>
          <p:nvPr>
            <p:ph type="sldNum" sz="quarter" idx="5"/>
          </p:nvPr>
        </p:nvSpPr>
        <p:spPr/>
        <p:txBody>
          <a:bodyPr/>
          <a:lstStyle/>
          <a:p>
            <a:fld id="{CA2D21D1-52E2-420B-B491-CFF6D7BB79FB}" type="slidenum">
              <a:rPr lang="en-US" smtClean="0"/>
              <a:pPr/>
              <a:t>18</a:t>
            </a:fld>
            <a:endParaRPr lang="en-US" dirty="0"/>
          </a:p>
        </p:txBody>
      </p:sp>
    </p:spTree>
    <p:extLst>
      <p:ext uri="{BB962C8B-B14F-4D97-AF65-F5344CB8AC3E}">
        <p14:creationId xmlns:p14="http://schemas.microsoft.com/office/powerpoint/2010/main" val="61124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E6307-143D-BB9B-ABBA-B6F09BB336E8}"/>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53E11B1F-87F9-2D50-B513-BA621F5DD9A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CB0718CD-2AE5-D91A-2F35-78EDF5CF1671}"/>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B091BA0D-E0EE-6BF1-C972-C26B54EA5F9A}"/>
              </a:ext>
            </a:extLst>
          </p:cNvPr>
          <p:cNvSpPr>
            <a:spLocks noGrp="1"/>
          </p:cNvSpPr>
          <p:nvPr>
            <p:ph type="sldNum" sz="quarter" idx="5"/>
          </p:nvPr>
        </p:nvSpPr>
        <p:spPr/>
        <p:txBody>
          <a:bodyPr/>
          <a:lstStyle/>
          <a:p>
            <a:fld id="{CA2D21D1-52E2-420B-B491-CFF6D7BB79FB}" type="slidenum">
              <a:rPr lang="en-US" smtClean="0"/>
              <a:pPr/>
              <a:t>21</a:t>
            </a:fld>
            <a:endParaRPr lang="en-US" dirty="0"/>
          </a:p>
        </p:txBody>
      </p:sp>
    </p:spTree>
    <p:extLst>
      <p:ext uri="{BB962C8B-B14F-4D97-AF65-F5344CB8AC3E}">
        <p14:creationId xmlns:p14="http://schemas.microsoft.com/office/powerpoint/2010/main" val="67270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B1996-FD4B-6A9E-168B-F66531BE722D}"/>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3F673990-A788-93DF-0876-AECFF523094A}"/>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217AE1F5-587D-87D3-F9AE-64D60F19E9EF}"/>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3FDF1CD5-5DF5-8DF0-AE90-E13B6A5EAF8C}"/>
              </a:ext>
            </a:extLst>
          </p:cNvPr>
          <p:cNvSpPr>
            <a:spLocks noGrp="1"/>
          </p:cNvSpPr>
          <p:nvPr>
            <p:ph type="sldNum" sz="quarter" idx="5"/>
          </p:nvPr>
        </p:nvSpPr>
        <p:spPr/>
        <p:txBody>
          <a:bodyPr/>
          <a:lstStyle/>
          <a:p>
            <a:fld id="{CA2D21D1-52E2-420B-B491-CFF6D7BB79FB}" type="slidenum">
              <a:rPr lang="en-US" smtClean="0"/>
              <a:pPr/>
              <a:t>22</a:t>
            </a:fld>
            <a:endParaRPr lang="en-US" dirty="0"/>
          </a:p>
        </p:txBody>
      </p:sp>
    </p:spTree>
    <p:extLst>
      <p:ext uri="{BB962C8B-B14F-4D97-AF65-F5344CB8AC3E}">
        <p14:creationId xmlns:p14="http://schemas.microsoft.com/office/powerpoint/2010/main" val="256285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2670B-A95A-F152-7875-8B9A8DD0D194}"/>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2B6DF695-AC24-6BFA-99F1-97F88F850E5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9AB36E8D-6DDC-36E6-3D78-4F2C23ECADB0}"/>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81FBC2AC-FF7F-EDF6-1BC7-ECBC6EEA0D44}"/>
              </a:ext>
            </a:extLst>
          </p:cNvPr>
          <p:cNvSpPr>
            <a:spLocks noGrp="1"/>
          </p:cNvSpPr>
          <p:nvPr>
            <p:ph type="sldNum" sz="quarter" idx="5"/>
          </p:nvPr>
        </p:nvSpPr>
        <p:spPr/>
        <p:txBody>
          <a:bodyPr/>
          <a:lstStyle/>
          <a:p>
            <a:fld id="{CA2D21D1-52E2-420B-B491-CFF6D7BB79FB}" type="slidenum">
              <a:rPr lang="en-US" smtClean="0"/>
              <a:pPr/>
              <a:t>23</a:t>
            </a:fld>
            <a:endParaRPr lang="en-US" dirty="0"/>
          </a:p>
        </p:txBody>
      </p:sp>
    </p:spTree>
    <p:extLst>
      <p:ext uri="{BB962C8B-B14F-4D97-AF65-F5344CB8AC3E}">
        <p14:creationId xmlns:p14="http://schemas.microsoft.com/office/powerpoint/2010/main" val="231315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6949-0728-9C85-61DE-D0EA21577DD5}"/>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B72DEC11-B3AE-42A8-BE06-C0D9109EDAF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706F8B65-79A5-0878-13F4-62DFCC3A4EEC}"/>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96318394-67AB-78BD-B7E3-8FD7264E6B4D}"/>
              </a:ext>
            </a:extLst>
          </p:cNvPr>
          <p:cNvSpPr>
            <a:spLocks noGrp="1"/>
          </p:cNvSpPr>
          <p:nvPr>
            <p:ph type="sldNum" sz="quarter" idx="5"/>
          </p:nvPr>
        </p:nvSpPr>
        <p:spPr/>
        <p:txBody>
          <a:bodyPr/>
          <a:lstStyle/>
          <a:p>
            <a:fld id="{CA2D21D1-52E2-420B-B491-CFF6D7BB79FB}" type="slidenum">
              <a:rPr lang="en-US" smtClean="0"/>
              <a:pPr/>
              <a:t>24</a:t>
            </a:fld>
            <a:endParaRPr lang="en-US" dirty="0"/>
          </a:p>
        </p:txBody>
      </p:sp>
    </p:spTree>
    <p:extLst>
      <p:ext uri="{BB962C8B-B14F-4D97-AF65-F5344CB8AC3E}">
        <p14:creationId xmlns:p14="http://schemas.microsoft.com/office/powerpoint/2010/main" val="409630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31958-1DBE-7F6F-C127-9D1F57B946DD}"/>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DE55D986-0D68-7C50-7C11-E904A024F54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2EF7BE8D-CF71-36A3-17A6-1DC266CF9F26}"/>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CBDBA16F-6207-C199-8BB7-B328FBCBFD10}"/>
              </a:ext>
            </a:extLst>
          </p:cNvPr>
          <p:cNvSpPr>
            <a:spLocks noGrp="1"/>
          </p:cNvSpPr>
          <p:nvPr>
            <p:ph type="sldNum" sz="quarter" idx="5"/>
          </p:nvPr>
        </p:nvSpPr>
        <p:spPr/>
        <p:txBody>
          <a:bodyPr/>
          <a:lstStyle/>
          <a:p>
            <a:fld id="{CA2D21D1-52E2-420B-B491-CFF6D7BB79FB}" type="slidenum">
              <a:rPr lang="en-US" smtClean="0"/>
              <a:pPr/>
              <a:t>25</a:t>
            </a:fld>
            <a:endParaRPr lang="en-US" dirty="0"/>
          </a:p>
        </p:txBody>
      </p:sp>
    </p:spTree>
    <p:extLst>
      <p:ext uri="{BB962C8B-B14F-4D97-AF65-F5344CB8AC3E}">
        <p14:creationId xmlns:p14="http://schemas.microsoft.com/office/powerpoint/2010/main" val="4072467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C94B-50A1-3A8D-8B37-C22FB343F99A}"/>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67CE749A-CFE0-6081-E47A-3F3703E511EF}"/>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0C91EF41-43AA-052E-E3B5-633E54801885}"/>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7E6643F3-20EA-652F-B815-5ABA1609FFF8}"/>
              </a:ext>
            </a:extLst>
          </p:cNvPr>
          <p:cNvSpPr>
            <a:spLocks noGrp="1"/>
          </p:cNvSpPr>
          <p:nvPr>
            <p:ph type="sldNum" sz="quarter" idx="5"/>
          </p:nvPr>
        </p:nvSpPr>
        <p:spPr/>
        <p:txBody>
          <a:bodyPr/>
          <a:lstStyle/>
          <a:p>
            <a:fld id="{CA2D21D1-52E2-420B-B491-CFF6D7BB79FB}" type="slidenum">
              <a:rPr lang="en-US" smtClean="0"/>
              <a:pPr/>
              <a:t>26</a:t>
            </a:fld>
            <a:endParaRPr lang="en-US" dirty="0"/>
          </a:p>
        </p:txBody>
      </p:sp>
    </p:spTree>
    <p:extLst>
      <p:ext uri="{BB962C8B-B14F-4D97-AF65-F5344CB8AC3E}">
        <p14:creationId xmlns:p14="http://schemas.microsoft.com/office/powerpoint/2010/main" val="3791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B771-E42A-7F8B-E5DE-B365A9079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0917D-36D0-3F09-22F6-373820032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62835-C8FD-B94F-3B4E-42019BC3388D}"/>
              </a:ext>
            </a:extLst>
          </p:cNvPr>
          <p:cNvSpPr>
            <a:spLocks noGrp="1"/>
          </p:cNvSpPr>
          <p:nvPr>
            <p:ph type="body" idx="1"/>
          </p:nvPr>
        </p:nvSpPr>
        <p:spPr/>
        <p:txBody>
          <a:bodyPr/>
          <a:lstStyle/>
          <a:p>
            <a:r>
              <a:rPr lang="en-US" dirty="0"/>
              <a:t>https://</a:t>
            </a:r>
            <a:r>
              <a:rPr lang="en-US" dirty="0" err="1"/>
              <a:t>pixabay.com</a:t>
            </a:r>
            <a:r>
              <a:rPr lang="en-US" dirty="0"/>
              <a:t>/illustrations/wallpaper-abstraction-1614874/</a:t>
            </a:r>
          </a:p>
        </p:txBody>
      </p:sp>
      <p:sp>
        <p:nvSpPr>
          <p:cNvPr id="4" name="Slide Number Placeholder 3">
            <a:extLst>
              <a:ext uri="{FF2B5EF4-FFF2-40B4-BE49-F238E27FC236}">
                <a16:creationId xmlns:a16="http://schemas.microsoft.com/office/drawing/2014/main" id="{7C7DBF8F-1303-A2E2-7D35-741A26C78E57}"/>
              </a:ext>
            </a:extLst>
          </p:cNvPr>
          <p:cNvSpPr>
            <a:spLocks noGrp="1"/>
          </p:cNvSpPr>
          <p:nvPr>
            <p:ph type="sldNum" sz="quarter" idx="5"/>
          </p:nvPr>
        </p:nvSpPr>
        <p:spPr/>
        <p:txBody>
          <a:bodyPr/>
          <a:lstStyle/>
          <a:p>
            <a:fld id="{CA2D21D1-52E2-420B-B491-CFF6D7BB79FB}" type="slidenum">
              <a:rPr lang="en-US" smtClean="0"/>
              <a:pPr/>
              <a:t>27</a:t>
            </a:fld>
            <a:endParaRPr lang="en-US" dirty="0"/>
          </a:p>
        </p:txBody>
      </p:sp>
    </p:spTree>
    <p:extLst>
      <p:ext uri="{BB962C8B-B14F-4D97-AF65-F5344CB8AC3E}">
        <p14:creationId xmlns:p14="http://schemas.microsoft.com/office/powerpoint/2010/main" val="306027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EE10-B487-8760-AE79-7E1A66AEEB55}"/>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E6D09097-09FB-3809-7F33-A6E3255788C4}"/>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D4F062E4-1C11-E7F8-860F-2FAF733AC537}"/>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435B487B-77A6-FC7C-1129-B41704AEE1AB}"/>
              </a:ext>
            </a:extLst>
          </p:cNvPr>
          <p:cNvSpPr>
            <a:spLocks noGrp="1"/>
          </p:cNvSpPr>
          <p:nvPr>
            <p:ph type="sldNum" sz="quarter" idx="5"/>
          </p:nvPr>
        </p:nvSpPr>
        <p:spPr/>
        <p:txBody>
          <a:bodyPr/>
          <a:lstStyle/>
          <a:p>
            <a:fld id="{CA2D21D1-52E2-420B-B491-CFF6D7BB79FB}" type="slidenum">
              <a:rPr lang="en-US" smtClean="0"/>
              <a:pPr/>
              <a:t>4</a:t>
            </a:fld>
            <a:endParaRPr lang="en-US" dirty="0"/>
          </a:p>
        </p:txBody>
      </p:sp>
    </p:spTree>
    <p:extLst>
      <p:ext uri="{BB962C8B-B14F-4D97-AF65-F5344CB8AC3E}">
        <p14:creationId xmlns:p14="http://schemas.microsoft.com/office/powerpoint/2010/main" val="2128345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31</a:t>
            </a:fld>
            <a:endParaRPr lang="en-US"/>
          </a:p>
        </p:txBody>
      </p:sp>
    </p:spTree>
    <p:extLst>
      <p:ext uri="{BB962C8B-B14F-4D97-AF65-F5344CB8AC3E}">
        <p14:creationId xmlns:p14="http://schemas.microsoft.com/office/powerpoint/2010/main" val="340928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699F8-BD18-133E-E439-816DC7C5E10E}"/>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05D091C7-2AF3-34F3-5DA3-2911EE969FF1}"/>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C3F406C2-5173-3F76-23E4-9A9919B0A518}"/>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93949102-5220-6AD3-3CAA-DE986E29C291}"/>
              </a:ext>
            </a:extLst>
          </p:cNvPr>
          <p:cNvSpPr>
            <a:spLocks noGrp="1"/>
          </p:cNvSpPr>
          <p:nvPr>
            <p:ph type="sldNum" sz="quarter" idx="5"/>
          </p:nvPr>
        </p:nvSpPr>
        <p:spPr/>
        <p:txBody>
          <a:bodyPr/>
          <a:lstStyle/>
          <a:p>
            <a:fld id="{CA2D21D1-52E2-420B-B491-CFF6D7BB79FB}" type="slidenum">
              <a:rPr lang="en-US" smtClean="0"/>
              <a:pPr/>
              <a:t>32</a:t>
            </a:fld>
            <a:endParaRPr lang="en-US" dirty="0"/>
          </a:p>
        </p:txBody>
      </p:sp>
    </p:spTree>
    <p:extLst>
      <p:ext uri="{BB962C8B-B14F-4D97-AF65-F5344CB8AC3E}">
        <p14:creationId xmlns:p14="http://schemas.microsoft.com/office/powerpoint/2010/main" val="148470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44</a:t>
            </a:fld>
            <a:endParaRPr lang="en-US" dirty="0"/>
          </a:p>
        </p:txBody>
      </p:sp>
    </p:spTree>
    <p:extLst>
      <p:ext uri="{BB962C8B-B14F-4D97-AF65-F5344CB8AC3E}">
        <p14:creationId xmlns:p14="http://schemas.microsoft.com/office/powerpoint/2010/main" val="4290847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45</a:t>
            </a:fld>
            <a:endParaRPr lang="en-US"/>
          </a:p>
        </p:txBody>
      </p:sp>
    </p:spTree>
    <p:extLst>
      <p:ext uri="{BB962C8B-B14F-4D97-AF65-F5344CB8AC3E}">
        <p14:creationId xmlns:p14="http://schemas.microsoft.com/office/powerpoint/2010/main" val="3886308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E34E5-261B-19B6-8700-60F7F602379E}"/>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E34250AB-250C-7FD9-FEB5-D271719F7AE8}"/>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8B45197D-DEFE-A9B6-336F-E792204D1AE0}"/>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029DF2E1-955B-D68A-0F99-BE715BB983A7}"/>
              </a:ext>
            </a:extLst>
          </p:cNvPr>
          <p:cNvSpPr>
            <a:spLocks noGrp="1"/>
          </p:cNvSpPr>
          <p:nvPr>
            <p:ph type="sldNum" sz="quarter" idx="5"/>
          </p:nvPr>
        </p:nvSpPr>
        <p:spPr/>
        <p:txBody>
          <a:bodyPr/>
          <a:lstStyle/>
          <a:p>
            <a:fld id="{CA2D21D1-52E2-420B-B491-CFF6D7BB79FB}" type="slidenum">
              <a:rPr lang="en-US" smtClean="0"/>
              <a:pPr/>
              <a:t>59</a:t>
            </a:fld>
            <a:endParaRPr lang="en-US" dirty="0"/>
          </a:p>
        </p:txBody>
      </p:sp>
    </p:spTree>
    <p:extLst>
      <p:ext uri="{BB962C8B-B14F-4D97-AF65-F5344CB8AC3E}">
        <p14:creationId xmlns:p14="http://schemas.microsoft.com/office/powerpoint/2010/main" val="352068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239A-8250-6A2D-2094-56C6BBEC5755}"/>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29D9AB37-7C84-7044-A1E0-AF6394DCDA9C}"/>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049585A9-A813-7BAA-B3FA-CE1AC024A605}"/>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02D7470A-BE72-487E-18D0-DBEC02202E3C}"/>
              </a:ext>
            </a:extLst>
          </p:cNvPr>
          <p:cNvSpPr>
            <a:spLocks noGrp="1"/>
          </p:cNvSpPr>
          <p:nvPr>
            <p:ph type="sldNum" sz="quarter" idx="5"/>
          </p:nvPr>
        </p:nvSpPr>
        <p:spPr/>
        <p:txBody>
          <a:bodyPr/>
          <a:lstStyle/>
          <a:p>
            <a:fld id="{CA2D21D1-52E2-420B-B491-CFF6D7BB79FB}" type="slidenum">
              <a:rPr lang="en-US" smtClean="0"/>
              <a:pPr/>
              <a:t>60</a:t>
            </a:fld>
            <a:endParaRPr lang="en-US" dirty="0"/>
          </a:p>
        </p:txBody>
      </p:sp>
    </p:spTree>
    <p:extLst>
      <p:ext uri="{BB962C8B-B14F-4D97-AF65-F5344CB8AC3E}">
        <p14:creationId xmlns:p14="http://schemas.microsoft.com/office/powerpoint/2010/main" val="208218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3829-292F-9115-1AB7-D3997AEF9D0E}"/>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967CD5A6-D85F-7C64-59D9-4877C3E38F2F}"/>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FFC7D2BC-7FB2-3556-685C-809D4BFA98FD}"/>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055DEF18-D0AE-BBDF-14B4-8F7F2E261D35}"/>
              </a:ext>
            </a:extLst>
          </p:cNvPr>
          <p:cNvSpPr>
            <a:spLocks noGrp="1"/>
          </p:cNvSpPr>
          <p:nvPr>
            <p:ph type="sldNum" sz="quarter" idx="5"/>
          </p:nvPr>
        </p:nvSpPr>
        <p:spPr/>
        <p:txBody>
          <a:bodyPr/>
          <a:lstStyle/>
          <a:p>
            <a:fld id="{CA2D21D1-52E2-420B-B491-CFF6D7BB79FB}" type="slidenum">
              <a:rPr lang="en-US" smtClean="0"/>
              <a:pPr/>
              <a:t>61</a:t>
            </a:fld>
            <a:endParaRPr lang="en-US" dirty="0"/>
          </a:p>
        </p:txBody>
      </p:sp>
    </p:spTree>
    <p:extLst>
      <p:ext uri="{BB962C8B-B14F-4D97-AF65-F5344CB8AC3E}">
        <p14:creationId xmlns:p14="http://schemas.microsoft.com/office/powerpoint/2010/main" val="2129332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2A790-1C54-7A60-2486-4967D7DE9896}"/>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D157F8ED-1435-BE05-8CEE-AB30F5C05F0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CC366DC1-00E2-A887-2463-8DC2C5E60EA9}"/>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B131427B-D390-B208-427D-E4B505D51F24}"/>
              </a:ext>
            </a:extLst>
          </p:cNvPr>
          <p:cNvSpPr>
            <a:spLocks noGrp="1"/>
          </p:cNvSpPr>
          <p:nvPr>
            <p:ph type="sldNum" sz="quarter" idx="5"/>
          </p:nvPr>
        </p:nvSpPr>
        <p:spPr/>
        <p:txBody>
          <a:bodyPr/>
          <a:lstStyle/>
          <a:p>
            <a:fld id="{CA2D21D1-52E2-420B-B491-CFF6D7BB79FB}" type="slidenum">
              <a:rPr lang="en-US" smtClean="0"/>
              <a:pPr/>
              <a:t>62</a:t>
            </a:fld>
            <a:endParaRPr lang="en-US" dirty="0"/>
          </a:p>
        </p:txBody>
      </p:sp>
    </p:spTree>
    <p:extLst>
      <p:ext uri="{BB962C8B-B14F-4D97-AF65-F5344CB8AC3E}">
        <p14:creationId xmlns:p14="http://schemas.microsoft.com/office/powerpoint/2010/main" val="1880721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9685-5A08-7C3E-FB83-A715C9722CBD}"/>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695FD088-E885-8598-0039-353D713B43C8}"/>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73A68E80-9B3D-25B2-28AD-490F0FAA7FBC}"/>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03951D9B-F822-E468-D42A-9F3E3969C2D1}"/>
              </a:ext>
            </a:extLst>
          </p:cNvPr>
          <p:cNvSpPr>
            <a:spLocks noGrp="1"/>
          </p:cNvSpPr>
          <p:nvPr>
            <p:ph type="sldNum" sz="quarter" idx="5"/>
          </p:nvPr>
        </p:nvSpPr>
        <p:spPr/>
        <p:txBody>
          <a:bodyPr/>
          <a:lstStyle/>
          <a:p>
            <a:fld id="{CA2D21D1-52E2-420B-B491-CFF6D7BB79FB}" type="slidenum">
              <a:rPr lang="en-US" smtClean="0"/>
              <a:pPr/>
              <a:t>63</a:t>
            </a:fld>
            <a:endParaRPr lang="en-US" dirty="0"/>
          </a:p>
        </p:txBody>
      </p:sp>
    </p:spTree>
    <p:extLst>
      <p:ext uri="{BB962C8B-B14F-4D97-AF65-F5344CB8AC3E}">
        <p14:creationId xmlns:p14="http://schemas.microsoft.com/office/powerpoint/2010/main" val="279951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BE3C-12B9-C790-E9F3-AF000493D3BE}"/>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F59E0C9A-D28D-7FA8-FAA2-928884096B9B}"/>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5FC801A8-720C-2748-15E0-846536480C85}"/>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058C2D36-26FE-F915-AA6F-5C78D8131D8B}"/>
              </a:ext>
            </a:extLst>
          </p:cNvPr>
          <p:cNvSpPr>
            <a:spLocks noGrp="1"/>
          </p:cNvSpPr>
          <p:nvPr>
            <p:ph type="sldNum" sz="quarter" idx="5"/>
          </p:nvPr>
        </p:nvSpPr>
        <p:spPr/>
        <p:txBody>
          <a:bodyPr/>
          <a:lstStyle/>
          <a:p>
            <a:fld id="{CA2D21D1-52E2-420B-B491-CFF6D7BB79FB}" type="slidenum">
              <a:rPr lang="en-US" smtClean="0"/>
              <a:pPr/>
              <a:t>5</a:t>
            </a:fld>
            <a:endParaRPr lang="en-US" dirty="0"/>
          </a:p>
        </p:txBody>
      </p:sp>
    </p:spTree>
    <p:extLst>
      <p:ext uri="{BB962C8B-B14F-4D97-AF65-F5344CB8AC3E}">
        <p14:creationId xmlns:p14="http://schemas.microsoft.com/office/powerpoint/2010/main" val="414584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758B3-28BB-8ABD-9BB2-3259AA65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9984-CE55-5D39-B022-6D20F223C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8DFBA-684B-962B-3DF1-DB63DF3E346F}"/>
              </a:ext>
            </a:extLst>
          </p:cNvPr>
          <p:cNvSpPr>
            <a:spLocks noGrp="1"/>
          </p:cNvSpPr>
          <p:nvPr>
            <p:ph type="body" idx="1"/>
          </p:nvPr>
        </p:nvSpPr>
        <p:spPr/>
        <p:txBody>
          <a:bodyPr/>
          <a:lstStyle/>
          <a:p>
            <a:r>
              <a:rPr lang="en-US" dirty="0"/>
              <a:t>https://</a:t>
            </a:r>
            <a:r>
              <a:rPr lang="en-US" dirty="0" err="1"/>
              <a:t>pixabay.com</a:t>
            </a:r>
            <a:r>
              <a:rPr lang="en-US" dirty="0"/>
              <a:t>/illustrations/ai-generated-bulb-ideas-light-bulb-8592394/</a:t>
            </a:r>
          </a:p>
        </p:txBody>
      </p:sp>
      <p:sp>
        <p:nvSpPr>
          <p:cNvPr id="4" name="Slide Number Placeholder 3">
            <a:extLst>
              <a:ext uri="{FF2B5EF4-FFF2-40B4-BE49-F238E27FC236}">
                <a16:creationId xmlns:a16="http://schemas.microsoft.com/office/drawing/2014/main" id="{FE067B3E-9271-A276-BC39-9FC761AE1A3B}"/>
              </a:ext>
            </a:extLst>
          </p:cNvPr>
          <p:cNvSpPr>
            <a:spLocks noGrp="1"/>
          </p:cNvSpPr>
          <p:nvPr>
            <p:ph type="sldNum" sz="quarter" idx="5"/>
          </p:nvPr>
        </p:nvSpPr>
        <p:spPr/>
        <p:txBody>
          <a:bodyPr/>
          <a:lstStyle/>
          <a:p>
            <a:fld id="{CA2D21D1-52E2-420B-B491-CFF6D7BB79FB}" type="slidenum">
              <a:rPr lang="en-US" smtClean="0"/>
              <a:pPr/>
              <a:t>6</a:t>
            </a:fld>
            <a:endParaRPr lang="en-US" dirty="0"/>
          </a:p>
        </p:txBody>
      </p:sp>
    </p:spTree>
    <p:extLst>
      <p:ext uri="{BB962C8B-B14F-4D97-AF65-F5344CB8AC3E}">
        <p14:creationId xmlns:p14="http://schemas.microsoft.com/office/powerpoint/2010/main" val="360655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7</a:t>
            </a:fld>
            <a:endParaRPr lang="en-US" dirty="0"/>
          </a:p>
        </p:txBody>
      </p:sp>
    </p:spTree>
    <p:extLst>
      <p:ext uri="{BB962C8B-B14F-4D97-AF65-F5344CB8AC3E}">
        <p14:creationId xmlns:p14="http://schemas.microsoft.com/office/powerpoint/2010/main" val="59602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8</a:t>
            </a:fld>
            <a:endParaRPr lang="en-US" dirty="0"/>
          </a:p>
        </p:txBody>
      </p:sp>
    </p:spTree>
    <p:extLst>
      <p:ext uri="{BB962C8B-B14F-4D97-AF65-F5344CB8AC3E}">
        <p14:creationId xmlns:p14="http://schemas.microsoft.com/office/powerpoint/2010/main" val="339121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12</a:t>
            </a:fld>
            <a:endParaRPr lang="en-US" dirty="0"/>
          </a:p>
        </p:txBody>
      </p:sp>
    </p:spTree>
    <p:extLst>
      <p:ext uri="{BB962C8B-B14F-4D97-AF65-F5344CB8AC3E}">
        <p14:creationId xmlns:p14="http://schemas.microsoft.com/office/powerpoint/2010/main" val="310358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14</a:t>
            </a:fld>
            <a:endParaRPr lang="en-US" dirty="0"/>
          </a:p>
        </p:txBody>
      </p:sp>
    </p:spTree>
    <p:extLst>
      <p:ext uri="{BB962C8B-B14F-4D97-AF65-F5344CB8AC3E}">
        <p14:creationId xmlns:p14="http://schemas.microsoft.com/office/powerpoint/2010/main" val="366967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15</a:t>
            </a:fld>
            <a:endParaRPr lang="en-US" dirty="0"/>
          </a:p>
        </p:txBody>
      </p:sp>
    </p:spTree>
    <p:extLst>
      <p:ext uri="{BB962C8B-B14F-4D97-AF65-F5344CB8AC3E}">
        <p14:creationId xmlns:p14="http://schemas.microsoft.com/office/powerpoint/2010/main" val="214262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9877" y="1628800"/>
            <a:ext cx="4104456" cy="1446215"/>
          </a:xfrm>
        </p:spPr>
        <p:txBody>
          <a:bodyPr anchor="b"/>
          <a:lstStyle>
            <a:lvl1pPr algn="l">
              <a:defRPr lang="en-US" sz="4000" b="1" i="0" kern="1200" smtClean="0">
                <a:solidFill>
                  <a:schemeClr val="accent2"/>
                </a:solidFill>
                <a:latin typeface="Segoe UI" panose="020B0502040204020203" pitchFamily="34" charset="0"/>
                <a:ea typeface="+mj-ea"/>
                <a:cs typeface="+mj-cs"/>
              </a:defRPr>
            </a:lvl1pPr>
          </a:lstStyle>
          <a:p>
            <a:r>
              <a:rPr lang="en-US" dirty="0"/>
              <a:t>Insert Your </a:t>
            </a:r>
            <a:br>
              <a:rPr lang="en-US" dirty="0"/>
            </a:br>
            <a:r>
              <a:rPr lang="en-US" dirty="0"/>
              <a:t>Title Here</a:t>
            </a:r>
          </a:p>
        </p:txBody>
      </p:sp>
      <p:sp>
        <p:nvSpPr>
          <p:cNvPr id="3" name="Subtitle 2"/>
          <p:cNvSpPr>
            <a:spLocks noGrp="1"/>
          </p:cNvSpPr>
          <p:nvPr>
            <p:ph type="subTitle" idx="1" hasCustomPrompt="1"/>
          </p:nvPr>
        </p:nvSpPr>
        <p:spPr>
          <a:xfrm>
            <a:off x="1269876" y="3075015"/>
            <a:ext cx="4104454" cy="764440"/>
          </a:xfrm>
        </p:spPr>
        <p:txBody>
          <a:bodyPr>
            <a:normAutofit/>
          </a:bodyPr>
          <a:lstStyle>
            <a:lvl1pPr marL="0" indent="0" algn="l">
              <a:buNone/>
              <a:defRPr lang="en-US" sz="2000" b="1" i="0" kern="1200" spc="200" baseline="0" smtClean="0">
                <a:solidFill>
                  <a:schemeClr val="tx1"/>
                </a:solidFill>
                <a:latin typeface="Segoe UI" panose="020B0502040204020203" pitchFamily="34" charset="0"/>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9876" y="908720"/>
            <a:ext cx="4104453" cy="1439478"/>
          </a:xfrm>
        </p:spPr>
        <p:txBody>
          <a:bodyPr anchor="b">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09866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20768" y="2576477"/>
            <a:ext cx="4104453" cy="1439478"/>
          </a:xfrm>
        </p:spPr>
        <p:txBody>
          <a:bodyPr anchor="ctr">
            <a:noAutofit/>
          </a:bodyPr>
          <a:lstStyle>
            <a:lvl1pPr>
              <a:defRPr sz="8800"/>
            </a:lvl1pPr>
          </a:lstStyle>
          <a:p>
            <a:r>
              <a:rPr lang="en-US" dirty="0"/>
              <a:t>Q&amp;A</a:t>
            </a:r>
          </a:p>
        </p:txBody>
      </p:sp>
      <p:sp>
        <p:nvSpPr>
          <p:cNvPr id="3" name="Date Placeholder 2"/>
          <p:cNvSpPr>
            <a:spLocks noGrp="1"/>
          </p:cNvSpPr>
          <p:nvPr>
            <p:ph type="dt" sz="half" idx="10"/>
          </p:nvPr>
        </p:nvSpPr>
        <p:spPr/>
        <p:txBody>
          <a:bodyPr/>
          <a:lstStyle/>
          <a:p>
            <a:fld id="{425404F2-BE9A-4460-8815-8F645183555F}"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1673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5C7D66-4B15-B2CF-D850-8676A5524F68}"/>
              </a:ext>
            </a:extLst>
          </p:cNvPr>
          <p:cNvSpPr>
            <a:spLocks noGrp="1"/>
          </p:cNvSpPr>
          <p:nvPr>
            <p:ph type="pic" sz="quarter" idx="13"/>
          </p:nvPr>
        </p:nvSpPr>
        <p:spPr>
          <a:xfrm>
            <a:off x="8255000" y="0"/>
            <a:ext cx="3933825" cy="3897313"/>
          </a:xfrm>
        </p:spPr>
        <p:txBody>
          <a:bodyPr/>
          <a:lstStyle/>
          <a:p>
            <a:endParaRPr lang="en-US"/>
          </a:p>
        </p:txBody>
      </p:sp>
      <p:sp>
        <p:nvSpPr>
          <p:cNvPr id="2" name="Title 1"/>
          <p:cNvSpPr>
            <a:spLocks noGrp="1"/>
          </p:cNvSpPr>
          <p:nvPr>
            <p:ph type="title"/>
          </p:nvPr>
        </p:nvSpPr>
        <p:spPr>
          <a:xfrm>
            <a:off x="1269876" y="908720"/>
            <a:ext cx="4104453" cy="1439478"/>
          </a:xfrm>
        </p:spPr>
        <p:txBody>
          <a:bodyPr anchor="b">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67219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E672551-3E99-2302-621F-27254F50D56A}"/>
              </a:ext>
            </a:extLst>
          </p:cNvPr>
          <p:cNvSpPr>
            <a:spLocks noGrp="1"/>
          </p:cNvSpPr>
          <p:nvPr>
            <p:ph type="pic" sz="quarter" idx="13"/>
          </p:nvPr>
        </p:nvSpPr>
        <p:spPr>
          <a:xfrm>
            <a:off x="0" y="0"/>
            <a:ext cx="4006850" cy="6858000"/>
          </a:xfrm>
        </p:spPr>
        <p:txBody>
          <a:bodyPr/>
          <a:lstStyle/>
          <a:p>
            <a:endParaRPr lang="en-US"/>
          </a:p>
        </p:txBody>
      </p:sp>
      <p:sp>
        <p:nvSpPr>
          <p:cNvPr id="2" name="Title 1"/>
          <p:cNvSpPr>
            <a:spLocks noGrp="1"/>
          </p:cNvSpPr>
          <p:nvPr>
            <p:ph type="title" hasCustomPrompt="1"/>
          </p:nvPr>
        </p:nvSpPr>
        <p:spPr>
          <a:xfrm>
            <a:off x="1557908" y="1736812"/>
            <a:ext cx="3888429" cy="1692184"/>
          </a:xfrm>
        </p:spPr>
        <p:txBody>
          <a:bodyPr>
            <a:noAutofit/>
          </a:bodyPr>
          <a:lstStyle>
            <a:lvl1pPr>
              <a:defRPr sz="4400">
                <a:solidFill>
                  <a:schemeClr val="bg1"/>
                </a:solidFill>
              </a:defRPr>
            </a:lvl1pPr>
          </a:lstStyle>
          <a:p>
            <a:r>
              <a:rPr lang="en-US" dirty="0"/>
              <a:t>Insert </a:t>
            </a:r>
            <a:br>
              <a:rPr lang="en-US" dirty="0"/>
            </a:br>
            <a:r>
              <a:rPr lang="en-US" dirty="0"/>
              <a:t>Title Here</a:t>
            </a:r>
          </a:p>
        </p:txBody>
      </p:sp>
      <p:sp>
        <p:nvSpPr>
          <p:cNvPr id="3" name="Date Placeholder 2"/>
          <p:cNvSpPr>
            <a:spLocks noGrp="1"/>
          </p:cNvSpPr>
          <p:nvPr>
            <p:ph type="dt" sz="half" idx="10"/>
          </p:nvPr>
        </p:nvSpPr>
        <p:spPr/>
        <p:txBody>
          <a:bodyPr/>
          <a:lstStyle/>
          <a:p>
            <a:fld id="{425404F2-BE9A-4460-8815-8F645183555F}"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68180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477354"/>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340768"/>
            <a:ext cx="10969943" cy="4968552"/>
          </a:xfrm>
          <a:prstGeom prst="rect">
            <a:avLst/>
          </a:prstGeom>
        </p:spPr>
        <p:txBody>
          <a:bodyPr vert="horz" lIns="0" tIns="60949" rIns="0"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441" y="6453336"/>
            <a:ext cx="2844059" cy="268140"/>
          </a:xfrm>
          <a:prstGeom prst="rect">
            <a:avLst/>
          </a:prstGeom>
        </p:spPr>
        <p:txBody>
          <a:bodyPr vert="horz" lIns="0" tIns="60949" rIns="0" bIns="60949" rtlCol="0" anchor="ctr"/>
          <a:lstStyle>
            <a:lvl1pPr algn="l">
              <a:defRPr sz="1200">
                <a:solidFill>
                  <a:schemeClr val="tx1">
                    <a:tint val="75000"/>
                  </a:schemeClr>
                </a:solidFill>
              </a:defRPr>
            </a:lvl1pPr>
          </a:lstStyle>
          <a:p>
            <a:fld id="{425404F2-BE9A-4460-8815-8F645183555F}" type="datetimeFigureOut">
              <a:rPr lang="en-US" smtClean="0"/>
              <a:pPr/>
              <a:t>10/22/2025</a:t>
            </a:fld>
            <a:endParaRPr lang="en-US"/>
          </a:p>
        </p:txBody>
      </p:sp>
      <p:sp>
        <p:nvSpPr>
          <p:cNvPr id="5" name="Footer Placeholder 4"/>
          <p:cNvSpPr>
            <a:spLocks noGrp="1"/>
          </p:cNvSpPr>
          <p:nvPr>
            <p:ph type="ftr" sz="quarter" idx="3"/>
          </p:nvPr>
        </p:nvSpPr>
        <p:spPr>
          <a:xfrm>
            <a:off x="4164515" y="6453336"/>
            <a:ext cx="3859795" cy="268140"/>
          </a:xfrm>
          <a:prstGeom prst="rect">
            <a:avLst/>
          </a:prstGeom>
        </p:spPr>
        <p:txBody>
          <a:bodyPr vert="horz" lIns="0" tIns="60949" rIns="0"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453336"/>
            <a:ext cx="2844059" cy="268140"/>
          </a:xfrm>
          <a:prstGeom prst="rect">
            <a:avLst/>
          </a:prstGeom>
        </p:spPr>
        <p:txBody>
          <a:bodyPr vert="horz" lIns="0" tIns="60949" rIns="0"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54" r:id="rId2"/>
    <p:sldLayoutId id="2147483663" r:id="rId3"/>
    <p:sldLayoutId id="2147483665" r:id="rId4"/>
    <p:sldLayoutId id="2147483664" r:id="rId5"/>
    <p:sldLayoutId id="2147483662" r:id="rId6"/>
    <p:sldLayoutId id="2147483655" r:id="rId7"/>
  </p:sldLayoutIdLst>
  <p:txStyles>
    <p:title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3600" b="0" i="0" kern="1200">
          <a:solidFill>
            <a:schemeClr val="tx1"/>
          </a:solidFill>
          <a:latin typeface="Segoe UI" panose="020B0502040204020203" pitchFamily="34" charset="0"/>
          <a:ea typeface="+mn-ea"/>
          <a:cs typeface="+mn-cs"/>
        </a:defRPr>
      </a:lvl1pPr>
      <a:lvl2pPr marL="990427" indent="-380933" algn="l" defTabSz="1218987" rtl="0" eaLnBrk="1" latinLnBrk="0" hangingPunct="1">
        <a:spcBef>
          <a:spcPct val="20000"/>
        </a:spcBef>
        <a:buFont typeface="Arial" pitchFamily="34" charset="0"/>
        <a:buChar char="–"/>
        <a:defRPr sz="3200" b="0" i="0" kern="1200">
          <a:solidFill>
            <a:schemeClr val="tx1"/>
          </a:solidFill>
          <a:latin typeface="Segoe UI" panose="020B0502040204020203" pitchFamily="34" charset="0"/>
          <a:ea typeface="+mn-ea"/>
          <a:cs typeface="+mn-cs"/>
        </a:defRPr>
      </a:lvl2pPr>
      <a:lvl3pPr marL="1523733" indent="-304747" algn="l" defTabSz="1218987" rtl="0" eaLnBrk="1" latinLnBrk="0" hangingPunct="1">
        <a:spcBef>
          <a:spcPct val="20000"/>
        </a:spcBef>
        <a:buFont typeface="Arial" pitchFamily="34" charset="0"/>
        <a:buChar char="•"/>
        <a:defRPr sz="2400" b="0" i="0" kern="1200">
          <a:solidFill>
            <a:schemeClr val="tx1"/>
          </a:solidFill>
          <a:latin typeface="Segoe UI" panose="020B0502040204020203" pitchFamily="34" charset="0"/>
          <a:ea typeface="+mn-ea"/>
          <a:cs typeface="+mn-cs"/>
        </a:defRPr>
      </a:lvl3pPr>
      <a:lvl4pPr marL="2133227" indent="-304747" algn="l" defTabSz="1218987" rtl="0" eaLnBrk="1" latinLnBrk="0" hangingPunct="1">
        <a:spcBef>
          <a:spcPct val="20000"/>
        </a:spcBef>
        <a:buFont typeface="Arial" pitchFamily="34" charset="0"/>
        <a:buChar char="–"/>
        <a:defRPr sz="2000" b="0" i="0" kern="1200">
          <a:solidFill>
            <a:schemeClr val="tx1"/>
          </a:solidFill>
          <a:latin typeface="Segoe UI" panose="020B0502040204020203" pitchFamily="34" charset="0"/>
          <a:ea typeface="+mn-ea"/>
          <a:cs typeface="+mn-cs"/>
        </a:defRPr>
      </a:lvl4pPr>
      <a:lvl5pPr marL="2742720" indent="-304747" algn="l" defTabSz="1218987" rtl="0" eaLnBrk="1" latinLnBrk="0" hangingPunct="1">
        <a:spcBef>
          <a:spcPct val="20000"/>
        </a:spcBef>
        <a:buFont typeface="Arial" pitchFamily="34" charset="0"/>
        <a:buChar char="»"/>
        <a:defRPr sz="2000" b="0" i="0" kern="1200">
          <a:solidFill>
            <a:schemeClr val="tx1"/>
          </a:solidFill>
          <a:latin typeface="Segoe UI" panose="020B0502040204020203"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chart" Target="../charts/chart1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0.svg"/><Relationship Id="rId12" Type="http://schemas.openxmlformats.org/officeDocument/2006/relationships/image" Target="../media/image35.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europa.eu/eurobarometer/surveys/detail/322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834B-9D48-9555-1611-0EC36C7AFBA3}"/>
            </a:ext>
          </a:extLst>
        </p:cNvPr>
        <p:cNvGrpSpPr/>
        <p:nvPr/>
      </p:nvGrpSpPr>
      <p:grpSpPr>
        <a:xfrm>
          <a:off x="0" y="0"/>
          <a:ext cx="0" cy="0"/>
          <a:chOff x="0" y="0"/>
          <a:chExt cx="0" cy="0"/>
        </a:xfrm>
      </p:grpSpPr>
      <p:sp>
        <p:nvSpPr>
          <p:cNvPr id="22" name="Triangle 21">
            <a:extLst>
              <a:ext uri="{FF2B5EF4-FFF2-40B4-BE49-F238E27FC236}">
                <a16:creationId xmlns:a16="http://schemas.microsoft.com/office/drawing/2014/main" id="{DD06EA34-A3CE-1AC2-546F-B731A8DCCC17}"/>
              </a:ext>
            </a:extLst>
          </p:cNvPr>
          <p:cNvSpPr/>
          <p:nvPr/>
        </p:nvSpPr>
        <p:spPr>
          <a:xfrm flipV="1">
            <a:off x="3421034" y="997566"/>
            <a:ext cx="3321450" cy="2431434"/>
          </a:xfrm>
          <a:prstGeom prst="triangle">
            <a:avLst>
              <a:gd name="adj" fmla="val 5289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CB1064CD-D503-D7EE-D36C-C7C8C9E827AD}"/>
              </a:ext>
            </a:extLst>
          </p:cNvPr>
          <p:cNvSpPr/>
          <p:nvPr/>
        </p:nvSpPr>
        <p:spPr>
          <a:xfrm>
            <a:off x="11278989" y="5397298"/>
            <a:ext cx="909837" cy="1460703"/>
          </a:xfrm>
          <a:custGeom>
            <a:avLst/>
            <a:gdLst>
              <a:gd name="connsiteX0" fmla="*/ 909837 w 909837"/>
              <a:gd name="connsiteY0" fmla="*/ 0 h 1460703"/>
              <a:gd name="connsiteX1" fmla="*/ 909837 w 909837"/>
              <a:gd name="connsiteY1" fmla="*/ 1460703 h 1460703"/>
              <a:gd name="connsiteX2" fmla="*/ 0 w 909837"/>
              <a:gd name="connsiteY2" fmla="*/ 1460703 h 1460703"/>
            </a:gdLst>
            <a:ahLst/>
            <a:cxnLst>
              <a:cxn ang="0">
                <a:pos x="connsiteX0" y="connsiteY0"/>
              </a:cxn>
              <a:cxn ang="0">
                <a:pos x="connsiteX1" y="connsiteY1"/>
              </a:cxn>
              <a:cxn ang="0">
                <a:pos x="connsiteX2" y="connsiteY2"/>
              </a:cxn>
            </a:cxnLst>
            <a:rect l="l" t="t" r="r" b="b"/>
            <a:pathLst>
              <a:path w="909837" h="1460703">
                <a:moveTo>
                  <a:pt x="909837" y="0"/>
                </a:moveTo>
                <a:lnTo>
                  <a:pt x="909837" y="1460703"/>
                </a:lnTo>
                <a:lnTo>
                  <a:pt x="0" y="14607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riangle 8">
            <a:extLst>
              <a:ext uri="{FF2B5EF4-FFF2-40B4-BE49-F238E27FC236}">
                <a16:creationId xmlns:a16="http://schemas.microsoft.com/office/drawing/2014/main" id="{3B2B4FFB-B73C-D064-5DE9-9B9658F0B2D0}"/>
              </a:ext>
            </a:extLst>
          </p:cNvPr>
          <p:cNvSpPr/>
          <p:nvPr/>
        </p:nvSpPr>
        <p:spPr>
          <a:xfrm>
            <a:off x="3395664" y="5164510"/>
            <a:ext cx="1523143" cy="970456"/>
          </a:xfrm>
          <a:prstGeom prst="triangle">
            <a:avLst>
              <a:gd name="adj" fmla="val 4428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are 7">
            <a:extLst>
              <a:ext uri="{FF2B5EF4-FFF2-40B4-BE49-F238E27FC236}">
                <a16:creationId xmlns:a16="http://schemas.microsoft.com/office/drawing/2014/main" id="{5243D733-10C2-7E69-A866-11696FF6845E}"/>
              </a:ext>
            </a:extLst>
          </p:cNvPr>
          <p:cNvGrpSpPr/>
          <p:nvPr/>
        </p:nvGrpSpPr>
        <p:grpSpPr>
          <a:xfrm>
            <a:off x="0" y="995060"/>
            <a:ext cx="5085185" cy="5139907"/>
            <a:chOff x="1" y="767846"/>
            <a:chExt cx="5085185" cy="6094415"/>
          </a:xfrm>
        </p:grpSpPr>
        <p:sp>
          <p:nvSpPr>
            <p:cNvPr id="3" name="Pentagon 2">
              <a:extLst>
                <a:ext uri="{FF2B5EF4-FFF2-40B4-BE49-F238E27FC236}">
                  <a16:creationId xmlns:a16="http://schemas.microsoft.com/office/drawing/2014/main" id="{57C6A1F0-7CCC-AFBF-5236-12979645734D}"/>
                </a:ext>
              </a:extLst>
            </p:cNvPr>
            <p:cNvSpPr/>
            <p:nvPr/>
          </p:nvSpPr>
          <p:spPr>
            <a:xfrm>
              <a:off x="12874" y="767846"/>
              <a:ext cx="5072312" cy="6094415"/>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16A7CF63-B256-952D-E7C6-27CC1ABBA6CD}"/>
                </a:ext>
              </a:extLst>
            </p:cNvPr>
            <p:cNvSpPr/>
            <p:nvPr/>
          </p:nvSpPr>
          <p:spPr>
            <a:xfrm rot="5400000" flipH="1">
              <a:off x="-528994" y="1296841"/>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0EF92014-0B73-C144-0265-F3B3B27A4E11}"/>
                </a:ext>
              </a:extLst>
            </p:cNvPr>
            <p:cNvSpPr/>
            <p:nvPr/>
          </p:nvSpPr>
          <p:spPr>
            <a:xfrm rot="5400000">
              <a:off x="-528994" y="4344425"/>
              <a:ext cx="3046829" cy="1988840"/>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9">
            <a:extLst>
              <a:ext uri="{FF2B5EF4-FFF2-40B4-BE49-F238E27FC236}">
                <a16:creationId xmlns:a16="http://schemas.microsoft.com/office/drawing/2014/main" id="{85C12E23-59BA-5A4E-DC67-AB9F10DF014E}"/>
              </a:ext>
            </a:extLst>
          </p:cNvPr>
          <p:cNvSpPr txBox="1">
            <a:spLocks/>
          </p:cNvSpPr>
          <p:nvPr/>
        </p:nvSpPr>
        <p:spPr>
          <a:xfrm>
            <a:off x="5950396" y="1866048"/>
            <a:ext cx="5832649" cy="1446215"/>
          </a:xfrm>
          <a:prstGeom prst="rect">
            <a:avLst/>
          </a:prstGeom>
        </p:spPr>
        <p:txBody>
          <a:bodyPr vert="horz" lIns="0" tIns="60949" rIns="0" bIns="60949" rtlCol="0" anchor="ctr">
            <a:noAutofit/>
          </a:bodyPr>
          <a:lstStyle>
            <a:lvl1pPr algn="l" defTabSz="1218987" rtl="0" eaLnBrk="1" latinLnBrk="0" hangingPunct="1">
              <a:spcBef>
                <a:spcPct val="0"/>
              </a:spcBef>
              <a:buNone/>
              <a:defRPr sz="8800" b="1" i="0" kern="1200">
                <a:solidFill>
                  <a:schemeClr val="accent1"/>
                </a:solidFill>
                <a:latin typeface="Segoe UI" panose="020B0502040204020203" pitchFamily="34" charset="0"/>
                <a:ea typeface="+mj-ea"/>
                <a:cs typeface="+mj-cs"/>
              </a:defRPr>
            </a:lvl1pPr>
          </a:lstStyle>
          <a:p>
            <a:pPr algn="ctr"/>
            <a:r>
              <a:rPr lang="ro-RO" sz="6600" dirty="0"/>
              <a:t>ANALIZA DE IMPACT</a:t>
            </a:r>
            <a:endParaRPr lang="en-US" sz="6600" dirty="0"/>
          </a:p>
        </p:txBody>
      </p:sp>
      <p:sp>
        <p:nvSpPr>
          <p:cNvPr id="14" name="CasetăText 13">
            <a:extLst>
              <a:ext uri="{FF2B5EF4-FFF2-40B4-BE49-F238E27FC236}">
                <a16:creationId xmlns:a16="http://schemas.microsoft.com/office/drawing/2014/main" id="{ED43958E-3597-1B85-8230-D80798002E95}"/>
              </a:ext>
            </a:extLst>
          </p:cNvPr>
          <p:cNvSpPr txBox="1"/>
          <p:nvPr/>
        </p:nvSpPr>
        <p:spPr>
          <a:xfrm>
            <a:off x="5518348" y="4044552"/>
            <a:ext cx="6007706" cy="1815882"/>
          </a:xfrm>
          <a:prstGeom prst="rect">
            <a:avLst/>
          </a:prstGeom>
          <a:noFill/>
        </p:spPr>
        <p:txBody>
          <a:bodyPr wrap="square">
            <a:spAutoFit/>
          </a:bodyPr>
          <a:lstStyle/>
          <a:p>
            <a:pPr algn="ctr">
              <a:buNone/>
              <a:tabLst>
                <a:tab pos="1302385" algn="l"/>
              </a:tabLst>
            </a:pPr>
            <a:r>
              <a:rPr lang="ro-RO" sz="2000" b="1" kern="1400" spc="-5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Reforma/Investiția: Investiția 16 - Program de formare de competențe digitale avansate pentru funcționarii publici</a:t>
            </a:r>
            <a:endParaRPr lang="en-GB" sz="2000" b="1" kern="1400" spc="-50" dirty="0">
              <a:effectLst/>
              <a:latin typeface="Calibri" panose="020F0502020204030204" pitchFamily="34" charset="0"/>
              <a:ea typeface="Calibri" panose="020F0502020204030204" pitchFamily="34" charset="0"/>
              <a:cs typeface="Calibri" panose="020F0502020204030204" pitchFamily="34" charset="0"/>
            </a:endParaRPr>
          </a:p>
          <a:p>
            <a:pPr algn="ctr">
              <a:tabLst>
                <a:tab pos="1302385" algn="l"/>
              </a:tabLst>
            </a:pPr>
            <a:r>
              <a:rPr lang="ro-RO" sz="2000" b="1" kern="1400" spc="-5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Jalon/Țintă nr. 185 „Funcționari publici care au urmat un curs de formare digitală”</a:t>
            </a:r>
            <a:endParaRPr lang="en-GB" sz="2000" b="1" kern="1400" spc="-50" dirty="0">
              <a:effectLst/>
              <a:latin typeface="Calibri" panose="020F0502020204030204" pitchFamily="34" charset="0"/>
              <a:ea typeface="Calibri" panose="020F0502020204030204" pitchFamily="34" charset="0"/>
              <a:cs typeface="Calibri" panose="020F0502020204030204" pitchFamily="34" charset="0"/>
            </a:endParaRPr>
          </a:p>
          <a:p>
            <a:pPr algn="ctr">
              <a:buNone/>
            </a:pPr>
            <a:endParaRPr lang="en-GB"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2BEC5F15-9963-3999-4DED-0F91C5793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2760ACA9-DF03-F7EA-C6C4-CB0E4B38F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6154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50000" fill="hold" grpId="0" nodeType="withEffect">
                                  <p:stCondLst>
                                    <p:cond delay="3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1+#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9">
            <a:extLst>
              <a:ext uri="{FF2B5EF4-FFF2-40B4-BE49-F238E27FC236}">
                <a16:creationId xmlns:a16="http://schemas.microsoft.com/office/drawing/2014/main" id="{8B06EEB5-DB2B-BB32-3C85-686B26CFA072}"/>
              </a:ext>
            </a:extLst>
          </p:cNvPr>
          <p:cNvSpPr/>
          <p:nvPr/>
        </p:nvSpPr>
        <p:spPr>
          <a:xfrm>
            <a:off x="-1" y="980728"/>
            <a:ext cx="12188825" cy="12241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9">
            <a:extLst>
              <a:ext uri="{FF2B5EF4-FFF2-40B4-BE49-F238E27FC236}">
                <a16:creationId xmlns:a16="http://schemas.microsoft.com/office/drawing/2014/main" id="{F08C483E-3CE3-04F8-6780-65C0CACA59E9}"/>
              </a:ext>
            </a:extLst>
          </p:cNvPr>
          <p:cNvSpPr/>
          <p:nvPr/>
        </p:nvSpPr>
        <p:spPr>
          <a:xfrm rot="5400000" flipH="1">
            <a:off x="-12729" y="993451"/>
            <a:ext cx="12241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10">
            <a:extLst>
              <a:ext uri="{FF2B5EF4-FFF2-40B4-BE49-F238E27FC236}">
                <a16:creationId xmlns:a16="http://schemas.microsoft.com/office/drawing/2014/main" id="{DACA6908-3EE2-7F7C-2D3C-8B4374F233C6}"/>
              </a:ext>
            </a:extLst>
          </p:cNvPr>
          <p:cNvSpPr/>
          <p:nvPr/>
        </p:nvSpPr>
        <p:spPr>
          <a:xfrm rot="5400000">
            <a:off x="-768814" y="2973670"/>
            <a:ext cx="273630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ED98B4-614D-A1F6-BA81-DCFE4A7CFBEF}"/>
              </a:ext>
            </a:extLst>
          </p:cNvPr>
          <p:cNvSpPr txBox="1">
            <a:spLocks/>
          </p:cNvSpPr>
          <p:nvPr/>
        </p:nvSpPr>
        <p:spPr>
          <a:xfrm>
            <a:off x="1917948" y="1210254"/>
            <a:ext cx="9217024" cy="644924"/>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bg1"/>
                </a:solidFill>
              </a:rPr>
              <a:t>ANFP-COORDONATOR DE REFORMĂ</a:t>
            </a:r>
            <a:endParaRPr lang="en-US" dirty="0">
              <a:solidFill>
                <a:schemeClr val="bg1"/>
              </a:solidFill>
            </a:endParaRPr>
          </a:p>
        </p:txBody>
      </p:sp>
      <p:graphicFrame>
        <p:nvGraphicFramePr>
          <p:cNvPr id="7" name="Diagramă 6">
            <a:extLst>
              <a:ext uri="{FF2B5EF4-FFF2-40B4-BE49-F238E27FC236}">
                <a16:creationId xmlns:a16="http://schemas.microsoft.com/office/drawing/2014/main" id="{668F4639-2DCD-869B-80EB-96F26EFBFDA6}"/>
              </a:ext>
            </a:extLst>
          </p:cNvPr>
          <p:cNvGraphicFramePr/>
          <p:nvPr>
            <p:extLst>
              <p:ext uri="{D42A27DB-BD31-4B8C-83A1-F6EECF244321}">
                <p14:modId xmlns:p14="http://schemas.microsoft.com/office/powerpoint/2010/main" val="824448579"/>
              </p:ext>
            </p:extLst>
          </p:nvPr>
        </p:nvGraphicFramePr>
        <p:xfrm>
          <a:off x="2048990" y="2343302"/>
          <a:ext cx="8090842" cy="383473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3">
            <a:extLst>
              <a:ext uri="{FF2B5EF4-FFF2-40B4-BE49-F238E27FC236}">
                <a16:creationId xmlns:a16="http://schemas.microsoft.com/office/drawing/2014/main" id="{5D3B5ACD-8BB1-B896-3888-E147C2C09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3703BB22-28CE-B99D-6E52-F9F4E2670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12" name="Imagine 11">
            <a:extLst>
              <a:ext uri="{FF2B5EF4-FFF2-40B4-BE49-F238E27FC236}">
                <a16:creationId xmlns:a16="http://schemas.microsoft.com/office/drawing/2014/main" id="{08BA87F8-57E6-7005-CC76-A8D29E95D556}"/>
              </a:ext>
            </a:extLst>
          </p:cNvPr>
          <p:cNvPicPr>
            <a:picLocks noChangeAspect="1"/>
          </p:cNvPicPr>
          <p:nvPr/>
        </p:nvPicPr>
        <p:blipFill>
          <a:blip r:embed="rId5"/>
          <a:stretch>
            <a:fillRect/>
          </a:stretch>
        </p:blipFill>
        <p:spPr>
          <a:xfrm>
            <a:off x="7174532" y="3188595"/>
            <a:ext cx="3271083" cy="817336"/>
          </a:xfrm>
          <a:prstGeom prst="rect">
            <a:avLst/>
          </a:prstGeom>
        </p:spPr>
      </p:pic>
    </p:spTree>
    <p:extLst>
      <p:ext uri="{BB962C8B-B14F-4D97-AF65-F5344CB8AC3E}">
        <p14:creationId xmlns:p14="http://schemas.microsoft.com/office/powerpoint/2010/main" val="30643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 decel="5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844DD-DECF-BDBD-3030-64430EE603EC}"/>
            </a:ext>
          </a:extLst>
        </p:cNvPr>
        <p:cNvGrpSpPr/>
        <p:nvPr/>
      </p:nvGrpSpPr>
      <p:grpSpPr>
        <a:xfrm>
          <a:off x="0" y="0"/>
          <a:ext cx="0" cy="0"/>
          <a:chOff x="0" y="0"/>
          <a:chExt cx="0" cy="0"/>
        </a:xfrm>
      </p:grpSpPr>
      <p:sp>
        <p:nvSpPr>
          <p:cNvPr id="49" name="Freeform 48">
            <a:extLst>
              <a:ext uri="{FF2B5EF4-FFF2-40B4-BE49-F238E27FC236}">
                <a16:creationId xmlns:a16="http://schemas.microsoft.com/office/drawing/2014/main" id="{7CA5F7A6-F0D2-5CBE-1271-A09FE2B3C69E}"/>
              </a:ext>
            </a:extLst>
          </p:cNvPr>
          <p:cNvSpPr/>
          <p:nvPr/>
        </p:nvSpPr>
        <p:spPr>
          <a:xfrm rot="5400000" flipH="1" flipV="1">
            <a:off x="10069699" y="3926906"/>
            <a:ext cx="1607886" cy="2617128"/>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9">
            <a:extLst>
              <a:ext uri="{FF2B5EF4-FFF2-40B4-BE49-F238E27FC236}">
                <a16:creationId xmlns:a16="http://schemas.microsoft.com/office/drawing/2014/main" id="{DFFE6C12-55F5-38BF-B64E-221B48D48094}"/>
              </a:ext>
            </a:extLst>
          </p:cNvPr>
          <p:cNvSpPr>
            <a:spLocks noGrp="1"/>
          </p:cNvSpPr>
          <p:nvPr>
            <p:ph type="ctrTitle"/>
          </p:nvPr>
        </p:nvSpPr>
        <p:spPr>
          <a:xfrm>
            <a:off x="5305221" y="2031015"/>
            <a:ext cx="5794672" cy="2786545"/>
          </a:xfrm>
        </p:spPr>
        <p:txBody>
          <a:bodyPr>
            <a:normAutofit fontScale="90000"/>
          </a:bodyPr>
          <a:lstStyle/>
          <a:p>
            <a:pPr algn="ctr"/>
            <a:r>
              <a:rPr lang="ro-RO" sz="6700"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t>LOTUL I: </a:t>
            </a:r>
            <a:b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br>
            <a:r>
              <a:rPr lang="ro-RO" sz="2700" b="0"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Servicii de formare (instruire, testare și certificare) </a:t>
            </a:r>
            <a:r>
              <a:rPr lang="ro-RO" sz="2700" b="0" dirty="0">
                <a:solidFill>
                  <a:srgbClr val="1F3864"/>
                </a:solidFill>
                <a:latin typeface="Calibri" panose="020F0502020204030204" pitchFamily="34" charset="0"/>
                <a:ea typeface="Calibri" panose="020F0502020204030204" pitchFamily="34" charset="0"/>
                <a:cs typeface="Calibri" panose="020F0502020204030204" pitchFamily="34" charset="0"/>
              </a:rPr>
              <a:t>pentru dezvoltarea de competențe digitale și servicii conexe pentru un grup țintă format din 30.000 funcționari publici, bărbați și femei, din toate categoriile de vârstă, la nivel național</a:t>
            </a: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E21B8352-88ED-04F8-FB6E-263004730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A2938D86-B0E5-26BE-0BB3-92BFD59A5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5" name="Grupare 4">
            <a:extLst>
              <a:ext uri="{FF2B5EF4-FFF2-40B4-BE49-F238E27FC236}">
                <a16:creationId xmlns:a16="http://schemas.microsoft.com/office/drawing/2014/main" id="{D3629CEB-1ABF-5CF8-65DB-FB53A1E6CBB3}"/>
              </a:ext>
            </a:extLst>
          </p:cNvPr>
          <p:cNvGrpSpPr/>
          <p:nvPr/>
        </p:nvGrpSpPr>
        <p:grpSpPr>
          <a:xfrm flipH="1">
            <a:off x="0" y="980728"/>
            <a:ext cx="6382444" cy="5102726"/>
            <a:chOff x="6058495" y="980726"/>
            <a:chExt cx="6166258" cy="5212007"/>
          </a:xfrm>
        </p:grpSpPr>
        <p:grpSp>
          <p:nvGrpSpPr>
            <p:cNvPr id="4" name="Grupare 3">
              <a:extLst>
                <a:ext uri="{FF2B5EF4-FFF2-40B4-BE49-F238E27FC236}">
                  <a16:creationId xmlns:a16="http://schemas.microsoft.com/office/drawing/2014/main" id="{54DDDBEE-0A50-6125-E36F-C7A9A53B38C1}"/>
                </a:ext>
              </a:extLst>
            </p:cNvPr>
            <p:cNvGrpSpPr/>
            <p:nvPr/>
          </p:nvGrpSpPr>
          <p:grpSpPr>
            <a:xfrm rot="16200000">
              <a:off x="6550387" y="488834"/>
              <a:ext cx="5182473" cy="6166258"/>
              <a:chOff x="6094418" y="32868"/>
              <a:chExt cx="6094412" cy="6166258"/>
            </a:xfrm>
          </p:grpSpPr>
          <p:sp>
            <p:nvSpPr>
              <p:cNvPr id="30" name="Pentagon 29">
                <a:extLst>
                  <a:ext uri="{FF2B5EF4-FFF2-40B4-BE49-F238E27FC236}">
                    <a16:creationId xmlns:a16="http://schemas.microsoft.com/office/drawing/2014/main" id="{0590385F-4241-4B60-5A72-0E26FB272FC6}"/>
                  </a:ext>
                </a:extLst>
              </p:cNvPr>
              <p:cNvSpPr/>
              <p:nvPr/>
            </p:nvSpPr>
            <p:spPr>
              <a:xfrm rot="16200000">
                <a:off x="6931665" y="935566"/>
                <a:ext cx="4419918" cy="6094412"/>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FDE54CB-7072-B3F6-1E01-E51C9FD6BB9A}"/>
                  </a:ext>
                </a:extLst>
              </p:cNvPr>
              <p:cNvSpPr/>
              <p:nvPr/>
            </p:nvSpPr>
            <p:spPr>
              <a:xfrm>
                <a:off x="9399966" y="3839454"/>
                <a:ext cx="576065" cy="1710189"/>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17A20E-85F8-CCCD-8D98-0A160D36A2BF}"/>
                  </a:ext>
                </a:extLst>
              </p:cNvPr>
              <p:cNvSpPr/>
              <p:nvPr/>
            </p:nvSpPr>
            <p:spPr>
              <a:xfrm>
                <a:off x="10217866" y="4293094"/>
                <a:ext cx="576065" cy="1452073"/>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2269C6A-61C1-635A-2DE4-14939F08448D}"/>
                  </a:ext>
                </a:extLst>
              </p:cNvPr>
              <p:cNvSpPr/>
              <p:nvPr/>
            </p:nvSpPr>
            <p:spPr>
              <a:xfrm>
                <a:off x="11035766" y="4033300"/>
                <a:ext cx="576065" cy="1599894"/>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74AE12-E2C0-888C-5D5D-BDB9D6B40329}"/>
                  </a:ext>
                </a:extLst>
              </p:cNvPr>
              <p:cNvSpPr/>
              <p:nvPr/>
            </p:nvSpPr>
            <p:spPr>
              <a:xfrm>
                <a:off x="6111478" y="3839454"/>
                <a:ext cx="576065" cy="224484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F1782A-B5BD-B3A3-E6FB-3D9B1BC3A433}"/>
                  </a:ext>
                </a:extLst>
              </p:cNvPr>
              <p:cNvSpPr/>
              <p:nvPr/>
            </p:nvSpPr>
            <p:spPr>
              <a:xfrm>
                <a:off x="6929378" y="4293096"/>
                <a:ext cx="576065" cy="190603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528C5-7345-C894-D974-3EB2E8DD0DE3}"/>
                  </a:ext>
                </a:extLst>
              </p:cNvPr>
              <p:cNvSpPr/>
              <p:nvPr/>
            </p:nvSpPr>
            <p:spPr>
              <a:xfrm>
                <a:off x="7747278" y="4077073"/>
                <a:ext cx="576064" cy="206737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7D3D473-6F9C-34A5-06B3-76656EFD97D9}"/>
                  </a:ext>
                </a:extLst>
              </p:cNvPr>
              <p:cNvSpPr/>
              <p:nvPr/>
            </p:nvSpPr>
            <p:spPr>
              <a:xfrm>
                <a:off x="8565179" y="3457235"/>
                <a:ext cx="576065" cy="2530308"/>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F2B393ED-3323-0E83-E8D5-46B5050B3040}"/>
                  </a:ext>
                </a:extLst>
              </p:cNvPr>
              <p:cNvSpPr/>
              <p:nvPr/>
            </p:nvSpPr>
            <p:spPr>
              <a:xfrm rot="16200000">
                <a:off x="9121183" y="145333"/>
                <a:ext cx="3180109" cy="2955179"/>
              </a:xfrm>
              <a:prstGeom prst="triangle">
                <a:avLst>
                  <a:gd name="adj" fmla="val 475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E47A14A-5457-E3C0-A8FE-5BDFEBED97DA}"/>
                  </a:ext>
                </a:extLst>
              </p:cNvPr>
              <p:cNvSpPr/>
              <p:nvPr/>
            </p:nvSpPr>
            <p:spPr>
              <a:xfrm>
                <a:off x="9141997" y="4869159"/>
                <a:ext cx="3046829" cy="1329965"/>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ight Triangle 26">
              <a:extLst>
                <a:ext uri="{FF2B5EF4-FFF2-40B4-BE49-F238E27FC236}">
                  <a16:creationId xmlns:a16="http://schemas.microsoft.com/office/drawing/2014/main" id="{FAA57CC9-FD71-9103-7FE0-CCF34210FE27}"/>
                </a:ext>
              </a:extLst>
            </p:cNvPr>
            <p:cNvSpPr/>
            <p:nvPr/>
          </p:nvSpPr>
          <p:spPr>
            <a:xfrm rot="16200000" flipH="1">
              <a:off x="10221211" y="4189194"/>
              <a:ext cx="2675731" cy="1331348"/>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25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750" fill="hold"/>
                                        <p:tgtEl>
                                          <p:spTgt spid="49"/>
                                        </p:tgtEl>
                                        <p:attrNameLst>
                                          <p:attrName>ppt_x</p:attrName>
                                        </p:attrNameLst>
                                      </p:cBhvr>
                                      <p:tavLst>
                                        <p:tav tm="0">
                                          <p:val>
                                            <p:strVal val="0-#ppt_w/2"/>
                                          </p:val>
                                        </p:tav>
                                        <p:tav tm="100000">
                                          <p:val>
                                            <p:strVal val="#ppt_x"/>
                                          </p:val>
                                        </p:tav>
                                      </p:tavLst>
                                    </p:anim>
                                    <p:anim calcmode="lin" valueType="num">
                                      <p:cBhvr additive="base">
                                        <p:cTn id="11"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EC2438F-42F3-DE75-C3DC-F532AE06A5C5}"/>
              </a:ext>
            </a:extLst>
          </p:cNvPr>
          <p:cNvSpPr>
            <a:spLocks noGrp="1"/>
          </p:cNvSpPr>
          <p:nvPr>
            <p:ph type="title"/>
          </p:nvPr>
        </p:nvSpPr>
        <p:spPr>
          <a:xfrm>
            <a:off x="477788" y="908720"/>
            <a:ext cx="10969943" cy="711081"/>
          </a:xfrm>
        </p:spPr>
        <p:txBody>
          <a:bodyPr/>
          <a:lstStyle/>
          <a:p>
            <a:pPr algn="ctr"/>
            <a:r>
              <a:rPr lang="ro-RO" dirty="0"/>
              <a:t>Indicatori de proiect</a:t>
            </a:r>
            <a:endParaRPr lang="en-GB" dirty="0"/>
          </a:p>
        </p:txBody>
      </p:sp>
      <p:grpSp>
        <p:nvGrpSpPr>
          <p:cNvPr id="3" name="Grupare 2">
            <a:extLst>
              <a:ext uri="{FF2B5EF4-FFF2-40B4-BE49-F238E27FC236}">
                <a16:creationId xmlns:a16="http://schemas.microsoft.com/office/drawing/2014/main" id="{851B7D0D-7D6D-E776-3BF3-C750F75BD733}"/>
              </a:ext>
            </a:extLst>
          </p:cNvPr>
          <p:cNvGrpSpPr/>
          <p:nvPr/>
        </p:nvGrpSpPr>
        <p:grpSpPr>
          <a:xfrm>
            <a:off x="1015247" y="1746038"/>
            <a:ext cx="10453524" cy="4215983"/>
            <a:chOff x="0" y="0"/>
            <a:chExt cx="5486400" cy="3324225"/>
          </a:xfrm>
        </p:grpSpPr>
        <p:graphicFrame>
          <p:nvGraphicFramePr>
            <p:cNvPr id="4" name="Nomogramă 3">
              <a:extLst>
                <a:ext uri="{FF2B5EF4-FFF2-40B4-BE49-F238E27FC236}">
                  <a16:creationId xmlns:a16="http://schemas.microsoft.com/office/drawing/2014/main" id="{02A3472F-3FEE-3A51-5E89-79DF425CD45E}"/>
                </a:ext>
              </a:extLst>
            </p:cNvPr>
            <p:cNvGraphicFramePr/>
            <p:nvPr>
              <p:extLst>
                <p:ext uri="{D42A27DB-BD31-4B8C-83A1-F6EECF244321}">
                  <p14:modId xmlns:p14="http://schemas.microsoft.com/office/powerpoint/2010/main" val="2686629742"/>
                </p:ext>
              </p:extLst>
            </p:nvPr>
          </p:nvGraphicFramePr>
          <p:xfrm>
            <a:off x="0" y="0"/>
            <a:ext cx="5486400" cy="287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are 4">
              <a:extLst>
                <a:ext uri="{FF2B5EF4-FFF2-40B4-BE49-F238E27FC236}">
                  <a16:creationId xmlns:a16="http://schemas.microsoft.com/office/drawing/2014/main" id="{62D8F050-9135-A128-7103-6C8701B0DA8A}"/>
                </a:ext>
              </a:extLst>
            </p:cNvPr>
            <p:cNvGrpSpPr/>
            <p:nvPr/>
          </p:nvGrpSpPr>
          <p:grpSpPr>
            <a:xfrm>
              <a:off x="114300" y="2876550"/>
              <a:ext cx="5267325" cy="447675"/>
              <a:chOff x="0" y="0"/>
              <a:chExt cx="5267325" cy="447675"/>
            </a:xfrm>
          </p:grpSpPr>
          <p:cxnSp>
            <p:nvCxnSpPr>
              <p:cNvPr id="10" name="Conector drept 9">
                <a:extLst>
                  <a:ext uri="{FF2B5EF4-FFF2-40B4-BE49-F238E27FC236}">
                    <a16:creationId xmlns:a16="http://schemas.microsoft.com/office/drawing/2014/main" id="{F9DA4783-A7C0-DDE8-25DC-EB0835502AB7}"/>
                  </a:ext>
                </a:extLst>
              </p:cNvPr>
              <p:cNvCxnSpPr>
                <a:cxnSpLocks/>
              </p:cNvCxnSpPr>
              <p:nvPr/>
            </p:nvCxnSpPr>
            <p:spPr>
              <a:xfrm>
                <a:off x="10708" y="228600"/>
                <a:ext cx="518620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Dreptunghi 5">
                <a:extLst>
                  <a:ext uri="{FF2B5EF4-FFF2-40B4-BE49-F238E27FC236}">
                    <a16:creationId xmlns:a16="http://schemas.microsoft.com/office/drawing/2014/main" id="{B44D3C3F-D77F-645E-B240-9BEA0DDEEC4B}"/>
                  </a:ext>
                </a:extLst>
              </p:cNvPr>
              <p:cNvSpPr/>
              <p:nvPr/>
            </p:nvSpPr>
            <p:spPr>
              <a:xfrm>
                <a:off x="0" y="9525"/>
                <a:ext cx="1047750"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dirty="0">
                    <a:effectLst/>
                    <a:ea typeface="Calibri" panose="020F0502020204030204" pitchFamily="34" charset="0"/>
                    <a:cs typeface="Times New Roman" panose="02020603050405020304" pitchFamily="18" charset="0"/>
                  </a:rPr>
                  <a:t>Analiză inițială a nevoilor</a:t>
                </a:r>
                <a:endParaRPr lang="en-GB" sz="1400" kern="100" dirty="0">
                  <a:effectLst/>
                  <a:ea typeface="Calibri" panose="020F0502020204030204" pitchFamily="34" charset="0"/>
                  <a:cs typeface="Times New Roman" panose="02020603050405020304" pitchFamily="18" charset="0"/>
                </a:endParaRPr>
              </a:p>
            </p:txBody>
          </p:sp>
          <p:sp>
            <p:nvSpPr>
              <p:cNvPr id="7" name="Dreptunghi 6">
                <a:extLst>
                  <a:ext uri="{FF2B5EF4-FFF2-40B4-BE49-F238E27FC236}">
                    <a16:creationId xmlns:a16="http://schemas.microsoft.com/office/drawing/2014/main" id="{74013420-953D-3599-1A3A-0C09EC009435}"/>
                  </a:ext>
                </a:extLst>
              </p:cNvPr>
              <p:cNvSpPr/>
              <p:nvPr/>
            </p:nvSpPr>
            <p:spPr>
              <a:xfrm>
                <a:off x="1400175" y="9525"/>
                <a:ext cx="1114425"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Monitorizarea continuă</a:t>
                </a:r>
                <a:endParaRPr lang="en-GB" sz="1400" kern="100">
                  <a:effectLst/>
                  <a:ea typeface="Calibri" panose="020F0502020204030204" pitchFamily="34" charset="0"/>
                  <a:cs typeface="Times New Roman" panose="02020603050405020304" pitchFamily="18" charset="0"/>
                </a:endParaRPr>
              </a:p>
            </p:txBody>
          </p:sp>
          <p:sp>
            <p:nvSpPr>
              <p:cNvPr id="8" name="Dreptunghi 7">
                <a:extLst>
                  <a:ext uri="{FF2B5EF4-FFF2-40B4-BE49-F238E27FC236}">
                    <a16:creationId xmlns:a16="http://schemas.microsoft.com/office/drawing/2014/main" id="{22D32892-69D8-B5B1-A9E3-19F0D28199CA}"/>
                  </a:ext>
                </a:extLst>
              </p:cNvPr>
              <p:cNvSpPr/>
              <p:nvPr/>
            </p:nvSpPr>
            <p:spPr>
              <a:xfrm>
                <a:off x="2771775" y="0"/>
                <a:ext cx="1114425"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Monitorizarea continuă</a:t>
                </a:r>
                <a:endParaRPr lang="en-GB" sz="1400" kern="100">
                  <a:effectLst/>
                  <a:ea typeface="Calibri" panose="020F0502020204030204" pitchFamily="34" charset="0"/>
                  <a:cs typeface="Times New Roman" panose="02020603050405020304" pitchFamily="18" charset="0"/>
                </a:endParaRPr>
              </a:p>
            </p:txBody>
          </p:sp>
          <p:sp>
            <p:nvSpPr>
              <p:cNvPr id="9" name="Dreptunghi 8">
                <a:extLst>
                  <a:ext uri="{FF2B5EF4-FFF2-40B4-BE49-F238E27FC236}">
                    <a16:creationId xmlns:a16="http://schemas.microsoft.com/office/drawing/2014/main" id="{3B8BAED1-6294-F962-BD90-6402E9D8F4C0}"/>
                  </a:ext>
                </a:extLst>
              </p:cNvPr>
              <p:cNvSpPr/>
              <p:nvPr/>
            </p:nvSpPr>
            <p:spPr>
              <a:xfrm>
                <a:off x="4152900" y="9525"/>
                <a:ext cx="1114425"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Analiză de impact</a:t>
                </a:r>
                <a:endParaRPr lang="en-GB" sz="1400" kern="100">
                  <a:effectLst/>
                  <a:ea typeface="Calibri" panose="020F0502020204030204" pitchFamily="34" charset="0"/>
                  <a:cs typeface="Times New Roman" panose="02020603050405020304" pitchFamily="18" charset="0"/>
                </a:endParaRPr>
              </a:p>
            </p:txBody>
          </p:sp>
        </p:grpSp>
      </p:grpSp>
      <p:pic>
        <p:nvPicPr>
          <p:cNvPr id="11" name="Picture 3">
            <a:extLst>
              <a:ext uri="{FF2B5EF4-FFF2-40B4-BE49-F238E27FC236}">
                <a16:creationId xmlns:a16="http://schemas.microsoft.com/office/drawing/2014/main" id="{2F146934-1A2E-BD84-03A2-5C089F57D1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2" name="Picture 2">
            <a:extLst>
              <a:ext uri="{FF2B5EF4-FFF2-40B4-BE49-F238E27FC236}">
                <a16:creationId xmlns:a16="http://schemas.microsoft.com/office/drawing/2014/main" id="{A6A8E646-1E64-A96B-ECFD-36875F993A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3730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F78A-330F-4907-334A-05C64F730603}"/>
            </a:ext>
          </a:extLst>
        </p:cNvPr>
        <p:cNvGrpSpPr/>
        <p:nvPr/>
      </p:nvGrpSpPr>
      <p:grpSpPr>
        <a:xfrm>
          <a:off x="0" y="0"/>
          <a:ext cx="0" cy="0"/>
          <a:chOff x="0" y="0"/>
          <a:chExt cx="0" cy="0"/>
        </a:xfrm>
      </p:grpSpPr>
      <p:sp>
        <p:nvSpPr>
          <p:cNvPr id="68" name="Rectangle 29">
            <a:extLst>
              <a:ext uri="{FF2B5EF4-FFF2-40B4-BE49-F238E27FC236}">
                <a16:creationId xmlns:a16="http://schemas.microsoft.com/office/drawing/2014/main" id="{C91853E8-7201-9547-08F5-8C81BD89439D}"/>
              </a:ext>
            </a:extLst>
          </p:cNvPr>
          <p:cNvSpPr/>
          <p:nvPr/>
        </p:nvSpPr>
        <p:spPr>
          <a:xfrm>
            <a:off x="2084" y="2648436"/>
            <a:ext cx="12188825" cy="116063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5">
            <a:extLst>
              <a:ext uri="{FF2B5EF4-FFF2-40B4-BE49-F238E27FC236}">
                <a16:creationId xmlns:a16="http://schemas.microsoft.com/office/drawing/2014/main" id="{3C199076-8A37-2954-8626-0F2153E18B51}"/>
              </a:ext>
            </a:extLst>
          </p:cNvPr>
          <p:cNvSpPr>
            <a:spLocks noEditPoints="1"/>
          </p:cNvSpPr>
          <p:nvPr/>
        </p:nvSpPr>
        <p:spPr bwMode="auto">
          <a:xfrm>
            <a:off x="5043915" y="2050486"/>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solidFill>
            <a:srgbClr val="8E3728"/>
          </a:soli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 name="Freeform 6">
            <a:extLst>
              <a:ext uri="{FF2B5EF4-FFF2-40B4-BE49-F238E27FC236}">
                <a16:creationId xmlns:a16="http://schemas.microsoft.com/office/drawing/2014/main" id="{8F3DD4B6-4706-69B4-0829-90DC78AA883E}"/>
              </a:ext>
            </a:extLst>
          </p:cNvPr>
          <p:cNvSpPr>
            <a:spLocks noEditPoints="1"/>
          </p:cNvSpPr>
          <p:nvPr/>
        </p:nvSpPr>
        <p:spPr bwMode="auto">
          <a:xfrm>
            <a:off x="5043915" y="2050486"/>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gradFill>
            <a:gsLst>
              <a:gs pos="4000">
                <a:schemeClr val="accent5">
                  <a:lumMod val="60000"/>
                  <a:lumOff val="40000"/>
                </a:schemeClr>
              </a:gs>
              <a:gs pos="100000">
                <a:schemeClr val="accent5"/>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 name="Freeform 7">
            <a:extLst>
              <a:ext uri="{FF2B5EF4-FFF2-40B4-BE49-F238E27FC236}">
                <a16:creationId xmlns:a16="http://schemas.microsoft.com/office/drawing/2014/main" id="{0097DE6B-F0D6-A307-F9E9-AAA12FC138F9}"/>
              </a:ext>
            </a:extLst>
          </p:cNvPr>
          <p:cNvSpPr>
            <a:spLocks noEditPoints="1"/>
          </p:cNvSpPr>
          <p:nvPr/>
        </p:nvSpPr>
        <p:spPr bwMode="auto">
          <a:xfrm>
            <a:off x="5131213" y="2137783"/>
            <a:ext cx="2162495" cy="2164987"/>
          </a:xfrm>
          <a:custGeom>
            <a:avLst/>
            <a:gdLst>
              <a:gd name="T0" fmla="*/ 486 w 971"/>
              <a:gd name="T1" fmla="*/ 0 h 971"/>
              <a:gd name="T2" fmla="*/ 0 w 971"/>
              <a:gd name="T3" fmla="*/ 486 h 971"/>
              <a:gd name="T4" fmla="*/ 486 w 971"/>
              <a:gd name="T5" fmla="*/ 971 h 971"/>
              <a:gd name="T6" fmla="*/ 971 w 971"/>
              <a:gd name="T7" fmla="*/ 486 h 971"/>
              <a:gd name="T8" fmla="*/ 486 w 971"/>
              <a:gd name="T9" fmla="*/ 0 h 971"/>
              <a:gd name="T10" fmla="*/ 486 w 971"/>
              <a:gd name="T11" fmla="*/ 815 h 971"/>
              <a:gd name="T12" fmla="*/ 156 w 971"/>
              <a:gd name="T13" fmla="*/ 486 h 971"/>
              <a:gd name="T14" fmla="*/ 486 w 971"/>
              <a:gd name="T15" fmla="*/ 156 h 971"/>
              <a:gd name="T16" fmla="*/ 815 w 971"/>
              <a:gd name="T17" fmla="*/ 486 h 971"/>
              <a:gd name="T18" fmla="*/ 486 w 971"/>
              <a:gd name="T19" fmla="*/ 81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971">
                <a:moveTo>
                  <a:pt x="486" y="0"/>
                </a:moveTo>
                <a:cubicBezTo>
                  <a:pt x="218" y="0"/>
                  <a:pt x="0" y="218"/>
                  <a:pt x="0" y="486"/>
                </a:cubicBezTo>
                <a:cubicBezTo>
                  <a:pt x="0" y="754"/>
                  <a:pt x="218" y="971"/>
                  <a:pt x="486" y="971"/>
                </a:cubicBezTo>
                <a:cubicBezTo>
                  <a:pt x="754" y="971"/>
                  <a:pt x="971" y="754"/>
                  <a:pt x="971" y="486"/>
                </a:cubicBezTo>
                <a:cubicBezTo>
                  <a:pt x="971" y="218"/>
                  <a:pt x="754" y="0"/>
                  <a:pt x="486" y="0"/>
                </a:cubicBezTo>
                <a:close/>
                <a:moveTo>
                  <a:pt x="486" y="815"/>
                </a:moveTo>
                <a:cubicBezTo>
                  <a:pt x="304" y="815"/>
                  <a:pt x="156" y="668"/>
                  <a:pt x="156" y="486"/>
                </a:cubicBezTo>
                <a:cubicBezTo>
                  <a:pt x="156" y="304"/>
                  <a:pt x="304" y="156"/>
                  <a:pt x="486" y="156"/>
                </a:cubicBezTo>
                <a:cubicBezTo>
                  <a:pt x="668" y="156"/>
                  <a:pt x="815" y="304"/>
                  <a:pt x="815" y="486"/>
                </a:cubicBezTo>
                <a:cubicBezTo>
                  <a:pt x="815" y="668"/>
                  <a:pt x="668" y="815"/>
                  <a:pt x="486" y="815"/>
                </a:cubicBezTo>
                <a:close/>
              </a:path>
            </a:pathLst>
          </a:custGeom>
          <a:gradFill>
            <a:gsLst>
              <a:gs pos="4000">
                <a:schemeClr val="accent4">
                  <a:lumMod val="60000"/>
                  <a:lumOff val="40000"/>
                </a:schemeClr>
              </a:gs>
              <a:gs pos="100000">
                <a:schemeClr val="accent4"/>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6" name="Freeform 8">
            <a:extLst>
              <a:ext uri="{FF2B5EF4-FFF2-40B4-BE49-F238E27FC236}">
                <a16:creationId xmlns:a16="http://schemas.microsoft.com/office/drawing/2014/main" id="{3AA2CF3C-1E71-6DC0-1083-08404B75B464}"/>
              </a:ext>
            </a:extLst>
          </p:cNvPr>
          <p:cNvSpPr>
            <a:spLocks noEditPoints="1"/>
          </p:cNvSpPr>
          <p:nvPr/>
        </p:nvSpPr>
        <p:spPr bwMode="auto">
          <a:xfrm>
            <a:off x="5217264" y="2225081"/>
            <a:ext cx="1989146" cy="1991639"/>
          </a:xfrm>
          <a:custGeom>
            <a:avLst/>
            <a:gdLst>
              <a:gd name="T0" fmla="*/ 447 w 893"/>
              <a:gd name="T1" fmla="*/ 0 h 893"/>
              <a:gd name="T2" fmla="*/ 0 w 893"/>
              <a:gd name="T3" fmla="*/ 447 h 893"/>
              <a:gd name="T4" fmla="*/ 447 w 893"/>
              <a:gd name="T5" fmla="*/ 893 h 893"/>
              <a:gd name="T6" fmla="*/ 893 w 893"/>
              <a:gd name="T7" fmla="*/ 447 h 893"/>
              <a:gd name="T8" fmla="*/ 447 w 893"/>
              <a:gd name="T9" fmla="*/ 0 h 893"/>
              <a:gd name="T10" fmla="*/ 447 w 893"/>
              <a:gd name="T11" fmla="*/ 776 h 893"/>
              <a:gd name="T12" fmla="*/ 117 w 893"/>
              <a:gd name="T13" fmla="*/ 447 h 893"/>
              <a:gd name="T14" fmla="*/ 447 w 893"/>
              <a:gd name="T15" fmla="*/ 117 h 893"/>
              <a:gd name="T16" fmla="*/ 776 w 893"/>
              <a:gd name="T17" fmla="*/ 447 h 893"/>
              <a:gd name="T18" fmla="*/ 447 w 893"/>
              <a:gd name="T19" fmla="*/ 77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93">
                <a:moveTo>
                  <a:pt x="447" y="0"/>
                </a:moveTo>
                <a:cubicBezTo>
                  <a:pt x="200" y="0"/>
                  <a:pt x="0" y="200"/>
                  <a:pt x="0" y="447"/>
                </a:cubicBezTo>
                <a:cubicBezTo>
                  <a:pt x="0" y="693"/>
                  <a:pt x="200" y="893"/>
                  <a:pt x="447" y="893"/>
                </a:cubicBezTo>
                <a:cubicBezTo>
                  <a:pt x="693" y="893"/>
                  <a:pt x="893" y="693"/>
                  <a:pt x="893" y="447"/>
                </a:cubicBezTo>
                <a:cubicBezTo>
                  <a:pt x="893" y="200"/>
                  <a:pt x="693" y="0"/>
                  <a:pt x="447" y="0"/>
                </a:cubicBezTo>
                <a:close/>
                <a:moveTo>
                  <a:pt x="447" y="776"/>
                </a:moveTo>
                <a:cubicBezTo>
                  <a:pt x="265" y="776"/>
                  <a:pt x="117" y="629"/>
                  <a:pt x="117" y="447"/>
                </a:cubicBezTo>
                <a:cubicBezTo>
                  <a:pt x="117" y="265"/>
                  <a:pt x="265" y="117"/>
                  <a:pt x="447" y="117"/>
                </a:cubicBezTo>
                <a:cubicBezTo>
                  <a:pt x="629" y="117"/>
                  <a:pt x="776" y="265"/>
                  <a:pt x="776" y="447"/>
                </a:cubicBezTo>
                <a:cubicBezTo>
                  <a:pt x="776" y="629"/>
                  <a:pt x="629" y="776"/>
                  <a:pt x="447" y="776"/>
                </a:cubicBezTo>
                <a:close/>
              </a:path>
            </a:pathLst>
          </a:custGeom>
          <a:gradFill>
            <a:gsLst>
              <a:gs pos="4000">
                <a:schemeClr val="accent3">
                  <a:lumMod val="60000"/>
                  <a:lumOff val="40000"/>
                </a:schemeClr>
              </a:gs>
              <a:gs pos="100000">
                <a:schemeClr val="accent3"/>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7" name="Freeform 9">
            <a:extLst>
              <a:ext uri="{FF2B5EF4-FFF2-40B4-BE49-F238E27FC236}">
                <a16:creationId xmlns:a16="http://schemas.microsoft.com/office/drawing/2014/main" id="{AD59216B-5D2E-0328-F77C-5FA42D1C354B}"/>
              </a:ext>
            </a:extLst>
          </p:cNvPr>
          <p:cNvSpPr>
            <a:spLocks noEditPoints="1"/>
          </p:cNvSpPr>
          <p:nvPr/>
        </p:nvSpPr>
        <p:spPr bwMode="auto">
          <a:xfrm>
            <a:off x="5304562" y="2311132"/>
            <a:ext cx="1814550" cy="1818289"/>
          </a:xfrm>
          <a:custGeom>
            <a:avLst/>
            <a:gdLst>
              <a:gd name="T0" fmla="*/ 408 w 815"/>
              <a:gd name="T1" fmla="*/ 0 h 815"/>
              <a:gd name="T2" fmla="*/ 0 w 815"/>
              <a:gd name="T3" fmla="*/ 408 h 815"/>
              <a:gd name="T4" fmla="*/ 408 w 815"/>
              <a:gd name="T5" fmla="*/ 815 h 815"/>
              <a:gd name="T6" fmla="*/ 815 w 815"/>
              <a:gd name="T7" fmla="*/ 408 h 815"/>
              <a:gd name="T8" fmla="*/ 408 w 815"/>
              <a:gd name="T9" fmla="*/ 0 h 815"/>
              <a:gd name="T10" fmla="*/ 408 w 815"/>
              <a:gd name="T11" fmla="*/ 737 h 815"/>
              <a:gd name="T12" fmla="*/ 78 w 815"/>
              <a:gd name="T13" fmla="*/ 408 h 815"/>
              <a:gd name="T14" fmla="*/ 408 w 815"/>
              <a:gd name="T15" fmla="*/ 78 h 815"/>
              <a:gd name="T16" fmla="*/ 737 w 815"/>
              <a:gd name="T17" fmla="*/ 408 h 815"/>
              <a:gd name="T18" fmla="*/ 408 w 815"/>
              <a:gd name="T19" fmla="*/ 7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15">
                <a:moveTo>
                  <a:pt x="408" y="0"/>
                </a:moveTo>
                <a:cubicBezTo>
                  <a:pt x="183" y="0"/>
                  <a:pt x="0" y="183"/>
                  <a:pt x="0" y="408"/>
                </a:cubicBezTo>
                <a:cubicBezTo>
                  <a:pt x="0" y="633"/>
                  <a:pt x="183" y="815"/>
                  <a:pt x="408" y="815"/>
                </a:cubicBezTo>
                <a:cubicBezTo>
                  <a:pt x="633" y="815"/>
                  <a:pt x="815" y="633"/>
                  <a:pt x="815" y="408"/>
                </a:cubicBezTo>
                <a:cubicBezTo>
                  <a:pt x="815" y="183"/>
                  <a:pt x="633" y="0"/>
                  <a:pt x="408" y="0"/>
                </a:cubicBezTo>
                <a:close/>
                <a:moveTo>
                  <a:pt x="408" y="737"/>
                </a:moveTo>
                <a:cubicBezTo>
                  <a:pt x="226" y="737"/>
                  <a:pt x="78" y="590"/>
                  <a:pt x="78" y="408"/>
                </a:cubicBezTo>
                <a:cubicBezTo>
                  <a:pt x="78" y="226"/>
                  <a:pt x="226" y="78"/>
                  <a:pt x="408" y="78"/>
                </a:cubicBezTo>
                <a:cubicBezTo>
                  <a:pt x="590" y="78"/>
                  <a:pt x="737" y="226"/>
                  <a:pt x="737" y="408"/>
                </a:cubicBezTo>
                <a:cubicBezTo>
                  <a:pt x="737" y="590"/>
                  <a:pt x="590" y="737"/>
                  <a:pt x="408" y="737"/>
                </a:cubicBezTo>
                <a:close/>
              </a:path>
            </a:pathLst>
          </a:custGeom>
          <a:gradFill>
            <a:gsLst>
              <a:gs pos="4000">
                <a:schemeClr val="accent2">
                  <a:lumMod val="60000"/>
                  <a:lumOff val="40000"/>
                </a:schemeClr>
              </a:gs>
              <a:gs pos="100000">
                <a:schemeClr val="accent2"/>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8" name="Freeform 10">
            <a:extLst>
              <a:ext uri="{FF2B5EF4-FFF2-40B4-BE49-F238E27FC236}">
                <a16:creationId xmlns:a16="http://schemas.microsoft.com/office/drawing/2014/main" id="{C752C428-BB6D-4F29-F362-0492590FEE33}"/>
              </a:ext>
            </a:extLst>
          </p:cNvPr>
          <p:cNvSpPr>
            <a:spLocks noEditPoints="1"/>
          </p:cNvSpPr>
          <p:nvPr/>
        </p:nvSpPr>
        <p:spPr bwMode="auto">
          <a:xfrm>
            <a:off x="5391859" y="2398430"/>
            <a:ext cx="1641201" cy="1643694"/>
          </a:xfrm>
          <a:custGeom>
            <a:avLst/>
            <a:gdLst>
              <a:gd name="T0" fmla="*/ 369 w 737"/>
              <a:gd name="T1" fmla="*/ 0 h 737"/>
              <a:gd name="T2" fmla="*/ 0 w 737"/>
              <a:gd name="T3" fmla="*/ 369 h 737"/>
              <a:gd name="T4" fmla="*/ 369 w 737"/>
              <a:gd name="T5" fmla="*/ 737 h 737"/>
              <a:gd name="T6" fmla="*/ 737 w 737"/>
              <a:gd name="T7" fmla="*/ 369 h 737"/>
              <a:gd name="T8" fmla="*/ 369 w 737"/>
              <a:gd name="T9" fmla="*/ 0 h 737"/>
              <a:gd name="T10" fmla="*/ 369 w 737"/>
              <a:gd name="T11" fmla="*/ 698 h 737"/>
              <a:gd name="T12" fmla="*/ 39 w 737"/>
              <a:gd name="T13" fmla="*/ 369 h 737"/>
              <a:gd name="T14" fmla="*/ 369 w 737"/>
              <a:gd name="T15" fmla="*/ 39 h 737"/>
              <a:gd name="T16" fmla="*/ 698 w 737"/>
              <a:gd name="T17" fmla="*/ 369 h 737"/>
              <a:gd name="T18" fmla="*/ 369 w 737"/>
              <a:gd name="T19" fmla="*/ 69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37">
                <a:moveTo>
                  <a:pt x="369" y="0"/>
                </a:moveTo>
                <a:cubicBezTo>
                  <a:pt x="165" y="0"/>
                  <a:pt x="0" y="165"/>
                  <a:pt x="0" y="369"/>
                </a:cubicBezTo>
                <a:cubicBezTo>
                  <a:pt x="0" y="572"/>
                  <a:pt x="165" y="737"/>
                  <a:pt x="369" y="737"/>
                </a:cubicBezTo>
                <a:cubicBezTo>
                  <a:pt x="572" y="737"/>
                  <a:pt x="737" y="572"/>
                  <a:pt x="737" y="369"/>
                </a:cubicBezTo>
                <a:cubicBezTo>
                  <a:pt x="737" y="165"/>
                  <a:pt x="572" y="0"/>
                  <a:pt x="369" y="0"/>
                </a:cubicBezTo>
                <a:close/>
                <a:moveTo>
                  <a:pt x="369" y="698"/>
                </a:moveTo>
                <a:cubicBezTo>
                  <a:pt x="187" y="698"/>
                  <a:pt x="39" y="551"/>
                  <a:pt x="39" y="369"/>
                </a:cubicBezTo>
                <a:cubicBezTo>
                  <a:pt x="39" y="187"/>
                  <a:pt x="187" y="39"/>
                  <a:pt x="369" y="39"/>
                </a:cubicBezTo>
                <a:cubicBezTo>
                  <a:pt x="551" y="39"/>
                  <a:pt x="698" y="187"/>
                  <a:pt x="698" y="369"/>
                </a:cubicBezTo>
                <a:cubicBezTo>
                  <a:pt x="698" y="551"/>
                  <a:pt x="551" y="698"/>
                  <a:pt x="369" y="698"/>
                </a:cubicBezTo>
                <a:close/>
              </a:path>
            </a:pathLst>
          </a:custGeom>
          <a:gradFill flip="none" rotWithShape="1">
            <a:gsLst>
              <a:gs pos="4000">
                <a:schemeClr val="accent1">
                  <a:lumMod val="60000"/>
                  <a:lumOff val="40000"/>
                </a:schemeClr>
              </a:gs>
              <a:gs pos="100000">
                <a:schemeClr val="accent1"/>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nvGrpSpPr>
          <p:cNvPr id="9" name="Group 33">
            <a:extLst>
              <a:ext uri="{FF2B5EF4-FFF2-40B4-BE49-F238E27FC236}">
                <a16:creationId xmlns:a16="http://schemas.microsoft.com/office/drawing/2014/main" id="{AD2E55C7-B8A0-75B8-9FE8-1EDA1BD2C2D8}"/>
              </a:ext>
            </a:extLst>
          </p:cNvPr>
          <p:cNvGrpSpPr/>
          <p:nvPr/>
        </p:nvGrpSpPr>
        <p:grpSpPr>
          <a:xfrm>
            <a:off x="2397927" y="2645511"/>
            <a:ext cx="7671412" cy="1163557"/>
            <a:chOff x="2945520" y="1376574"/>
            <a:chExt cx="6731126" cy="1323624"/>
          </a:xfrm>
        </p:grpSpPr>
        <p:sp>
          <p:nvSpPr>
            <p:cNvPr id="10" name="Freeform 11">
              <a:extLst>
                <a:ext uri="{FF2B5EF4-FFF2-40B4-BE49-F238E27FC236}">
                  <a16:creationId xmlns:a16="http://schemas.microsoft.com/office/drawing/2014/main" id="{408565E8-D471-E94B-5E28-4D039E1D0034}"/>
                </a:ext>
              </a:extLst>
            </p:cNvPr>
            <p:cNvSpPr>
              <a:spLocks/>
            </p:cNvSpPr>
            <p:nvPr/>
          </p:nvSpPr>
          <p:spPr bwMode="auto">
            <a:xfrm>
              <a:off x="4637108" y="1376574"/>
              <a:ext cx="3245926" cy="1323624"/>
            </a:xfrm>
            <a:custGeom>
              <a:avLst/>
              <a:gdLst>
                <a:gd name="T0" fmla="*/ 2008 w 2288"/>
                <a:gd name="T1" fmla="*/ 0 h 933"/>
                <a:gd name="T2" fmla="*/ 7 w 2288"/>
                <a:gd name="T3" fmla="*/ 0 h 933"/>
                <a:gd name="T4" fmla="*/ 288 w 2288"/>
                <a:gd name="T5" fmla="*/ 452 h 933"/>
                <a:gd name="T6" fmla="*/ 0 w 2288"/>
                <a:gd name="T7" fmla="*/ 933 h 933"/>
                <a:gd name="T8" fmla="*/ 2000 w 2288"/>
                <a:gd name="T9" fmla="*/ 933 h 933"/>
                <a:gd name="T10" fmla="*/ 2288 w 2288"/>
                <a:gd name="T11" fmla="*/ 452 h 933"/>
                <a:gd name="T12" fmla="*/ 2008 w 228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2288" h="933">
                  <a:moveTo>
                    <a:pt x="2008" y="0"/>
                  </a:moveTo>
                  <a:lnTo>
                    <a:pt x="7" y="0"/>
                  </a:lnTo>
                  <a:lnTo>
                    <a:pt x="288" y="452"/>
                  </a:lnTo>
                  <a:lnTo>
                    <a:pt x="0" y="933"/>
                  </a:lnTo>
                  <a:lnTo>
                    <a:pt x="2000" y="933"/>
                  </a:lnTo>
                  <a:lnTo>
                    <a:pt x="2288" y="452"/>
                  </a:lnTo>
                  <a:lnTo>
                    <a:pt x="2008" y="0"/>
                  </a:ln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2000" dirty="0"/>
            </a:p>
          </p:txBody>
        </p:sp>
        <p:sp>
          <p:nvSpPr>
            <p:cNvPr id="11" name="Freeform 12">
              <a:extLst>
                <a:ext uri="{FF2B5EF4-FFF2-40B4-BE49-F238E27FC236}">
                  <a16:creationId xmlns:a16="http://schemas.microsoft.com/office/drawing/2014/main" id="{E7014AE1-66A6-1B24-2AAA-B98A9B69D88C}"/>
                </a:ext>
              </a:extLst>
            </p:cNvPr>
            <p:cNvSpPr>
              <a:spLocks/>
            </p:cNvSpPr>
            <p:nvPr/>
          </p:nvSpPr>
          <p:spPr bwMode="auto">
            <a:xfrm>
              <a:off x="2945520" y="1376574"/>
              <a:ext cx="2030123" cy="1323624"/>
            </a:xfrm>
            <a:custGeom>
              <a:avLst/>
              <a:gdLst>
                <a:gd name="T0" fmla="*/ 1150 w 1431"/>
                <a:gd name="T1" fmla="*/ 0 h 933"/>
                <a:gd name="T2" fmla="*/ 5 w 1431"/>
                <a:gd name="T3" fmla="*/ 0 h 933"/>
                <a:gd name="T4" fmla="*/ 286 w 1431"/>
                <a:gd name="T5" fmla="*/ 452 h 933"/>
                <a:gd name="T6" fmla="*/ 0 w 1431"/>
                <a:gd name="T7" fmla="*/ 930 h 933"/>
                <a:gd name="T8" fmla="*/ 0 w 1431"/>
                <a:gd name="T9" fmla="*/ 933 h 933"/>
                <a:gd name="T10" fmla="*/ 1143 w 1431"/>
                <a:gd name="T11" fmla="*/ 933 h 933"/>
                <a:gd name="T12" fmla="*/ 1431 w 1431"/>
                <a:gd name="T13" fmla="*/ 452 h 933"/>
                <a:gd name="T14" fmla="*/ 1150 w 1431"/>
                <a:gd name="T15" fmla="*/ 0 h 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1" h="933">
                  <a:moveTo>
                    <a:pt x="1150" y="0"/>
                  </a:moveTo>
                  <a:lnTo>
                    <a:pt x="5" y="0"/>
                  </a:lnTo>
                  <a:lnTo>
                    <a:pt x="286" y="452"/>
                  </a:lnTo>
                  <a:lnTo>
                    <a:pt x="0" y="930"/>
                  </a:lnTo>
                  <a:lnTo>
                    <a:pt x="0" y="933"/>
                  </a:lnTo>
                  <a:lnTo>
                    <a:pt x="1143" y="933"/>
                  </a:lnTo>
                  <a:lnTo>
                    <a:pt x="1431" y="452"/>
                  </a:lnTo>
                  <a:lnTo>
                    <a:pt x="1150" y="0"/>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2000" dirty="0"/>
            </a:p>
          </p:txBody>
        </p:sp>
        <p:sp>
          <p:nvSpPr>
            <p:cNvPr id="12" name="Freeform 13">
              <a:extLst>
                <a:ext uri="{FF2B5EF4-FFF2-40B4-BE49-F238E27FC236}">
                  <a16:creationId xmlns:a16="http://schemas.microsoft.com/office/drawing/2014/main" id="{5F4CDBF3-7843-854A-8B3E-9B527745A78A}"/>
                </a:ext>
              </a:extLst>
            </p:cNvPr>
            <p:cNvSpPr>
              <a:spLocks/>
            </p:cNvSpPr>
            <p:nvPr/>
          </p:nvSpPr>
          <p:spPr bwMode="auto">
            <a:xfrm>
              <a:off x="7532825" y="1376574"/>
              <a:ext cx="2143821" cy="1323624"/>
            </a:xfrm>
            <a:custGeom>
              <a:avLst/>
              <a:gdLst>
                <a:gd name="T0" fmla="*/ 1051 w 1333"/>
                <a:gd name="T1" fmla="*/ 0 h 933"/>
                <a:gd name="T2" fmla="*/ 8 w 1333"/>
                <a:gd name="T3" fmla="*/ 0 h 933"/>
                <a:gd name="T4" fmla="*/ 288 w 1333"/>
                <a:gd name="T5" fmla="*/ 452 h 933"/>
                <a:gd name="T6" fmla="*/ 0 w 1333"/>
                <a:gd name="T7" fmla="*/ 933 h 933"/>
                <a:gd name="T8" fmla="*/ 1043 w 1333"/>
                <a:gd name="T9" fmla="*/ 933 h 933"/>
                <a:gd name="T10" fmla="*/ 1333 w 1333"/>
                <a:gd name="T11" fmla="*/ 452 h 933"/>
                <a:gd name="T12" fmla="*/ 1051 w 1333"/>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333" h="933">
                  <a:moveTo>
                    <a:pt x="1051" y="0"/>
                  </a:moveTo>
                  <a:lnTo>
                    <a:pt x="8" y="0"/>
                  </a:lnTo>
                  <a:lnTo>
                    <a:pt x="288" y="452"/>
                  </a:lnTo>
                  <a:lnTo>
                    <a:pt x="0" y="933"/>
                  </a:lnTo>
                  <a:lnTo>
                    <a:pt x="1043" y="933"/>
                  </a:lnTo>
                  <a:lnTo>
                    <a:pt x="1333" y="452"/>
                  </a:lnTo>
                  <a:lnTo>
                    <a:pt x="1051"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3" name="TextBox 26">
              <a:extLst>
                <a:ext uri="{FF2B5EF4-FFF2-40B4-BE49-F238E27FC236}">
                  <a16:creationId xmlns:a16="http://schemas.microsoft.com/office/drawing/2014/main" id="{94506D67-30E2-66A2-ACEC-85C0D4173337}"/>
                </a:ext>
              </a:extLst>
            </p:cNvPr>
            <p:cNvSpPr txBox="1"/>
            <p:nvPr/>
          </p:nvSpPr>
          <p:spPr>
            <a:xfrm>
              <a:off x="3424024" y="1654884"/>
              <a:ext cx="1349432" cy="735245"/>
            </a:xfrm>
            <a:prstGeom prst="rect">
              <a:avLst/>
            </a:prstGeom>
            <a:noFill/>
          </p:spPr>
          <p:txBody>
            <a:bodyPr wrap="square" rtlCol="0" anchor="ctr">
              <a:spAutoFit/>
            </a:bodyPr>
            <a:lstStyle/>
            <a:p>
              <a:pPr algn="ctr"/>
              <a:r>
                <a:rPr lang="ro-RO" sz="1800" dirty="0">
                  <a:latin typeface="Open Sans" panose="020B0606030504020204" pitchFamily="34" charset="0"/>
                  <a:ea typeface="Open Sans" panose="020B0606030504020204" pitchFamily="34" charset="0"/>
                  <a:cs typeface="Open Sans" panose="020B0606030504020204" pitchFamily="34" charset="0"/>
                </a:rPr>
                <a:t>Sesiuni de formare</a:t>
              </a: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27">
              <a:extLst>
                <a:ext uri="{FF2B5EF4-FFF2-40B4-BE49-F238E27FC236}">
                  <a16:creationId xmlns:a16="http://schemas.microsoft.com/office/drawing/2014/main" id="{D7F59644-4507-B303-56B0-758F28C441D8}"/>
                </a:ext>
              </a:extLst>
            </p:cNvPr>
            <p:cNvSpPr txBox="1"/>
            <p:nvPr/>
          </p:nvSpPr>
          <p:spPr>
            <a:xfrm>
              <a:off x="5470628" y="1403120"/>
              <a:ext cx="1349432" cy="1225408"/>
            </a:xfrm>
            <a:prstGeom prst="rect">
              <a:avLst/>
            </a:prstGeom>
            <a:noFill/>
          </p:spPr>
          <p:txBody>
            <a:bodyPr wrap="square" rtlCol="0" anchor="ctr">
              <a:spAutoFit/>
            </a:bodyPr>
            <a:lstStyle/>
            <a:p>
              <a:pPr algn="ctr"/>
              <a:r>
                <a:rPr lang="ro-RO" sz="1600" dirty="0">
                  <a:latin typeface="Open Sans" panose="020B0606030504020204" pitchFamily="34" charset="0"/>
                  <a:ea typeface="Open Sans" panose="020B0606030504020204" pitchFamily="34" charset="0"/>
                  <a:cs typeface="Open Sans" panose="020B0606030504020204" pitchFamily="34" charset="0"/>
                </a:rPr>
                <a:t>30.000 de funcționari de conducere certificați</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28">
              <a:extLst>
                <a:ext uri="{FF2B5EF4-FFF2-40B4-BE49-F238E27FC236}">
                  <a16:creationId xmlns:a16="http://schemas.microsoft.com/office/drawing/2014/main" id="{15107415-66E0-C66E-8511-6E53E34144EF}"/>
                </a:ext>
              </a:extLst>
            </p:cNvPr>
            <p:cNvSpPr txBox="1"/>
            <p:nvPr/>
          </p:nvSpPr>
          <p:spPr>
            <a:xfrm>
              <a:off x="7927553" y="1655691"/>
              <a:ext cx="1623582" cy="945315"/>
            </a:xfrm>
            <a:prstGeom prst="rect">
              <a:avLst/>
            </a:prstGeom>
            <a:noFill/>
          </p:spPr>
          <p:txBody>
            <a:bodyPr wrap="square" rtlCol="0" anchor="ctr">
              <a:spAutoFit/>
            </a:bodyPr>
            <a:lstStyle/>
            <a:p>
              <a:pPr algn="ctr"/>
              <a:r>
                <a:rPr lang="ro-RO" sz="1600" dirty="0">
                  <a:latin typeface="Open Sans" panose="020B0606030504020204" pitchFamily="34" charset="0"/>
                  <a:ea typeface="Open Sans" panose="020B0606030504020204" pitchFamily="34" charset="0"/>
                  <a:cs typeface="Open Sans" panose="020B0606030504020204" pitchFamily="34" charset="0"/>
                </a:rPr>
                <a:t>Dinamică pozitivă a indicatorilor de impact</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Freeform 14">
            <a:extLst>
              <a:ext uri="{FF2B5EF4-FFF2-40B4-BE49-F238E27FC236}">
                <a16:creationId xmlns:a16="http://schemas.microsoft.com/office/drawing/2014/main" id="{E2783D68-C305-C6CB-692D-622657FAF4A6}"/>
              </a:ext>
            </a:extLst>
          </p:cNvPr>
          <p:cNvSpPr>
            <a:spLocks/>
          </p:cNvSpPr>
          <p:nvPr/>
        </p:nvSpPr>
        <p:spPr bwMode="auto">
          <a:xfrm>
            <a:off x="6213707" y="2050486"/>
            <a:ext cx="1166051" cy="2339582"/>
          </a:xfrm>
          <a:custGeom>
            <a:avLst/>
            <a:gdLst>
              <a:gd name="T0" fmla="*/ 0 w 524"/>
              <a:gd name="T1" fmla="*/ 0 h 1049"/>
              <a:gd name="T2" fmla="*/ 0 w 524"/>
              <a:gd name="T3" fmla="*/ 0 h 1049"/>
              <a:gd name="T4" fmla="*/ 0 w 524"/>
              <a:gd name="T5" fmla="*/ 195 h 1049"/>
              <a:gd name="T6" fmla="*/ 0 w 524"/>
              <a:gd name="T7" fmla="*/ 195 h 1049"/>
              <a:gd name="T8" fmla="*/ 329 w 524"/>
              <a:gd name="T9" fmla="*/ 525 h 1049"/>
              <a:gd name="T10" fmla="*/ 0 w 524"/>
              <a:gd name="T11" fmla="*/ 854 h 1049"/>
              <a:gd name="T12" fmla="*/ 0 w 524"/>
              <a:gd name="T13" fmla="*/ 854 h 1049"/>
              <a:gd name="T14" fmla="*/ 0 w 524"/>
              <a:gd name="T15" fmla="*/ 1049 h 1049"/>
              <a:gd name="T16" fmla="*/ 0 w 524"/>
              <a:gd name="T17" fmla="*/ 1049 h 1049"/>
              <a:gd name="T18" fmla="*/ 524 w 524"/>
              <a:gd name="T19" fmla="*/ 525 h 1049"/>
              <a:gd name="T20" fmla="*/ 0 w 524"/>
              <a:gd name="T2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1049">
                <a:moveTo>
                  <a:pt x="0" y="0"/>
                </a:moveTo>
                <a:cubicBezTo>
                  <a:pt x="0" y="0"/>
                  <a:pt x="0" y="0"/>
                  <a:pt x="0" y="0"/>
                </a:cubicBezTo>
                <a:cubicBezTo>
                  <a:pt x="0" y="195"/>
                  <a:pt x="0" y="195"/>
                  <a:pt x="0" y="195"/>
                </a:cubicBezTo>
                <a:cubicBezTo>
                  <a:pt x="0" y="195"/>
                  <a:pt x="0" y="195"/>
                  <a:pt x="0" y="195"/>
                </a:cubicBezTo>
                <a:cubicBezTo>
                  <a:pt x="182" y="195"/>
                  <a:pt x="329" y="343"/>
                  <a:pt x="329" y="525"/>
                </a:cubicBezTo>
                <a:cubicBezTo>
                  <a:pt x="329" y="707"/>
                  <a:pt x="182" y="854"/>
                  <a:pt x="0" y="854"/>
                </a:cubicBezTo>
                <a:cubicBezTo>
                  <a:pt x="0" y="854"/>
                  <a:pt x="0" y="854"/>
                  <a:pt x="0" y="854"/>
                </a:cubicBezTo>
                <a:cubicBezTo>
                  <a:pt x="0" y="1049"/>
                  <a:pt x="0" y="1049"/>
                  <a:pt x="0" y="1049"/>
                </a:cubicBezTo>
                <a:cubicBezTo>
                  <a:pt x="0" y="1049"/>
                  <a:pt x="0" y="1049"/>
                  <a:pt x="0" y="1049"/>
                </a:cubicBezTo>
                <a:cubicBezTo>
                  <a:pt x="289" y="1049"/>
                  <a:pt x="524" y="814"/>
                  <a:pt x="524" y="525"/>
                </a:cubicBezTo>
                <a:cubicBezTo>
                  <a:pt x="524" y="235"/>
                  <a:pt x="289" y="0"/>
                  <a:pt x="0" y="0"/>
                </a:cubicBezTo>
                <a:close/>
              </a:path>
            </a:pathLst>
          </a:custGeom>
          <a:gradFill>
            <a:gsLst>
              <a:gs pos="4000">
                <a:schemeClr val="accent5">
                  <a:lumMod val="60000"/>
                  <a:lumOff val="40000"/>
                </a:schemeClr>
              </a:gs>
              <a:gs pos="100000">
                <a:schemeClr val="accent5"/>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7" name="Freeform 15">
            <a:extLst>
              <a:ext uri="{FF2B5EF4-FFF2-40B4-BE49-F238E27FC236}">
                <a16:creationId xmlns:a16="http://schemas.microsoft.com/office/drawing/2014/main" id="{2B3C4890-DE39-ECFC-2E99-0994E0FB0104}"/>
              </a:ext>
            </a:extLst>
          </p:cNvPr>
          <p:cNvSpPr>
            <a:spLocks/>
          </p:cNvSpPr>
          <p:nvPr/>
        </p:nvSpPr>
        <p:spPr bwMode="auto">
          <a:xfrm>
            <a:off x="6213707" y="2137783"/>
            <a:ext cx="1080001" cy="2164987"/>
          </a:xfrm>
          <a:custGeom>
            <a:avLst/>
            <a:gdLst>
              <a:gd name="T0" fmla="*/ 0 w 485"/>
              <a:gd name="T1" fmla="*/ 0 h 971"/>
              <a:gd name="T2" fmla="*/ 0 w 485"/>
              <a:gd name="T3" fmla="*/ 0 h 971"/>
              <a:gd name="T4" fmla="*/ 0 w 485"/>
              <a:gd name="T5" fmla="*/ 156 h 971"/>
              <a:gd name="T6" fmla="*/ 0 w 485"/>
              <a:gd name="T7" fmla="*/ 156 h 971"/>
              <a:gd name="T8" fmla="*/ 329 w 485"/>
              <a:gd name="T9" fmla="*/ 486 h 971"/>
              <a:gd name="T10" fmla="*/ 0 w 485"/>
              <a:gd name="T11" fmla="*/ 815 h 971"/>
              <a:gd name="T12" fmla="*/ 0 w 485"/>
              <a:gd name="T13" fmla="*/ 815 h 971"/>
              <a:gd name="T14" fmla="*/ 0 w 485"/>
              <a:gd name="T15" fmla="*/ 971 h 971"/>
              <a:gd name="T16" fmla="*/ 0 w 485"/>
              <a:gd name="T17" fmla="*/ 971 h 971"/>
              <a:gd name="T18" fmla="*/ 485 w 485"/>
              <a:gd name="T19" fmla="*/ 486 h 971"/>
              <a:gd name="T20" fmla="*/ 0 w 485"/>
              <a:gd name="T21"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971">
                <a:moveTo>
                  <a:pt x="0" y="0"/>
                </a:moveTo>
                <a:cubicBezTo>
                  <a:pt x="0" y="0"/>
                  <a:pt x="0" y="0"/>
                  <a:pt x="0" y="0"/>
                </a:cubicBezTo>
                <a:cubicBezTo>
                  <a:pt x="0" y="156"/>
                  <a:pt x="0" y="156"/>
                  <a:pt x="0" y="156"/>
                </a:cubicBezTo>
                <a:cubicBezTo>
                  <a:pt x="0" y="156"/>
                  <a:pt x="0" y="156"/>
                  <a:pt x="0" y="156"/>
                </a:cubicBezTo>
                <a:cubicBezTo>
                  <a:pt x="182" y="156"/>
                  <a:pt x="329" y="304"/>
                  <a:pt x="329" y="486"/>
                </a:cubicBezTo>
                <a:cubicBezTo>
                  <a:pt x="329" y="668"/>
                  <a:pt x="182" y="815"/>
                  <a:pt x="0" y="815"/>
                </a:cubicBezTo>
                <a:cubicBezTo>
                  <a:pt x="0" y="815"/>
                  <a:pt x="0" y="815"/>
                  <a:pt x="0" y="815"/>
                </a:cubicBezTo>
                <a:cubicBezTo>
                  <a:pt x="0" y="971"/>
                  <a:pt x="0" y="971"/>
                  <a:pt x="0" y="971"/>
                </a:cubicBezTo>
                <a:cubicBezTo>
                  <a:pt x="0" y="971"/>
                  <a:pt x="0" y="971"/>
                  <a:pt x="0" y="971"/>
                </a:cubicBezTo>
                <a:cubicBezTo>
                  <a:pt x="268" y="971"/>
                  <a:pt x="485" y="754"/>
                  <a:pt x="485" y="486"/>
                </a:cubicBezTo>
                <a:cubicBezTo>
                  <a:pt x="485" y="218"/>
                  <a:pt x="268" y="0"/>
                  <a:pt x="0" y="0"/>
                </a:cubicBezTo>
                <a:close/>
              </a:path>
            </a:pathLst>
          </a:custGeom>
          <a:gradFill>
            <a:gsLst>
              <a:gs pos="4000">
                <a:schemeClr val="accent4">
                  <a:lumMod val="60000"/>
                  <a:lumOff val="40000"/>
                </a:schemeClr>
              </a:gs>
              <a:gs pos="100000">
                <a:schemeClr val="accent4"/>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8" name="Freeform 16">
            <a:extLst>
              <a:ext uri="{FF2B5EF4-FFF2-40B4-BE49-F238E27FC236}">
                <a16:creationId xmlns:a16="http://schemas.microsoft.com/office/drawing/2014/main" id="{9EEE4074-CD0F-9330-87B6-90E1B8DB4661}"/>
              </a:ext>
            </a:extLst>
          </p:cNvPr>
          <p:cNvSpPr>
            <a:spLocks/>
          </p:cNvSpPr>
          <p:nvPr/>
        </p:nvSpPr>
        <p:spPr bwMode="auto">
          <a:xfrm>
            <a:off x="6213707" y="2225081"/>
            <a:ext cx="992702" cy="1991639"/>
          </a:xfrm>
          <a:custGeom>
            <a:avLst/>
            <a:gdLst>
              <a:gd name="T0" fmla="*/ 0 w 446"/>
              <a:gd name="T1" fmla="*/ 0 h 893"/>
              <a:gd name="T2" fmla="*/ 0 w 446"/>
              <a:gd name="T3" fmla="*/ 0 h 893"/>
              <a:gd name="T4" fmla="*/ 0 w 446"/>
              <a:gd name="T5" fmla="*/ 117 h 893"/>
              <a:gd name="T6" fmla="*/ 0 w 446"/>
              <a:gd name="T7" fmla="*/ 117 h 893"/>
              <a:gd name="T8" fmla="*/ 329 w 446"/>
              <a:gd name="T9" fmla="*/ 447 h 893"/>
              <a:gd name="T10" fmla="*/ 0 w 446"/>
              <a:gd name="T11" fmla="*/ 776 h 893"/>
              <a:gd name="T12" fmla="*/ 0 w 446"/>
              <a:gd name="T13" fmla="*/ 776 h 893"/>
              <a:gd name="T14" fmla="*/ 0 w 446"/>
              <a:gd name="T15" fmla="*/ 893 h 893"/>
              <a:gd name="T16" fmla="*/ 0 w 446"/>
              <a:gd name="T17" fmla="*/ 893 h 893"/>
              <a:gd name="T18" fmla="*/ 446 w 446"/>
              <a:gd name="T19" fmla="*/ 447 h 893"/>
              <a:gd name="T20" fmla="*/ 0 w 446"/>
              <a:gd name="T2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893">
                <a:moveTo>
                  <a:pt x="0" y="0"/>
                </a:moveTo>
                <a:cubicBezTo>
                  <a:pt x="0" y="0"/>
                  <a:pt x="0" y="0"/>
                  <a:pt x="0" y="0"/>
                </a:cubicBezTo>
                <a:cubicBezTo>
                  <a:pt x="0" y="117"/>
                  <a:pt x="0" y="117"/>
                  <a:pt x="0" y="117"/>
                </a:cubicBezTo>
                <a:cubicBezTo>
                  <a:pt x="0" y="117"/>
                  <a:pt x="0" y="117"/>
                  <a:pt x="0" y="117"/>
                </a:cubicBezTo>
                <a:cubicBezTo>
                  <a:pt x="182" y="117"/>
                  <a:pt x="329" y="265"/>
                  <a:pt x="329" y="447"/>
                </a:cubicBezTo>
                <a:cubicBezTo>
                  <a:pt x="329" y="629"/>
                  <a:pt x="182" y="776"/>
                  <a:pt x="0" y="776"/>
                </a:cubicBezTo>
                <a:cubicBezTo>
                  <a:pt x="0" y="776"/>
                  <a:pt x="0" y="776"/>
                  <a:pt x="0" y="776"/>
                </a:cubicBezTo>
                <a:cubicBezTo>
                  <a:pt x="0" y="893"/>
                  <a:pt x="0" y="893"/>
                  <a:pt x="0" y="893"/>
                </a:cubicBezTo>
                <a:cubicBezTo>
                  <a:pt x="0" y="893"/>
                  <a:pt x="0" y="893"/>
                  <a:pt x="0" y="893"/>
                </a:cubicBezTo>
                <a:cubicBezTo>
                  <a:pt x="246" y="893"/>
                  <a:pt x="446" y="693"/>
                  <a:pt x="446" y="447"/>
                </a:cubicBezTo>
                <a:cubicBezTo>
                  <a:pt x="446" y="200"/>
                  <a:pt x="246" y="0"/>
                  <a:pt x="0" y="0"/>
                </a:cubicBezTo>
                <a:close/>
              </a:path>
            </a:pathLst>
          </a:custGeom>
          <a:gradFill>
            <a:gsLst>
              <a:gs pos="4000">
                <a:schemeClr val="accent3">
                  <a:lumMod val="60000"/>
                  <a:lumOff val="40000"/>
                </a:schemeClr>
              </a:gs>
              <a:gs pos="100000">
                <a:schemeClr val="accent3"/>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9" name="Freeform 17">
            <a:extLst>
              <a:ext uri="{FF2B5EF4-FFF2-40B4-BE49-F238E27FC236}">
                <a16:creationId xmlns:a16="http://schemas.microsoft.com/office/drawing/2014/main" id="{A0314D76-1E2D-C532-177E-B6A9CA8DB03E}"/>
              </a:ext>
            </a:extLst>
          </p:cNvPr>
          <p:cNvSpPr>
            <a:spLocks/>
          </p:cNvSpPr>
          <p:nvPr/>
        </p:nvSpPr>
        <p:spPr bwMode="auto">
          <a:xfrm>
            <a:off x="6213707" y="2311132"/>
            <a:ext cx="905404" cy="1818289"/>
          </a:xfrm>
          <a:custGeom>
            <a:avLst/>
            <a:gdLst>
              <a:gd name="T0" fmla="*/ 0 w 407"/>
              <a:gd name="T1" fmla="*/ 0 h 815"/>
              <a:gd name="T2" fmla="*/ 0 w 407"/>
              <a:gd name="T3" fmla="*/ 0 h 815"/>
              <a:gd name="T4" fmla="*/ 0 w 407"/>
              <a:gd name="T5" fmla="*/ 78 h 815"/>
              <a:gd name="T6" fmla="*/ 0 w 407"/>
              <a:gd name="T7" fmla="*/ 78 h 815"/>
              <a:gd name="T8" fmla="*/ 329 w 407"/>
              <a:gd name="T9" fmla="*/ 408 h 815"/>
              <a:gd name="T10" fmla="*/ 0 w 407"/>
              <a:gd name="T11" fmla="*/ 737 h 815"/>
              <a:gd name="T12" fmla="*/ 0 w 407"/>
              <a:gd name="T13" fmla="*/ 737 h 815"/>
              <a:gd name="T14" fmla="*/ 0 w 407"/>
              <a:gd name="T15" fmla="*/ 815 h 815"/>
              <a:gd name="T16" fmla="*/ 0 w 407"/>
              <a:gd name="T17" fmla="*/ 815 h 815"/>
              <a:gd name="T18" fmla="*/ 407 w 407"/>
              <a:gd name="T19" fmla="*/ 408 h 815"/>
              <a:gd name="T20" fmla="*/ 0 w 407"/>
              <a:gd name="T2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815">
                <a:moveTo>
                  <a:pt x="0" y="0"/>
                </a:moveTo>
                <a:cubicBezTo>
                  <a:pt x="0" y="0"/>
                  <a:pt x="0" y="0"/>
                  <a:pt x="0" y="0"/>
                </a:cubicBezTo>
                <a:cubicBezTo>
                  <a:pt x="0" y="78"/>
                  <a:pt x="0" y="78"/>
                  <a:pt x="0" y="78"/>
                </a:cubicBezTo>
                <a:cubicBezTo>
                  <a:pt x="0" y="78"/>
                  <a:pt x="0" y="78"/>
                  <a:pt x="0" y="78"/>
                </a:cubicBezTo>
                <a:cubicBezTo>
                  <a:pt x="182" y="78"/>
                  <a:pt x="329" y="226"/>
                  <a:pt x="329" y="408"/>
                </a:cubicBezTo>
                <a:cubicBezTo>
                  <a:pt x="329" y="590"/>
                  <a:pt x="182" y="737"/>
                  <a:pt x="0" y="737"/>
                </a:cubicBezTo>
                <a:cubicBezTo>
                  <a:pt x="0" y="737"/>
                  <a:pt x="0" y="737"/>
                  <a:pt x="0" y="737"/>
                </a:cubicBezTo>
                <a:cubicBezTo>
                  <a:pt x="0" y="815"/>
                  <a:pt x="0" y="815"/>
                  <a:pt x="0" y="815"/>
                </a:cubicBezTo>
                <a:cubicBezTo>
                  <a:pt x="0" y="815"/>
                  <a:pt x="0" y="815"/>
                  <a:pt x="0" y="815"/>
                </a:cubicBezTo>
                <a:cubicBezTo>
                  <a:pt x="225" y="815"/>
                  <a:pt x="407" y="633"/>
                  <a:pt x="407" y="408"/>
                </a:cubicBezTo>
                <a:cubicBezTo>
                  <a:pt x="407" y="183"/>
                  <a:pt x="225" y="0"/>
                  <a:pt x="0" y="0"/>
                </a:cubicBezTo>
                <a:close/>
              </a:path>
            </a:pathLst>
          </a:custGeom>
          <a:gradFill>
            <a:gsLst>
              <a:gs pos="4000">
                <a:schemeClr val="accent2">
                  <a:lumMod val="60000"/>
                  <a:lumOff val="40000"/>
                </a:schemeClr>
              </a:gs>
              <a:gs pos="100000">
                <a:schemeClr val="accent2"/>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0" name="Freeform 18">
            <a:extLst>
              <a:ext uri="{FF2B5EF4-FFF2-40B4-BE49-F238E27FC236}">
                <a16:creationId xmlns:a16="http://schemas.microsoft.com/office/drawing/2014/main" id="{20FB6DE5-5ED5-7606-D6FC-3ECC279F4476}"/>
              </a:ext>
            </a:extLst>
          </p:cNvPr>
          <p:cNvSpPr>
            <a:spLocks/>
          </p:cNvSpPr>
          <p:nvPr/>
        </p:nvSpPr>
        <p:spPr bwMode="auto">
          <a:xfrm>
            <a:off x="6213707" y="2398430"/>
            <a:ext cx="819353" cy="1643694"/>
          </a:xfrm>
          <a:custGeom>
            <a:avLst/>
            <a:gdLst>
              <a:gd name="T0" fmla="*/ 0 w 368"/>
              <a:gd name="T1" fmla="*/ 0 h 737"/>
              <a:gd name="T2" fmla="*/ 0 w 368"/>
              <a:gd name="T3" fmla="*/ 0 h 737"/>
              <a:gd name="T4" fmla="*/ 0 w 368"/>
              <a:gd name="T5" fmla="*/ 39 h 737"/>
              <a:gd name="T6" fmla="*/ 0 w 368"/>
              <a:gd name="T7" fmla="*/ 39 h 737"/>
              <a:gd name="T8" fmla="*/ 329 w 368"/>
              <a:gd name="T9" fmla="*/ 369 h 737"/>
              <a:gd name="T10" fmla="*/ 0 w 368"/>
              <a:gd name="T11" fmla="*/ 698 h 737"/>
              <a:gd name="T12" fmla="*/ 0 w 368"/>
              <a:gd name="T13" fmla="*/ 698 h 737"/>
              <a:gd name="T14" fmla="*/ 0 w 368"/>
              <a:gd name="T15" fmla="*/ 737 h 737"/>
              <a:gd name="T16" fmla="*/ 0 w 368"/>
              <a:gd name="T17" fmla="*/ 737 h 737"/>
              <a:gd name="T18" fmla="*/ 368 w 368"/>
              <a:gd name="T19" fmla="*/ 369 h 737"/>
              <a:gd name="T20" fmla="*/ 0 w 368"/>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737">
                <a:moveTo>
                  <a:pt x="0" y="0"/>
                </a:moveTo>
                <a:cubicBezTo>
                  <a:pt x="0" y="0"/>
                  <a:pt x="0" y="0"/>
                  <a:pt x="0" y="0"/>
                </a:cubicBezTo>
                <a:cubicBezTo>
                  <a:pt x="0" y="39"/>
                  <a:pt x="0" y="39"/>
                  <a:pt x="0" y="39"/>
                </a:cubicBezTo>
                <a:cubicBezTo>
                  <a:pt x="0" y="39"/>
                  <a:pt x="0" y="39"/>
                  <a:pt x="0" y="39"/>
                </a:cubicBezTo>
                <a:cubicBezTo>
                  <a:pt x="182" y="39"/>
                  <a:pt x="329" y="187"/>
                  <a:pt x="329" y="369"/>
                </a:cubicBezTo>
                <a:cubicBezTo>
                  <a:pt x="329" y="551"/>
                  <a:pt x="182" y="698"/>
                  <a:pt x="0" y="698"/>
                </a:cubicBezTo>
                <a:cubicBezTo>
                  <a:pt x="0" y="698"/>
                  <a:pt x="0" y="698"/>
                  <a:pt x="0" y="698"/>
                </a:cubicBezTo>
                <a:cubicBezTo>
                  <a:pt x="0" y="737"/>
                  <a:pt x="0" y="737"/>
                  <a:pt x="0" y="737"/>
                </a:cubicBezTo>
                <a:cubicBezTo>
                  <a:pt x="0" y="737"/>
                  <a:pt x="0" y="737"/>
                  <a:pt x="0" y="737"/>
                </a:cubicBezTo>
                <a:cubicBezTo>
                  <a:pt x="203" y="737"/>
                  <a:pt x="368" y="572"/>
                  <a:pt x="368" y="369"/>
                </a:cubicBezTo>
                <a:cubicBezTo>
                  <a:pt x="368" y="165"/>
                  <a:pt x="203" y="0"/>
                  <a:pt x="0" y="0"/>
                </a:cubicBezTo>
                <a:close/>
              </a:path>
            </a:pathLst>
          </a:custGeom>
          <a:gradFill flip="none" rotWithShape="1">
            <a:gsLst>
              <a:gs pos="4000">
                <a:schemeClr val="accent1">
                  <a:lumMod val="60000"/>
                  <a:lumOff val="40000"/>
                </a:schemeClr>
              </a:gs>
              <a:gs pos="100000">
                <a:schemeClr val="accent1"/>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1" name="Freeform: Shape 53">
            <a:extLst>
              <a:ext uri="{FF2B5EF4-FFF2-40B4-BE49-F238E27FC236}">
                <a16:creationId xmlns:a16="http://schemas.microsoft.com/office/drawing/2014/main" id="{76AF368C-88AC-6215-B076-E6BC49C0E459}"/>
              </a:ext>
            </a:extLst>
          </p:cNvPr>
          <p:cNvSpPr/>
          <p:nvPr/>
        </p:nvSpPr>
        <p:spPr>
          <a:xfrm>
            <a:off x="1742497" y="4139061"/>
            <a:ext cx="3716830" cy="536329"/>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2" name="Freeform: Shape 56">
            <a:extLst>
              <a:ext uri="{FF2B5EF4-FFF2-40B4-BE49-F238E27FC236}">
                <a16:creationId xmlns:a16="http://schemas.microsoft.com/office/drawing/2014/main" id="{4BB7D5BD-BA0A-946A-F0D7-FD54783A5DA0}"/>
              </a:ext>
            </a:extLst>
          </p:cNvPr>
          <p:cNvSpPr/>
          <p:nvPr/>
        </p:nvSpPr>
        <p:spPr>
          <a:xfrm>
            <a:off x="3979910" y="4236958"/>
            <a:ext cx="1566716"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3" name="Freeform: Shape 57">
            <a:extLst>
              <a:ext uri="{FF2B5EF4-FFF2-40B4-BE49-F238E27FC236}">
                <a16:creationId xmlns:a16="http://schemas.microsoft.com/office/drawing/2014/main" id="{CF42922F-B4A7-E1B5-A04E-2D547B5FD706}"/>
              </a:ext>
            </a:extLst>
          </p:cNvPr>
          <p:cNvSpPr/>
          <p:nvPr/>
        </p:nvSpPr>
        <p:spPr>
          <a:xfrm flipH="1">
            <a:off x="7047459" y="4192170"/>
            <a:ext cx="3611283" cy="483220"/>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4" name="Freeform: Shape 58">
            <a:extLst>
              <a:ext uri="{FF2B5EF4-FFF2-40B4-BE49-F238E27FC236}">
                <a16:creationId xmlns:a16="http://schemas.microsoft.com/office/drawing/2014/main" id="{AA77F450-2ED0-CE46-1465-E588674BA5CF}"/>
              </a:ext>
            </a:extLst>
          </p:cNvPr>
          <p:cNvSpPr/>
          <p:nvPr/>
        </p:nvSpPr>
        <p:spPr>
          <a:xfrm flipH="1">
            <a:off x="6885880" y="4236958"/>
            <a:ext cx="1554614"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cxnSp>
        <p:nvCxnSpPr>
          <p:cNvPr id="25" name="Straight Connector 62">
            <a:extLst>
              <a:ext uri="{FF2B5EF4-FFF2-40B4-BE49-F238E27FC236}">
                <a16:creationId xmlns:a16="http://schemas.microsoft.com/office/drawing/2014/main" id="{F3F9ED91-12F9-8DAE-0B7E-907E68F866B9}"/>
              </a:ext>
            </a:extLst>
          </p:cNvPr>
          <p:cNvCxnSpPr>
            <a:cxnSpLocks/>
          </p:cNvCxnSpPr>
          <p:nvPr/>
        </p:nvCxnSpPr>
        <p:spPr>
          <a:xfrm>
            <a:off x="6199306" y="4391306"/>
            <a:ext cx="0" cy="29911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99F5EB9-E132-6745-24A4-97DDEA65E5FC}"/>
              </a:ext>
            </a:extLst>
          </p:cNvPr>
          <p:cNvSpPr/>
          <p:nvPr/>
        </p:nvSpPr>
        <p:spPr>
          <a:xfrm>
            <a:off x="1524513" y="4733776"/>
            <a:ext cx="464178" cy="4641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7" name="TextBox 29">
            <a:extLst>
              <a:ext uri="{FF2B5EF4-FFF2-40B4-BE49-F238E27FC236}">
                <a16:creationId xmlns:a16="http://schemas.microsoft.com/office/drawing/2014/main" id="{C269DAEE-5458-0D13-38D4-E798D9D2E3C6}"/>
              </a:ext>
            </a:extLst>
          </p:cNvPr>
          <p:cNvSpPr txBox="1"/>
          <p:nvPr/>
        </p:nvSpPr>
        <p:spPr>
          <a:xfrm>
            <a:off x="685969" y="5259257"/>
            <a:ext cx="2141266" cy="286232"/>
          </a:xfrm>
          <a:prstGeom prst="rect">
            <a:avLst/>
          </a:prstGeom>
          <a:noFill/>
        </p:spPr>
        <p:txBody>
          <a:bodyPr wrap="square" rtlCol="0">
            <a:spAutoFit/>
          </a:bodyPr>
          <a:lstStyle/>
          <a:p>
            <a:pPr algn="ctr">
              <a:lnSpc>
                <a:spcPct val="90000"/>
              </a:lnSpc>
            </a:pPr>
            <a:r>
              <a:rPr lang="ro-RO"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RELEVANȚĂ</a:t>
            </a:r>
            <a:endParaRPr lang="en-IN"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71">
            <a:extLst>
              <a:ext uri="{FF2B5EF4-FFF2-40B4-BE49-F238E27FC236}">
                <a16:creationId xmlns:a16="http://schemas.microsoft.com/office/drawing/2014/main" id="{7C4C5D8B-E4DF-DB03-FD1B-12A558AEFE56}"/>
              </a:ext>
            </a:extLst>
          </p:cNvPr>
          <p:cNvGrpSpPr/>
          <p:nvPr/>
        </p:nvGrpSpPr>
        <p:grpSpPr>
          <a:xfrm>
            <a:off x="1646014" y="4909255"/>
            <a:ext cx="221177" cy="125018"/>
            <a:chOff x="-2347913" y="1338263"/>
            <a:chExt cx="5791201" cy="3273426"/>
          </a:xfrm>
          <a:solidFill>
            <a:schemeClr val="bg1"/>
          </a:solidFill>
        </p:grpSpPr>
        <p:sp>
          <p:nvSpPr>
            <p:cNvPr id="29" name="Freeform 11">
              <a:extLst>
                <a:ext uri="{FF2B5EF4-FFF2-40B4-BE49-F238E27FC236}">
                  <a16:creationId xmlns:a16="http://schemas.microsoft.com/office/drawing/2014/main" id="{C46779D1-CE0F-7593-7CA1-0C6CA7E53868}"/>
                </a:ext>
              </a:extLst>
            </p:cNvPr>
            <p:cNvSpPr>
              <a:spLocks noEditPoints="1"/>
            </p:cNvSpPr>
            <p:nvPr/>
          </p:nvSpPr>
          <p:spPr bwMode="auto">
            <a:xfrm>
              <a:off x="-677863" y="3270251"/>
              <a:ext cx="2470150" cy="1341438"/>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0" name="Freeform 12">
              <a:extLst>
                <a:ext uri="{FF2B5EF4-FFF2-40B4-BE49-F238E27FC236}">
                  <a16:creationId xmlns:a16="http://schemas.microsoft.com/office/drawing/2014/main" id="{B9D3E312-A4D5-024E-B248-EFCCCBE8C502}"/>
                </a:ext>
              </a:extLst>
            </p:cNvPr>
            <p:cNvSpPr>
              <a:spLocks noEditPoints="1"/>
            </p:cNvSpPr>
            <p:nvPr/>
          </p:nvSpPr>
          <p:spPr bwMode="auto">
            <a:xfrm>
              <a:off x="1516063" y="2987676"/>
              <a:ext cx="1927225" cy="1457325"/>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1" name="Freeform 13">
              <a:extLst>
                <a:ext uri="{FF2B5EF4-FFF2-40B4-BE49-F238E27FC236}">
                  <a16:creationId xmlns:a16="http://schemas.microsoft.com/office/drawing/2014/main" id="{688D74A5-9172-DB50-E4EE-41E3A399E2F1}"/>
                </a:ext>
              </a:extLst>
            </p:cNvPr>
            <p:cNvSpPr>
              <a:spLocks noEditPoints="1"/>
            </p:cNvSpPr>
            <p:nvPr/>
          </p:nvSpPr>
          <p:spPr bwMode="auto">
            <a:xfrm>
              <a:off x="-2347913" y="2987676"/>
              <a:ext cx="1938338" cy="1457325"/>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2" name="Freeform 14">
              <a:extLst>
                <a:ext uri="{FF2B5EF4-FFF2-40B4-BE49-F238E27FC236}">
                  <a16:creationId xmlns:a16="http://schemas.microsoft.com/office/drawing/2014/main" id="{9D4C16A0-D80F-512F-154B-ABAF54360C09}"/>
                </a:ext>
              </a:extLst>
            </p:cNvPr>
            <p:cNvSpPr>
              <a:spLocks noEditPoints="1"/>
            </p:cNvSpPr>
            <p:nvPr/>
          </p:nvSpPr>
          <p:spPr bwMode="auto">
            <a:xfrm>
              <a:off x="1554163" y="1450976"/>
              <a:ext cx="1384300" cy="1454150"/>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3" name="Freeform 15">
              <a:extLst>
                <a:ext uri="{FF2B5EF4-FFF2-40B4-BE49-F238E27FC236}">
                  <a16:creationId xmlns:a16="http://schemas.microsoft.com/office/drawing/2014/main" id="{A41F2096-4198-E6BB-0112-FF3357D5CD88}"/>
                </a:ext>
              </a:extLst>
            </p:cNvPr>
            <p:cNvSpPr>
              <a:spLocks noEditPoints="1"/>
            </p:cNvSpPr>
            <p:nvPr/>
          </p:nvSpPr>
          <p:spPr bwMode="auto">
            <a:xfrm>
              <a:off x="-1843088" y="1450976"/>
              <a:ext cx="1381125" cy="1454150"/>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4" name="Freeform 16">
              <a:extLst>
                <a:ext uri="{FF2B5EF4-FFF2-40B4-BE49-F238E27FC236}">
                  <a16:creationId xmlns:a16="http://schemas.microsoft.com/office/drawing/2014/main" id="{FAEC8A91-C915-DC20-3C2E-3FD9E63668A8}"/>
                </a:ext>
              </a:extLst>
            </p:cNvPr>
            <p:cNvSpPr>
              <a:spLocks noEditPoints="1"/>
            </p:cNvSpPr>
            <p:nvPr/>
          </p:nvSpPr>
          <p:spPr bwMode="auto">
            <a:xfrm>
              <a:off x="-236538" y="1338263"/>
              <a:ext cx="1587500" cy="1679575"/>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sp>
        <p:nvSpPr>
          <p:cNvPr id="35" name="Oval 34">
            <a:extLst>
              <a:ext uri="{FF2B5EF4-FFF2-40B4-BE49-F238E27FC236}">
                <a16:creationId xmlns:a16="http://schemas.microsoft.com/office/drawing/2014/main" id="{D64C82AE-EE1E-EC63-CCA1-D6032A0CEF2C}"/>
              </a:ext>
            </a:extLst>
          </p:cNvPr>
          <p:cNvSpPr/>
          <p:nvPr/>
        </p:nvSpPr>
        <p:spPr>
          <a:xfrm>
            <a:off x="3752919" y="4733776"/>
            <a:ext cx="464178" cy="464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36" name="TextBox 34">
            <a:extLst>
              <a:ext uri="{FF2B5EF4-FFF2-40B4-BE49-F238E27FC236}">
                <a16:creationId xmlns:a16="http://schemas.microsoft.com/office/drawing/2014/main" id="{CBF72567-0850-4B88-1B47-B3376A9F57D4}"/>
              </a:ext>
            </a:extLst>
          </p:cNvPr>
          <p:cNvSpPr txBox="1"/>
          <p:nvPr/>
        </p:nvSpPr>
        <p:spPr>
          <a:xfrm>
            <a:off x="2914375" y="5259257"/>
            <a:ext cx="2141266" cy="286232"/>
          </a:xfrm>
          <a:prstGeom prst="rect">
            <a:avLst/>
          </a:prstGeom>
          <a:noFill/>
        </p:spPr>
        <p:txBody>
          <a:bodyPr wrap="square" rtlCol="0">
            <a:spAutoFit/>
          </a:bodyPr>
          <a:lstStyle/>
          <a:p>
            <a:pPr algn="ctr">
              <a:lnSpc>
                <a:spcPct val="90000"/>
              </a:lnSpc>
            </a:pPr>
            <a:r>
              <a:rPr lang="ro-RO" sz="1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EFICACITATE</a:t>
            </a:r>
            <a:endParaRPr lang="en-IN" sz="14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Group 78">
            <a:extLst>
              <a:ext uri="{FF2B5EF4-FFF2-40B4-BE49-F238E27FC236}">
                <a16:creationId xmlns:a16="http://schemas.microsoft.com/office/drawing/2014/main" id="{D4FBD37D-7882-392C-3D00-7E466DA630B9}"/>
              </a:ext>
            </a:extLst>
          </p:cNvPr>
          <p:cNvGrpSpPr/>
          <p:nvPr/>
        </p:nvGrpSpPr>
        <p:grpSpPr>
          <a:xfrm>
            <a:off x="3867432" y="4853773"/>
            <a:ext cx="235152" cy="216881"/>
            <a:chOff x="-5821363" y="-1612901"/>
            <a:chExt cx="7702551" cy="7104063"/>
          </a:xfrm>
          <a:solidFill>
            <a:schemeClr val="bg1"/>
          </a:solidFill>
        </p:grpSpPr>
        <p:sp>
          <p:nvSpPr>
            <p:cNvPr id="38" name="Freeform 20">
              <a:extLst>
                <a:ext uri="{FF2B5EF4-FFF2-40B4-BE49-F238E27FC236}">
                  <a16:creationId xmlns:a16="http://schemas.microsoft.com/office/drawing/2014/main" id="{E9350C8B-86C3-334B-6BDB-65D380BD626D}"/>
                </a:ext>
              </a:extLst>
            </p:cNvPr>
            <p:cNvSpPr>
              <a:spLocks noEditPoints="1"/>
            </p:cNvSpPr>
            <p:nvPr/>
          </p:nvSpPr>
          <p:spPr bwMode="auto">
            <a:xfrm>
              <a:off x="-3775075" y="-1612901"/>
              <a:ext cx="3609975" cy="3489325"/>
            </a:xfrm>
            <a:custGeom>
              <a:avLst/>
              <a:gdLst>
                <a:gd name="T0" fmla="*/ 905 w 958"/>
                <a:gd name="T1" fmla="*/ 344 h 926"/>
                <a:gd name="T2" fmla="*/ 818 w 958"/>
                <a:gd name="T3" fmla="*/ 344 h 926"/>
                <a:gd name="T4" fmla="*/ 752 w 958"/>
                <a:gd name="T5" fmla="*/ 229 h 926"/>
                <a:gd name="T6" fmla="*/ 796 w 958"/>
                <a:gd name="T7" fmla="*/ 154 h 926"/>
                <a:gd name="T8" fmla="*/ 801 w 958"/>
                <a:gd name="T9" fmla="*/ 114 h 926"/>
                <a:gd name="T10" fmla="*/ 777 w 958"/>
                <a:gd name="T11" fmla="*/ 82 h 926"/>
                <a:gd name="T12" fmla="*/ 660 w 958"/>
                <a:gd name="T13" fmla="*/ 15 h 926"/>
                <a:gd name="T14" fmla="*/ 588 w 958"/>
                <a:gd name="T15" fmla="*/ 34 h 926"/>
                <a:gd name="T16" fmla="*/ 545 w 958"/>
                <a:gd name="T17" fmla="*/ 109 h 926"/>
                <a:gd name="T18" fmla="*/ 479 w 958"/>
                <a:gd name="T19" fmla="*/ 105 h 926"/>
                <a:gd name="T20" fmla="*/ 413 w 958"/>
                <a:gd name="T21" fmla="*/ 109 h 926"/>
                <a:gd name="T22" fmla="*/ 370 w 958"/>
                <a:gd name="T23" fmla="*/ 34 h 926"/>
                <a:gd name="T24" fmla="*/ 298 w 958"/>
                <a:gd name="T25" fmla="*/ 15 h 926"/>
                <a:gd name="T26" fmla="*/ 181 w 958"/>
                <a:gd name="T27" fmla="*/ 82 h 926"/>
                <a:gd name="T28" fmla="*/ 157 w 958"/>
                <a:gd name="T29" fmla="*/ 114 h 926"/>
                <a:gd name="T30" fmla="*/ 162 w 958"/>
                <a:gd name="T31" fmla="*/ 154 h 926"/>
                <a:gd name="T32" fmla="*/ 206 w 958"/>
                <a:gd name="T33" fmla="*/ 229 h 926"/>
                <a:gd name="T34" fmla="*/ 140 w 958"/>
                <a:gd name="T35" fmla="*/ 344 h 926"/>
                <a:gd name="T36" fmla="*/ 53 w 958"/>
                <a:gd name="T37" fmla="*/ 344 h 926"/>
                <a:gd name="T38" fmla="*/ 0 w 958"/>
                <a:gd name="T39" fmla="*/ 397 h 926"/>
                <a:gd name="T40" fmla="*/ 0 w 958"/>
                <a:gd name="T41" fmla="*/ 531 h 926"/>
                <a:gd name="T42" fmla="*/ 53 w 958"/>
                <a:gd name="T43" fmla="*/ 583 h 926"/>
                <a:gd name="T44" fmla="*/ 140 w 958"/>
                <a:gd name="T45" fmla="*/ 583 h 926"/>
                <a:gd name="T46" fmla="*/ 206 w 958"/>
                <a:gd name="T47" fmla="*/ 697 h 926"/>
                <a:gd name="T48" fmla="*/ 162 w 958"/>
                <a:gd name="T49" fmla="*/ 773 h 926"/>
                <a:gd name="T50" fmla="*/ 157 w 958"/>
                <a:gd name="T51" fmla="*/ 812 h 926"/>
                <a:gd name="T52" fmla="*/ 181 w 958"/>
                <a:gd name="T53" fmla="*/ 845 h 926"/>
                <a:gd name="T54" fmla="*/ 298 w 958"/>
                <a:gd name="T55" fmla="*/ 912 h 926"/>
                <a:gd name="T56" fmla="*/ 338 w 958"/>
                <a:gd name="T57" fmla="*/ 917 h 926"/>
                <a:gd name="T58" fmla="*/ 370 w 958"/>
                <a:gd name="T59" fmla="*/ 893 h 926"/>
                <a:gd name="T60" fmla="*/ 413 w 958"/>
                <a:gd name="T61" fmla="*/ 818 h 926"/>
                <a:gd name="T62" fmla="*/ 479 w 958"/>
                <a:gd name="T63" fmla="*/ 823 h 926"/>
                <a:gd name="T64" fmla="*/ 545 w 958"/>
                <a:gd name="T65" fmla="*/ 818 h 926"/>
                <a:gd name="T66" fmla="*/ 588 w 958"/>
                <a:gd name="T67" fmla="*/ 893 h 926"/>
                <a:gd name="T68" fmla="*/ 660 w 958"/>
                <a:gd name="T69" fmla="*/ 912 h 926"/>
                <a:gd name="T70" fmla="*/ 776 w 958"/>
                <a:gd name="T71" fmla="*/ 845 h 926"/>
                <a:gd name="T72" fmla="*/ 801 w 958"/>
                <a:gd name="T73" fmla="*/ 812 h 926"/>
                <a:gd name="T74" fmla="*/ 796 w 958"/>
                <a:gd name="T75" fmla="*/ 773 h 926"/>
                <a:gd name="T76" fmla="*/ 752 w 958"/>
                <a:gd name="T77" fmla="*/ 697 h 926"/>
                <a:gd name="T78" fmla="*/ 818 w 958"/>
                <a:gd name="T79" fmla="*/ 583 h 926"/>
                <a:gd name="T80" fmla="*/ 905 w 958"/>
                <a:gd name="T81" fmla="*/ 583 h 926"/>
                <a:gd name="T82" fmla="*/ 958 w 958"/>
                <a:gd name="T83" fmla="*/ 531 h 926"/>
                <a:gd name="T84" fmla="*/ 958 w 958"/>
                <a:gd name="T85" fmla="*/ 397 h 926"/>
                <a:gd name="T86" fmla="*/ 905 w 958"/>
                <a:gd name="T87" fmla="*/ 344 h 926"/>
                <a:gd name="T88" fmla="*/ 479 w 958"/>
                <a:gd name="T89" fmla="*/ 644 h 926"/>
                <a:gd name="T90" fmla="*/ 299 w 958"/>
                <a:gd name="T91" fmla="*/ 464 h 926"/>
                <a:gd name="T92" fmla="*/ 479 w 958"/>
                <a:gd name="T93" fmla="*/ 284 h 926"/>
                <a:gd name="T94" fmla="*/ 659 w 958"/>
                <a:gd name="T95" fmla="*/ 464 h 926"/>
                <a:gd name="T96" fmla="*/ 479 w 958"/>
                <a:gd name="T97" fmla="*/ 644 h 926"/>
                <a:gd name="T98" fmla="*/ 479 w 958"/>
                <a:gd name="T99" fmla="*/ 644 h 926"/>
                <a:gd name="T100" fmla="*/ 479 w 958"/>
                <a:gd name="T101" fmla="*/ 64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926">
                  <a:moveTo>
                    <a:pt x="905" y="344"/>
                  </a:moveTo>
                  <a:cubicBezTo>
                    <a:pt x="818" y="344"/>
                    <a:pt x="818" y="344"/>
                    <a:pt x="818" y="344"/>
                  </a:cubicBezTo>
                  <a:cubicBezTo>
                    <a:pt x="788" y="281"/>
                    <a:pt x="793" y="288"/>
                    <a:pt x="752" y="229"/>
                  </a:cubicBezTo>
                  <a:cubicBezTo>
                    <a:pt x="796" y="154"/>
                    <a:pt x="796" y="154"/>
                    <a:pt x="796" y="154"/>
                  </a:cubicBezTo>
                  <a:cubicBezTo>
                    <a:pt x="802" y="142"/>
                    <a:pt x="805" y="127"/>
                    <a:pt x="801" y="114"/>
                  </a:cubicBezTo>
                  <a:cubicBezTo>
                    <a:pt x="798" y="101"/>
                    <a:pt x="789" y="89"/>
                    <a:pt x="777" y="82"/>
                  </a:cubicBezTo>
                  <a:cubicBezTo>
                    <a:pt x="660" y="15"/>
                    <a:pt x="660" y="15"/>
                    <a:pt x="660" y="15"/>
                  </a:cubicBezTo>
                  <a:cubicBezTo>
                    <a:pt x="635" y="0"/>
                    <a:pt x="604" y="9"/>
                    <a:pt x="588" y="34"/>
                  </a:cubicBezTo>
                  <a:cubicBezTo>
                    <a:pt x="545" y="109"/>
                    <a:pt x="545" y="109"/>
                    <a:pt x="545" y="109"/>
                  </a:cubicBezTo>
                  <a:cubicBezTo>
                    <a:pt x="510" y="106"/>
                    <a:pt x="495" y="103"/>
                    <a:pt x="479" y="105"/>
                  </a:cubicBezTo>
                  <a:cubicBezTo>
                    <a:pt x="463" y="105"/>
                    <a:pt x="447" y="106"/>
                    <a:pt x="413" y="109"/>
                  </a:cubicBezTo>
                  <a:cubicBezTo>
                    <a:pt x="370" y="34"/>
                    <a:pt x="370" y="34"/>
                    <a:pt x="370" y="34"/>
                  </a:cubicBezTo>
                  <a:cubicBezTo>
                    <a:pt x="354" y="9"/>
                    <a:pt x="323" y="0"/>
                    <a:pt x="298" y="15"/>
                  </a:cubicBezTo>
                  <a:cubicBezTo>
                    <a:pt x="181" y="82"/>
                    <a:pt x="181" y="82"/>
                    <a:pt x="181" y="82"/>
                  </a:cubicBezTo>
                  <a:cubicBezTo>
                    <a:pt x="169" y="89"/>
                    <a:pt x="160" y="101"/>
                    <a:pt x="157" y="114"/>
                  </a:cubicBezTo>
                  <a:cubicBezTo>
                    <a:pt x="153" y="127"/>
                    <a:pt x="156" y="142"/>
                    <a:pt x="162" y="154"/>
                  </a:cubicBezTo>
                  <a:cubicBezTo>
                    <a:pt x="206" y="229"/>
                    <a:pt x="206" y="229"/>
                    <a:pt x="206" y="229"/>
                  </a:cubicBezTo>
                  <a:cubicBezTo>
                    <a:pt x="166" y="288"/>
                    <a:pt x="170" y="281"/>
                    <a:pt x="140" y="344"/>
                  </a:cubicBezTo>
                  <a:cubicBezTo>
                    <a:pt x="53" y="344"/>
                    <a:pt x="53" y="344"/>
                    <a:pt x="53" y="344"/>
                  </a:cubicBezTo>
                  <a:cubicBezTo>
                    <a:pt x="24" y="344"/>
                    <a:pt x="0" y="367"/>
                    <a:pt x="0" y="397"/>
                  </a:cubicBezTo>
                  <a:cubicBezTo>
                    <a:pt x="0" y="531"/>
                    <a:pt x="0" y="531"/>
                    <a:pt x="0" y="531"/>
                  </a:cubicBezTo>
                  <a:cubicBezTo>
                    <a:pt x="0" y="560"/>
                    <a:pt x="24" y="583"/>
                    <a:pt x="53" y="583"/>
                  </a:cubicBezTo>
                  <a:cubicBezTo>
                    <a:pt x="140" y="583"/>
                    <a:pt x="140" y="583"/>
                    <a:pt x="140" y="583"/>
                  </a:cubicBezTo>
                  <a:cubicBezTo>
                    <a:pt x="170" y="645"/>
                    <a:pt x="165" y="639"/>
                    <a:pt x="206" y="697"/>
                  </a:cubicBezTo>
                  <a:cubicBezTo>
                    <a:pt x="162" y="773"/>
                    <a:pt x="162" y="773"/>
                    <a:pt x="162" y="773"/>
                  </a:cubicBezTo>
                  <a:cubicBezTo>
                    <a:pt x="156" y="785"/>
                    <a:pt x="153" y="799"/>
                    <a:pt x="157" y="812"/>
                  </a:cubicBezTo>
                  <a:cubicBezTo>
                    <a:pt x="160" y="827"/>
                    <a:pt x="169" y="838"/>
                    <a:pt x="181" y="845"/>
                  </a:cubicBezTo>
                  <a:cubicBezTo>
                    <a:pt x="298" y="912"/>
                    <a:pt x="298" y="912"/>
                    <a:pt x="298" y="912"/>
                  </a:cubicBezTo>
                  <a:cubicBezTo>
                    <a:pt x="310" y="919"/>
                    <a:pt x="325" y="920"/>
                    <a:pt x="338" y="917"/>
                  </a:cubicBezTo>
                  <a:cubicBezTo>
                    <a:pt x="351" y="913"/>
                    <a:pt x="363" y="905"/>
                    <a:pt x="370" y="893"/>
                  </a:cubicBezTo>
                  <a:cubicBezTo>
                    <a:pt x="413" y="818"/>
                    <a:pt x="413" y="818"/>
                    <a:pt x="413" y="818"/>
                  </a:cubicBezTo>
                  <a:cubicBezTo>
                    <a:pt x="447" y="821"/>
                    <a:pt x="463" y="823"/>
                    <a:pt x="479" y="823"/>
                  </a:cubicBezTo>
                  <a:cubicBezTo>
                    <a:pt x="495" y="823"/>
                    <a:pt x="510" y="822"/>
                    <a:pt x="545" y="818"/>
                  </a:cubicBezTo>
                  <a:cubicBezTo>
                    <a:pt x="588" y="893"/>
                    <a:pt x="588" y="893"/>
                    <a:pt x="588" y="893"/>
                  </a:cubicBezTo>
                  <a:cubicBezTo>
                    <a:pt x="602" y="918"/>
                    <a:pt x="635" y="926"/>
                    <a:pt x="660" y="912"/>
                  </a:cubicBezTo>
                  <a:cubicBezTo>
                    <a:pt x="776" y="845"/>
                    <a:pt x="776" y="845"/>
                    <a:pt x="776" y="845"/>
                  </a:cubicBezTo>
                  <a:cubicBezTo>
                    <a:pt x="789" y="838"/>
                    <a:pt x="798" y="827"/>
                    <a:pt x="801" y="812"/>
                  </a:cubicBezTo>
                  <a:cubicBezTo>
                    <a:pt x="805" y="799"/>
                    <a:pt x="802" y="785"/>
                    <a:pt x="796" y="773"/>
                  </a:cubicBezTo>
                  <a:cubicBezTo>
                    <a:pt x="752" y="697"/>
                    <a:pt x="752" y="697"/>
                    <a:pt x="752" y="697"/>
                  </a:cubicBezTo>
                  <a:cubicBezTo>
                    <a:pt x="792" y="640"/>
                    <a:pt x="788" y="646"/>
                    <a:pt x="818" y="583"/>
                  </a:cubicBezTo>
                  <a:cubicBezTo>
                    <a:pt x="905" y="583"/>
                    <a:pt x="905" y="583"/>
                    <a:pt x="905" y="583"/>
                  </a:cubicBezTo>
                  <a:cubicBezTo>
                    <a:pt x="934" y="583"/>
                    <a:pt x="958" y="560"/>
                    <a:pt x="958" y="531"/>
                  </a:cubicBezTo>
                  <a:cubicBezTo>
                    <a:pt x="958" y="397"/>
                    <a:pt x="958" y="397"/>
                    <a:pt x="958" y="397"/>
                  </a:cubicBezTo>
                  <a:cubicBezTo>
                    <a:pt x="958" y="367"/>
                    <a:pt x="934" y="344"/>
                    <a:pt x="905" y="344"/>
                  </a:cubicBezTo>
                  <a:close/>
                  <a:moveTo>
                    <a:pt x="479" y="644"/>
                  </a:moveTo>
                  <a:cubicBezTo>
                    <a:pt x="380" y="644"/>
                    <a:pt x="299" y="562"/>
                    <a:pt x="299" y="464"/>
                  </a:cubicBezTo>
                  <a:cubicBezTo>
                    <a:pt x="299" y="365"/>
                    <a:pt x="380" y="284"/>
                    <a:pt x="479" y="284"/>
                  </a:cubicBezTo>
                  <a:cubicBezTo>
                    <a:pt x="578" y="284"/>
                    <a:pt x="659" y="365"/>
                    <a:pt x="659" y="464"/>
                  </a:cubicBezTo>
                  <a:cubicBezTo>
                    <a:pt x="659" y="562"/>
                    <a:pt x="578" y="644"/>
                    <a:pt x="479" y="644"/>
                  </a:cubicBezTo>
                  <a:close/>
                  <a:moveTo>
                    <a:pt x="479" y="644"/>
                  </a:moveTo>
                  <a:cubicBezTo>
                    <a:pt x="479" y="644"/>
                    <a:pt x="479" y="644"/>
                    <a:pt x="479" y="6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9" name="Freeform 21">
              <a:extLst>
                <a:ext uri="{FF2B5EF4-FFF2-40B4-BE49-F238E27FC236}">
                  <a16:creationId xmlns:a16="http://schemas.microsoft.com/office/drawing/2014/main" id="{26DBD32E-6FBA-88C2-C83A-D9815ECCF928}"/>
                </a:ext>
              </a:extLst>
            </p:cNvPr>
            <p:cNvSpPr>
              <a:spLocks noEditPoints="1"/>
            </p:cNvSpPr>
            <p:nvPr/>
          </p:nvSpPr>
          <p:spPr bwMode="auto">
            <a:xfrm>
              <a:off x="-1728787"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8 w 958"/>
                <a:gd name="T15" fmla="*/ 33 h 926"/>
                <a:gd name="T16" fmla="*/ 545 w 958"/>
                <a:gd name="T17" fmla="*/ 108 h 926"/>
                <a:gd name="T18" fmla="*/ 413 w 958"/>
                <a:gd name="T19" fmla="*/ 108 h 926"/>
                <a:gd name="T20" fmla="*/ 369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69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8"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8" y="33"/>
                  </a:cubicBezTo>
                  <a:cubicBezTo>
                    <a:pt x="545" y="108"/>
                    <a:pt x="545" y="108"/>
                    <a:pt x="545" y="108"/>
                  </a:cubicBezTo>
                  <a:cubicBezTo>
                    <a:pt x="477" y="102"/>
                    <a:pt x="484" y="102"/>
                    <a:pt x="413" y="108"/>
                  </a:cubicBezTo>
                  <a:cubicBezTo>
                    <a:pt x="369" y="33"/>
                    <a:pt x="369" y="33"/>
                    <a:pt x="369"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3" y="343"/>
                    <a:pt x="0" y="366"/>
                    <a:pt x="0" y="395"/>
                  </a:cubicBezTo>
                  <a:cubicBezTo>
                    <a:pt x="0" y="530"/>
                    <a:pt x="0" y="530"/>
                    <a:pt x="0" y="530"/>
                  </a:cubicBezTo>
                  <a:cubicBezTo>
                    <a:pt x="0" y="559"/>
                    <a:pt x="23"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69"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4" y="582"/>
                    <a:pt x="958" y="559"/>
                    <a:pt x="958" y="530"/>
                  </a:cubicBezTo>
                  <a:cubicBezTo>
                    <a:pt x="958" y="395"/>
                    <a:pt x="958" y="395"/>
                    <a:pt x="958" y="395"/>
                  </a:cubicBezTo>
                  <a:cubicBezTo>
                    <a:pt x="958" y="366"/>
                    <a:pt x="934"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0" name="Freeform 22">
              <a:extLst>
                <a:ext uri="{FF2B5EF4-FFF2-40B4-BE49-F238E27FC236}">
                  <a16:creationId xmlns:a16="http://schemas.microsoft.com/office/drawing/2014/main" id="{840884AE-01E5-880A-4A75-8ED2886C7DC4}"/>
                </a:ext>
              </a:extLst>
            </p:cNvPr>
            <p:cNvSpPr>
              <a:spLocks noEditPoints="1"/>
            </p:cNvSpPr>
            <p:nvPr/>
          </p:nvSpPr>
          <p:spPr bwMode="auto">
            <a:xfrm>
              <a:off x="-5821363"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9 w 958"/>
                <a:gd name="T15" fmla="*/ 33 h 926"/>
                <a:gd name="T16" fmla="*/ 545 w 958"/>
                <a:gd name="T17" fmla="*/ 108 h 926"/>
                <a:gd name="T18" fmla="*/ 413 w 958"/>
                <a:gd name="T19" fmla="*/ 108 h 926"/>
                <a:gd name="T20" fmla="*/ 370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70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9"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9" y="33"/>
                  </a:cubicBezTo>
                  <a:cubicBezTo>
                    <a:pt x="545" y="108"/>
                    <a:pt x="545" y="108"/>
                    <a:pt x="545" y="108"/>
                  </a:cubicBezTo>
                  <a:cubicBezTo>
                    <a:pt x="477" y="102"/>
                    <a:pt x="484" y="102"/>
                    <a:pt x="413" y="108"/>
                  </a:cubicBezTo>
                  <a:cubicBezTo>
                    <a:pt x="370" y="33"/>
                    <a:pt x="370" y="33"/>
                    <a:pt x="370"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4" y="343"/>
                    <a:pt x="0" y="366"/>
                    <a:pt x="0" y="395"/>
                  </a:cubicBezTo>
                  <a:cubicBezTo>
                    <a:pt x="0" y="530"/>
                    <a:pt x="0" y="530"/>
                    <a:pt x="0" y="530"/>
                  </a:cubicBezTo>
                  <a:cubicBezTo>
                    <a:pt x="0" y="559"/>
                    <a:pt x="24"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70"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5" y="582"/>
                    <a:pt x="958" y="559"/>
                    <a:pt x="958" y="530"/>
                  </a:cubicBezTo>
                  <a:cubicBezTo>
                    <a:pt x="958" y="395"/>
                    <a:pt x="958" y="395"/>
                    <a:pt x="958" y="395"/>
                  </a:cubicBezTo>
                  <a:cubicBezTo>
                    <a:pt x="958" y="366"/>
                    <a:pt x="935"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sp>
        <p:nvSpPr>
          <p:cNvPr id="41" name="Oval 40">
            <a:extLst>
              <a:ext uri="{FF2B5EF4-FFF2-40B4-BE49-F238E27FC236}">
                <a16:creationId xmlns:a16="http://schemas.microsoft.com/office/drawing/2014/main" id="{12675CB7-ADAE-FD62-0324-5370776E7CDF}"/>
              </a:ext>
            </a:extLst>
          </p:cNvPr>
          <p:cNvSpPr/>
          <p:nvPr/>
        </p:nvSpPr>
        <p:spPr>
          <a:xfrm>
            <a:off x="5979813" y="4733776"/>
            <a:ext cx="464178" cy="464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2" name="TextBox 35">
            <a:extLst>
              <a:ext uri="{FF2B5EF4-FFF2-40B4-BE49-F238E27FC236}">
                <a16:creationId xmlns:a16="http://schemas.microsoft.com/office/drawing/2014/main" id="{2593EA57-5571-0392-B113-821868657781}"/>
              </a:ext>
            </a:extLst>
          </p:cNvPr>
          <p:cNvSpPr txBox="1"/>
          <p:nvPr/>
        </p:nvSpPr>
        <p:spPr>
          <a:xfrm>
            <a:off x="5142781" y="5259257"/>
            <a:ext cx="2141266" cy="286232"/>
          </a:xfrm>
          <a:prstGeom prst="rect">
            <a:avLst/>
          </a:prstGeom>
          <a:noFill/>
        </p:spPr>
        <p:txBody>
          <a:bodyPr wrap="square" rtlCol="0">
            <a:spAutoFit/>
          </a:bodyPr>
          <a:lstStyle/>
          <a:p>
            <a:pPr algn="ctr">
              <a:lnSpc>
                <a:spcPct val="90000"/>
              </a:lnSpc>
            </a:pPr>
            <a:r>
              <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a:t>
            </a: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FICIENȚĂ </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6">
            <a:extLst>
              <a:ext uri="{FF2B5EF4-FFF2-40B4-BE49-F238E27FC236}">
                <a16:creationId xmlns:a16="http://schemas.microsoft.com/office/drawing/2014/main" id="{AFC10919-60E8-FA25-EE41-54F28B8F716C}"/>
              </a:ext>
            </a:extLst>
          </p:cNvPr>
          <p:cNvSpPr>
            <a:spLocks noEditPoints="1"/>
          </p:cNvSpPr>
          <p:nvPr/>
        </p:nvSpPr>
        <p:spPr bwMode="auto">
          <a:xfrm>
            <a:off x="6107583" y="4867639"/>
            <a:ext cx="195167" cy="194407"/>
          </a:xfrm>
          <a:custGeom>
            <a:avLst/>
            <a:gdLst>
              <a:gd name="T0" fmla="*/ 2056 w 2056"/>
              <a:gd name="T1" fmla="*/ 840 h 2048"/>
              <a:gd name="T2" fmla="*/ 1946 w 2056"/>
              <a:gd name="T3" fmla="*/ 1256 h 2048"/>
              <a:gd name="T4" fmla="*/ 1837 w 2056"/>
              <a:gd name="T5" fmla="*/ 1285 h 2048"/>
              <a:gd name="T6" fmla="*/ 1807 w 2056"/>
              <a:gd name="T7" fmla="*/ 1176 h 2048"/>
              <a:gd name="T8" fmla="*/ 1896 w 2056"/>
              <a:gd name="T9" fmla="*/ 840 h 2048"/>
              <a:gd name="T10" fmla="*/ 1216 w 2056"/>
              <a:gd name="T11" fmla="*/ 160 h 2048"/>
              <a:gd name="T12" fmla="*/ 536 w 2056"/>
              <a:gd name="T13" fmla="*/ 840 h 2048"/>
              <a:gd name="T14" fmla="*/ 1216 w 2056"/>
              <a:gd name="T15" fmla="*/ 1520 h 2048"/>
              <a:gd name="T16" fmla="*/ 1549 w 2056"/>
              <a:gd name="T17" fmla="*/ 1433 h 2048"/>
              <a:gd name="T18" fmla="*/ 1658 w 2056"/>
              <a:gd name="T19" fmla="*/ 1464 h 2048"/>
              <a:gd name="T20" fmla="*/ 1627 w 2056"/>
              <a:gd name="T21" fmla="*/ 1573 h 2048"/>
              <a:gd name="T22" fmla="*/ 1216 w 2056"/>
              <a:gd name="T23" fmla="*/ 1680 h 2048"/>
              <a:gd name="T24" fmla="*/ 684 w 2056"/>
              <a:gd name="T25" fmla="*/ 1489 h 2048"/>
              <a:gd name="T26" fmla="*/ 144 w 2056"/>
              <a:gd name="T27" fmla="*/ 2025 h 2048"/>
              <a:gd name="T28" fmla="*/ 88 w 2056"/>
              <a:gd name="T29" fmla="*/ 2048 h 2048"/>
              <a:gd name="T30" fmla="*/ 31 w 2056"/>
              <a:gd name="T31" fmla="*/ 2024 h 2048"/>
              <a:gd name="T32" fmla="*/ 32 w 2056"/>
              <a:gd name="T33" fmla="*/ 1911 h 2048"/>
              <a:gd name="T34" fmla="*/ 570 w 2056"/>
              <a:gd name="T35" fmla="*/ 1376 h 2048"/>
              <a:gd name="T36" fmla="*/ 376 w 2056"/>
              <a:gd name="T37" fmla="*/ 840 h 2048"/>
              <a:gd name="T38" fmla="*/ 1216 w 2056"/>
              <a:gd name="T39" fmla="*/ 0 h 2048"/>
              <a:gd name="T40" fmla="*/ 2056 w 2056"/>
              <a:gd name="T41" fmla="*/ 840 h 2048"/>
              <a:gd name="T42" fmla="*/ 1753 w 2056"/>
              <a:gd name="T43" fmla="*/ 806 h 2048"/>
              <a:gd name="T44" fmla="*/ 1753 w 2056"/>
              <a:gd name="T45" fmla="*/ 898 h 2048"/>
              <a:gd name="T46" fmla="*/ 1735 w 2056"/>
              <a:gd name="T47" fmla="*/ 923 h 2048"/>
              <a:gd name="T48" fmla="*/ 1558 w 2056"/>
              <a:gd name="T49" fmla="*/ 1105 h 2048"/>
              <a:gd name="T50" fmla="*/ 1216 w 2056"/>
              <a:gd name="T51" fmla="*/ 1240 h 2048"/>
              <a:gd name="T52" fmla="*/ 874 w 2056"/>
              <a:gd name="T53" fmla="*/ 1105 h 2048"/>
              <a:gd name="T54" fmla="*/ 697 w 2056"/>
              <a:gd name="T55" fmla="*/ 923 h 2048"/>
              <a:gd name="T56" fmla="*/ 679 w 2056"/>
              <a:gd name="T57" fmla="*/ 898 h 2048"/>
              <a:gd name="T58" fmla="*/ 679 w 2056"/>
              <a:gd name="T59" fmla="*/ 806 h 2048"/>
              <a:gd name="T60" fmla="*/ 697 w 2056"/>
              <a:gd name="T61" fmla="*/ 781 h 2048"/>
              <a:gd name="T62" fmla="*/ 874 w 2056"/>
              <a:gd name="T63" fmla="*/ 599 h 2048"/>
              <a:gd name="T64" fmla="*/ 1216 w 2056"/>
              <a:gd name="T65" fmla="*/ 464 h 2048"/>
              <a:gd name="T66" fmla="*/ 1558 w 2056"/>
              <a:gd name="T67" fmla="*/ 599 h 2048"/>
              <a:gd name="T68" fmla="*/ 1735 w 2056"/>
              <a:gd name="T69" fmla="*/ 781 h 2048"/>
              <a:gd name="T70" fmla="*/ 1753 w 2056"/>
              <a:gd name="T71" fmla="*/ 806 h 2048"/>
              <a:gd name="T72" fmla="*/ 1587 w 2056"/>
              <a:gd name="T73" fmla="*/ 852 h 2048"/>
              <a:gd name="T74" fmla="*/ 1216 w 2056"/>
              <a:gd name="T75" fmla="*/ 624 h 2048"/>
              <a:gd name="T76" fmla="*/ 845 w 2056"/>
              <a:gd name="T77" fmla="*/ 852 h 2048"/>
              <a:gd name="T78" fmla="*/ 1216 w 2056"/>
              <a:gd name="T79" fmla="*/ 1080 h 2048"/>
              <a:gd name="T80" fmla="*/ 1587 w 2056"/>
              <a:gd name="T81" fmla="*/ 852 h 2048"/>
              <a:gd name="T82" fmla="*/ 1220 w 2056"/>
              <a:gd name="T83" fmla="*/ 700 h 2048"/>
              <a:gd name="T84" fmla="*/ 1068 w 2056"/>
              <a:gd name="T85" fmla="*/ 852 h 2048"/>
              <a:gd name="T86" fmla="*/ 1220 w 2056"/>
              <a:gd name="T87" fmla="*/ 1004 h 2048"/>
              <a:gd name="T88" fmla="*/ 1372 w 2056"/>
              <a:gd name="T89" fmla="*/ 852 h 2048"/>
              <a:gd name="T90" fmla="*/ 1220 w 2056"/>
              <a:gd name="T91" fmla="*/ 700 h 2048"/>
              <a:gd name="T92" fmla="*/ 1220 w 2056"/>
              <a:gd name="T93" fmla="*/ 700 h 2048"/>
              <a:gd name="T94" fmla="*/ 1220 w 2056"/>
              <a:gd name="T95" fmla="*/ 70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6" h="2048">
                <a:moveTo>
                  <a:pt x="2056" y="840"/>
                </a:moveTo>
                <a:cubicBezTo>
                  <a:pt x="2056" y="986"/>
                  <a:pt x="2018" y="1130"/>
                  <a:pt x="1946" y="1256"/>
                </a:cubicBezTo>
                <a:cubicBezTo>
                  <a:pt x="1924" y="1294"/>
                  <a:pt x="1875" y="1307"/>
                  <a:pt x="1837" y="1285"/>
                </a:cubicBezTo>
                <a:cubicBezTo>
                  <a:pt x="1799" y="1264"/>
                  <a:pt x="1785" y="1215"/>
                  <a:pt x="1807" y="1176"/>
                </a:cubicBezTo>
                <a:cubicBezTo>
                  <a:pt x="1865" y="1074"/>
                  <a:pt x="1896" y="958"/>
                  <a:pt x="1896" y="840"/>
                </a:cubicBezTo>
                <a:cubicBezTo>
                  <a:pt x="1896" y="465"/>
                  <a:pt x="1591" y="160"/>
                  <a:pt x="1216" y="160"/>
                </a:cubicBezTo>
                <a:cubicBezTo>
                  <a:pt x="841" y="160"/>
                  <a:pt x="536" y="465"/>
                  <a:pt x="536" y="840"/>
                </a:cubicBezTo>
                <a:cubicBezTo>
                  <a:pt x="536" y="1215"/>
                  <a:pt x="841" y="1520"/>
                  <a:pt x="1216" y="1520"/>
                </a:cubicBezTo>
                <a:cubicBezTo>
                  <a:pt x="1333" y="1520"/>
                  <a:pt x="1448" y="1490"/>
                  <a:pt x="1549" y="1433"/>
                </a:cubicBezTo>
                <a:cubicBezTo>
                  <a:pt x="1587" y="1411"/>
                  <a:pt x="1636" y="1425"/>
                  <a:pt x="1658" y="1464"/>
                </a:cubicBezTo>
                <a:cubicBezTo>
                  <a:pt x="1679" y="1502"/>
                  <a:pt x="1666" y="1551"/>
                  <a:pt x="1627" y="1573"/>
                </a:cubicBezTo>
                <a:cubicBezTo>
                  <a:pt x="1502" y="1643"/>
                  <a:pt x="1360" y="1680"/>
                  <a:pt x="1216" y="1680"/>
                </a:cubicBezTo>
                <a:cubicBezTo>
                  <a:pt x="1014" y="1680"/>
                  <a:pt x="829" y="1608"/>
                  <a:pt x="684" y="1489"/>
                </a:cubicBezTo>
                <a:cubicBezTo>
                  <a:pt x="144" y="2025"/>
                  <a:pt x="144" y="2025"/>
                  <a:pt x="144" y="2025"/>
                </a:cubicBezTo>
                <a:cubicBezTo>
                  <a:pt x="129" y="2040"/>
                  <a:pt x="108" y="2048"/>
                  <a:pt x="88" y="2048"/>
                </a:cubicBezTo>
                <a:cubicBezTo>
                  <a:pt x="67" y="2048"/>
                  <a:pt x="47" y="2040"/>
                  <a:pt x="31" y="2024"/>
                </a:cubicBezTo>
                <a:cubicBezTo>
                  <a:pt x="0" y="1993"/>
                  <a:pt x="0" y="1942"/>
                  <a:pt x="32" y="1911"/>
                </a:cubicBezTo>
                <a:cubicBezTo>
                  <a:pt x="570" y="1376"/>
                  <a:pt x="570" y="1376"/>
                  <a:pt x="570" y="1376"/>
                </a:cubicBezTo>
                <a:cubicBezTo>
                  <a:pt x="449" y="1231"/>
                  <a:pt x="376" y="1044"/>
                  <a:pt x="376" y="840"/>
                </a:cubicBezTo>
                <a:cubicBezTo>
                  <a:pt x="376" y="377"/>
                  <a:pt x="753" y="0"/>
                  <a:pt x="1216" y="0"/>
                </a:cubicBezTo>
                <a:cubicBezTo>
                  <a:pt x="1679" y="0"/>
                  <a:pt x="2056" y="377"/>
                  <a:pt x="2056" y="840"/>
                </a:cubicBezTo>
                <a:close/>
                <a:moveTo>
                  <a:pt x="1753" y="806"/>
                </a:moveTo>
                <a:cubicBezTo>
                  <a:pt x="1773" y="834"/>
                  <a:pt x="1773" y="870"/>
                  <a:pt x="1753" y="898"/>
                </a:cubicBezTo>
                <a:cubicBezTo>
                  <a:pt x="1751" y="902"/>
                  <a:pt x="1741" y="916"/>
                  <a:pt x="1735" y="923"/>
                </a:cubicBezTo>
                <a:cubicBezTo>
                  <a:pt x="1708" y="957"/>
                  <a:pt x="1646" y="1036"/>
                  <a:pt x="1558" y="1105"/>
                </a:cubicBezTo>
                <a:cubicBezTo>
                  <a:pt x="1446" y="1195"/>
                  <a:pt x="1331" y="1240"/>
                  <a:pt x="1216" y="1240"/>
                </a:cubicBezTo>
                <a:cubicBezTo>
                  <a:pt x="1101" y="1240"/>
                  <a:pt x="986" y="1195"/>
                  <a:pt x="874" y="1105"/>
                </a:cubicBezTo>
                <a:cubicBezTo>
                  <a:pt x="787" y="1036"/>
                  <a:pt x="724" y="957"/>
                  <a:pt x="697" y="923"/>
                </a:cubicBezTo>
                <a:cubicBezTo>
                  <a:pt x="691" y="916"/>
                  <a:pt x="681" y="902"/>
                  <a:pt x="679" y="898"/>
                </a:cubicBezTo>
                <a:cubicBezTo>
                  <a:pt x="659" y="870"/>
                  <a:pt x="659" y="834"/>
                  <a:pt x="679" y="806"/>
                </a:cubicBezTo>
                <a:cubicBezTo>
                  <a:pt x="681" y="802"/>
                  <a:pt x="691" y="788"/>
                  <a:pt x="697" y="781"/>
                </a:cubicBezTo>
                <a:cubicBezTo>
                  <a:pt x="724" y="747"/>
                  <a:pt x="787" y="668"/>
                  <a:pt x="874" y="599"/>
                </a:cubicBezTo>
                <a:cubicBezTo>
                  <a:pt x="986" y="509"/>
                  <a:pt x="1101" y="464"/>
                  <a:pt x="1216" y="464"/>
                </a:cubicBezTo>
                <a:cubicBezTo>
                  <a:pt x="1331" y="464"/>
                  <a:pt x="1446" y="509"/>
                  <a:pt x="1558" y="599"/>
                </a:cubicBezTo>
                <a:cubicBezTo>
                  <a:pt x="1646" y="668"/>
                  <a:pt x="1708" y="747"/>
                  <a:pt x="1735" y="781"/>
                </a:cubicBezTo>
                <a:cubicBezTo>
                  <a:pt x="1741" y="788"/>
                  <a:pt x="1751" y="802"/>
                  <a:pt x="1753" y="806"/>
                </a:cubicBezTo>
                <a:close/>
                <a:moveTo>
                  <a:pt x="1587" y="852"/>
                </a:moveTo>
                <a:cubicBezTo>
                  <a:pt x="1459" y="701"/>
                  <a:pt x="1335" y="624"/>
                  <a:pt x="1216" y="624"/>
                </a:cubicBezTo>
                <a:cubicBezTo>
                  <a:pt x="1097" y="624"/>
                  <a:pt x="973" y="701"/>
                  <a:pt x="845" y="852"/>
                </a:cubicBezTo>
                <a:cubicBezTo>
                  <a:pt x="973" y="1003"/>
                  <a:pt x="1097" y="1080"/>
                  <a:pt x="1216" y="1080"/>
                </a:cubicBezTo>
                <a:cubicBezTo>
                  <a:pt x="1335" y="1080"/>
                  <a:pt x="1459" y="1003"/>
                  <a:pt x="1587" y="852"/>
                </a:cubicBezTo>
                <a:close/>
                <a:moveTo>
                  <a:pt x="1220" y="700"/>
                </a:moveTo>
                <a:cubicBezTo>
                  <a:pt x="1136" y="700"/>
                  <a:pt x="1068" y="768"/>
                  <a:pt x="1068" y="852"/>
                </a:cubicBezTo>
                <a:cubicBezTo>
                  <a:pt x="1068" y="936"/>
                  <a:pt x="1136" y="1004"/>
                  <a:pt x="1220" y="1004"/>
                </a:cubicBezTo>
                <a:cubicBezTo>
                  <a:pt x="1304" y="1004"/>
                  <a:pt x="1372" y="936"/>
                  <a:pt x="1372" y="852"/>
                </a:cubicBezTo>
                <a:cubicBezTo>
                  <a:pt x="1372" y="768"/>
                  <a:pt x="1304" y="700"/>
                  <a:pt x="1220" y="700"/>
                </a:cubicBezTo>
                <a:close/>
                <a:moveTo>
                  <a:pt x="1220" y="700"/>
                </a:moveTo>
                <a:cubicBezTo>
                  <a:pt x="1220" y="700"/>
                  <a:pt x="1220" y="700"/>
                  <a:pt x="1220" y="70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4" name="Oval 43">
            <a:extLst>
              <a:ext uri="{FF2B5EF4-FFF2-40B4-BE49-F238E27FC236}">
                <a16:creationId xmlns:a16="http://schemas.microsoft.com/office/drawing/2014/main" id="{EC025267-DD9B-870D-EEEF-E9637EE176F4}"/>
              </a:ext>
            </a:extLst>
          </p:cNvPr>
          <p:cNvSpPr/>
          <p:nvPr/>
        </p:nvSpPr>
        <p:spPr>
          <a:xfrm>
            <a:off x="8209731" y="4733776"/>
            <a:ext cx="464178" cy="4641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5" name="TextBox 36">
            <a:extLst>
              <a:ext uri="{FF2B5EF4-FFF2-40B4-BE49-F238E27FC236}">
                <a16:creationId xmlns:a16="http://schemas.microsoft.com/office/drawing/2014/main" id="{7C6379E8-CFE3-1214-6C9B-59E19E557A4E}"/>
              </a:ext>
            </a:extLst>
          </p:cNvPr>
          <p:cNvSpPr txBox="1"/>
          <p:nvPr/>
        </p:nvSpPr>
        <p:spPr>
          <a:xfrm>
            <a:off x="7371187" y="5259257"/>
            <a:ext cx="2141266" cy="286232"/>
          </a:xfrm>
          <a:prstGeom prst="rect">
            <a:avLst/>
          </a:prstGeom>
          <a:noFill/>
        </p:spPr>
        <p:txBody>
          <a:bodyPr wrap="square" rtlCol="0">
            <a:spAutoFit/>
          </a:bodyPr>
          <a:lstStyle/>
          <a:p>
            <a:pPr algn="ctr">
              <a:lnSpc>
                <a:spcPct val="90000"/>
              </a:lnSpc>
            </a:pP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SUSTENABILITATE</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6" name="Group 83">
            <a:extLst>
              <a:ext uri="{FF2B5EF4-FFF2-40B4-BE49-F238E27FC236}">
                <a16:creationId xmlns:a16="http://schemas.microsoft.com/office/drawing/2014/main" id="{E79A88C0-C2FC-4738-89AD-C54CC2983601}"/>
              </a:ext>
            </a:extLst>
          </p:cNvPr>
          <p:cNvGrpSpPr/>
          <p:nvPr/>
        </p:nvGrpSpPr>
        <p:grpSpPr>
          <a:xfrm>
            <a:off x="8346304" y="4882642"/>
            <a:ext cx="191030" cy="178246"/>
            <a:chOff x="-1901825" y="869950"/>
            <a:chExt cx="3344863" cy="3121025"/>
          </a:xfrm>
          <a:solidFill>
            <a:schemeClr val="bg1"/>
          </a:solidFill>
        </p:grpSpPr>
        <p:sp>
          <p:nvSpPr>
            <p:cNvPr id="47" name="Freeform 30">
              <a:extLst>
                <a:ext uri="{FF2B5EF4-FFF2-40B4-BE49-F238E27FC236}">
                  <a16:creationId xmlns:a16="http://schemas.microsoft.com/office/drawing/2014/main" id="{2B1D2358-EFF1-0925-7DBB-A54310FD6D7B}"/>
                </a:ext>
              </a:extLst>
            </p:cNvPr>
            <p:cNvSpPr>
              <a:spLocks noEditPoints="1"/>
            </p:cNvSpPr>
            <p:nvPr/>
          </p:nvSpPr>
          <p:spPr bwMode="auto">
            <a:xfrm>
              <a:off x="-571500" y="1700213"/>
              <a:ext cx="1095375" cy="265112"/>
            </a:xfrm>
            <a:custGeom>
              <a:avLst/>
              <a:gdLst>
                <a:gd name="T0" fmla="*/ 442 w 503"/>
                <a:gd name="T1" fmla="*/ 0 h 122"/>
                <a:gd name="T2" fmla="*/ 61 w 503"/>
                <a:gd name="T3" fmla="*/ 0 h 122"/>
                <a:gd name="T4" fmla="*/ 0 w 503"/>
                <a:gd name="T5" fmla="*/ 61 h 122"/>
                <a:gd name="T6" fmla="*/ 61 w 503"/>
                <a:gd name="T7" fmla="*/ 122 h 122"/>
                <a:gd name="T8" fmla="*/ 442 w 503"/>
                <a:gd name="T9" fmla="*/ 122 h 122"/>
                <a:gd name="T10" fmla="*/ 503 w 503"/>
                <a:gd name="T11" fmla="*/ 61 h 122"/>
                <a:gd name="T12" fmla="*/ 442 w 503"/>
                <a:gd name="T13" fmla="*/ 0 h 122"/>
                <a:gd name="T14" fmla="*/ 442 w 503"/>
                <a:gd name="T15" fmla="*/ 0 h 122"/>
                <a:gd name="T16" fmla="*/ 442 w 50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2">
                  <a:moveTo>
                    <a:pt x="442" y="0"/>
                  </a:moveTo>
                  <a:cubicBezTo>
                    <a:pt x="61" y="0"/>
                    <a:pt x="61" y="0"/>
                    <a:pt x="61" y="0"/>
                  </a:cubicBezTo>
                  <a:cubicBezTo>
                    <a:pt x="27" y="0"/>
                    <a:pt x="0" y="28"/>
                    <a:pt x="0" y="61"/>
                  </a:cubicBezTo>
                  <a:cubicBezTo>
                    <a:pt x="0" y="95"/>
                    <a:pt x="27" y="122"/>
                    <a:pt x="61" y="122"/>
                  </a:cubicBezTo>
                  <a:cubicBezTo>
                    <a:pt x="442" y="122"/>
                    <a:pt x="442" y="122"/>
                    <a:pt x="442" y="122"/>
                  </a:cubicBezTo>
                  <a:cubicBezTo>
                    <a:pt x="476" y="122"/>
                    <a:pt x="503" y="95"/>
                    <a:pt x="503" y="61"/>
                  </a:cubicBezTo>
                  <a:cubicBezTo>
                    <a:pt x="503" y="28"/>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8" name="Freeform 31">
              <a:extLst>
                <a:ext uri="{FF2B5EF4-FFF2-40B4-BE49-F238E27FC236}">
                  <a16:creationId xmlns:a16="http://schemas.microsoft.com/office/drawing/2014/main" id="{263112E9-5663-A41E-256D-E3CF1E0F0A74}"/>
                </a:ext>
              </a:extLst>
            </p:cNvPr>
            <p:cNvSpPr>
              <a:spLocks noEditPoints="1"/>
            </p:cNvSpPr>
            <p:nvPr/>
          </p:nvSpPr>
          <p:spPr bwMode="auto">
            <a:xfrm>
              <a:off x="-571500" y="2343150"/>
              <a:ext cx="1412875" cy="263525"/>
            </a:xfrm>
            <a:custGeom>
              <a:avLst/>
              <a:gdLst>
                <a:gd name="T0" fmla="*/ 588 w 649"/>
                <a:gd name="T1" fmla="*/ 0 h 121"/>
                <a:gd name="T2" fmla="*/ 61 w 649"/>
                <a:gd name="T3" fmla="*/ 0 h 121"/>
                <a:gd name="T4" fmla="*/ 0 w 649"/>
                <a:gd name="T5" fmla="*/ 61 h 121"/>
                <a:gd name="T6" fmla="*/ 61 w 649"/>
                <a:gd name="T7" fmla="*/ 121 h 121"/>
                <a:gd name="T8" fmla="*/ 588 w 649"/>
                <a:gd name="T9" fmla="*/ 121 h 121"/>
                <a:gd name="T10" fmla="*/ 649 w 649"/>
                <a:gd name="T11" fmla="*/ 61 h 121"/>
                <a:gd name="T12" fmla="*/ 588 w 649"/>
                <a:gd name="T13" fmla="*/ 0 h 121"/>
                <a:gd name="T14" fmla="*/ 588 w 649"/>
                <a:gd name="T15" fmla="*/ 0 h 121"/>
                <a:gd name="T16" fmla="*/ 588 w 64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121">
                  <a:moveTo>
                    <a:pt x="588" y="0"/>
                  </a:moveTo>
                  <a:cubicBezTo>
                    <a:pt x="61" y="0"/>
                    <a:pt x="61" y="0"/>
                    <a:pt x="61" y="0"/>
                  </a:cubicBezTo>
                  <a:cubicBezTo>
                    <a:pt x="27" y="0"/>
                    <a:pt x="0" y="27"/>
                    <a:pt x="0" y="61"/>
                  </a:cubicBezTo>
                  <a:cubicBezTo>
                    <a:pt x="0" y="94"/>
                    <a:pt x="27" y="121"/>
                    <a:pt x="61" y="121"/>
                  </a:cubicBezTo>
                  <a:cubicBezTo>
                    <a:pt x="588" y="121"/>
                    <a:pt x="588" y="121"/>
                    <a:pt x="588" y="121"/>
                  </a:cubicBezTo>
                  <a:cubicBezTo>
                    <a:pt x="622" y="121"/>
                    <a:pt x="649" y="94"/>
                    <a:pt x="649" y="61"/>
                  </a:cubicBezTo>
                  <a:cubicBezTo>
                    <a:pt x="649" y="27"/>
                    <a:pt x="622" y="0"/>
                    <a:pt x="588" y="0"/>
                  </a:cubicBezTo>
                  <a:close/>
                  <a:moveTo>
                    <a:pt x="588" y="0"/>
                  </a:moveTo>
                  <a:cubicBezTo>
                    <a:pt x="588" y="0"/>
                    <a:pt x="588" y="0"/>
                    <a:pt x="5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9" name="Freeform 32">
              <a:extLst>
                <a:ext uri="{FF2B5EF4-FFF2-40B4-BE49-F238E27FC236}">
                  <a16:creationId xmlns:a16="http://schemas.microsoft.com/office/drawing/2014/main" id="{F7F88EA0-504F-B7E6-49EA-F31876413062}"/>
                </a:ext>
              </a:extLst>
            </p:cNvPr>
            <p:cNvSpPr>
              <a:spLocks noEditPoints="1"/>
            </p:cNvSpPr>
            <p:nvPr/>
          </p:nvSpPr>
          <p:spPr bwMode="auto">
            <a:xfrm>
              <a:off x="-1901825" y="869950"/>
              <a:ext cx="3344863" cy="3121025"/>
            </a:xfrm>
            <a:custGeom>
              <a:avLst/>
              <a:gdLst>
                <a:gd name="T0" fmla="*/ 1475 w 1536"/>
                <a:gd name="T1" fmla="*/ 0 h 1433"/>
                <a:gd name="T2" fmla="*/ 398 w 1536"/>
                <a:gd name="T3" fmla="*/ 0 h 1433"/>
                <a:gd name="T4" fmla="*/ 337 w 1536"/>
                <a:gd name="T5" fmla="*/ 61 h 1433"/>
                <a:gd name="T6" fmla="*/ 337 w 1536"/>
                <a:gd name="T7" fmla="*/ 635 h 1433"/>
                <a:gd name="T8" fmla="*/ 229 w 1536"/>
                <a:gd name="T9" fmla="*/ 635 h 1433"/>
                <a:gd name="T10" fmla="*/ 0 w 1536"/>
                <a:gd name="T11" fmla="*/ 864 h 1433"/>
                <a:gd name="T12" fmla="*/ 0 w 1536"/>
                <a:gd name="T13" fmla="*/ 1203 h 1433"/>
                <a:gd name="T14" fmla="*/ 229 w 1536"/>
                <a:gd name="T15" fmla="*/ 1433 h 1433"/>
                <a:gd name="T16" fmla="*/ 260 w 1536"/>
                <a:gd name="T17" fmla="*/ 1430 h 1433"/>
                <a:gd name="T18" fmla="*/ 1264 w 1536"/>
                <a:gd name="T19" fmla="*/ 1430 h 1433"/>
                <a:gd name="T20" fmla="*/ 1536 w 1536"/>
                <a:gd name="T21" fmla="*/ 1159 h 1433"/>
                <a:gd name="T22" fmla="*/ 1536 w 1536"/>
                <a:gd name="T23" fmla="*/ 61 h 1433"/>
                <a:gd name="T24" fmla="*/ 1475 w 1536"/>
                <a:gd name="T25" fmla="*/ 0 h 1433"/>
                <a:gd name="T26" fmla="*/ 337 w 1536"/>
                <a:gd name="T27" fmla="*/ 1203 h 1433"/>
                <a:gd name="T28" fmla="*/ 250 w 1536"/>
                <a:gd name="T29" fmla="*/ 1309 h 1433"/>
                <a:gd name="T30" fmla="*/ 229 w 1536"/>
                <a:gd name="T31" fmla="*/ 1309 h 1433"/>
                <a:gd name="T32" fmla="*/ 229 w 1536"/>
                <a:gd name="T33" fmla="*/ 1311 h 1433"/>
                <a:gd name="T34" fmla="*/ 122 w 1536"/>
                <a:gd name="T35" fmla="*/ 1203 h 1433"/>
                <a:gd name="T36" fmla="*/ 122 w 1536"/>
                <a:gd name="T37" fmla="*/ 864 h 1433"/>
                <a:gd name="T38" fmla="*/ 229 w 1536"/>
                <a:gd name="T39" fmla="*/ 757 h 1433"/>
                <a:gd name="T40" fmla="*/ 337 w 1536"/>
                <a:gd name="T41" fmla="*/ 757 h 1433"/>
                <a:gd name="T42" fmla="*/ 337 w 1536"/>
                <a:gd name="T43" fmla="*/ 1203 h 1433"/>
                <a:gd name="T44" fmla="*/ 1414 w 1536"/>
                <a:gd name="T45" fmla="*/ 1159 h 1433"/>
                <a:gd name="T46" fmla="*/ 1264 w 1536"/>
                <a:gd name="T47" fmla="*/ 1309 h 1433"/>
                <a:gd name="T48" fmla="*/ 433 w 1536"/>
                <a:gd name="T49" fmla="*/ 1309 h 1433"/>
                <a:gd name="T50" fmla="*/ 459 w 1536"/>
                <a:gd name="T51" fmla="*/ 1203 h 1433"/>
                <a:gd name="T52" fmla="*/ 459 w 1536"/>
                <a:gd name="T53" fmla="*/ 122 h 1433"/>
                <a:gd name="T54" fmla="*/ 1414 w 1536"/>
                <a:gd name="T55" fmla="*/ 122 h 1433"/>
                <a:gd name="T56" fmla="*/ 1414 w 1536"/>
                <a:gd name="T57" fmla="*/ 1159 h 1433"/>
                <a:gd name="T58" fmla="*/ 1414 w 1536"/>
                <a:gd name="T59" fmla="*/ 1159 h 1433"/>
                <a:gd name="T60" fmla="*/ 1414 w 1536"/>
                <a:gd name="T61" fmla="*/ 115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1433">
                  <a:moveTo>
                    <a:pt x="1475" y="0"/>
                  </a:moveTo>
                  <a:cubicBezTo>
                    <a:pt x="398" y="0"/>
                    <a:pt x="398" y="0"/>
                    <a:pt x="398" y="0"/>
                  </a:cubicBezTo>
                  <a:cubicBezTo>
                    <a:pt x="364" y="0"/>
                    <a:pt x="337" y="27"/>
                    <a:pt x="337" y="61"/>
                  </a:cubicBezTo>
                  <a:cubicBezTo>
                    <a:pt x="337" y="635"/>
                    <a:pt x="337" y="635"/>
                    <a:pt x="337" y="635"/>
                  </a:cubicBezTo>
                  <a:cubicBezTo>
                    <a:pt x="229" y="635"/>
                    <a:pt x="229" y="635"/>
                    <a:pt x="229" y="635"/>
                  </a:cubicBezTo>
                  <a:cubicBezTo>
                    <a:pt x="103" y="635"/>
                    <a:pt x="0" y="738"/>
                    <a:pt x="0" y="864"/>
                  </a:cubicBezTo>
                  <a:cubicBezTo>
                    <a:pt x="0" y="1203"/>
                    <a:pt x="0" y="1203"/>
                    <a:pt x="0" y="1203"/>
                  </a:cubicBezTo>
                  <a:cubicBezTo>
                    <a:pt x="0" y="1330"/>
                    <a:pt x="103" y="1433"/>
                    <a:pt x="229" y="1433"/>
                  </a:cubicBezTo>
                  <a:cubicBezTo>
                    <a:pt x="240" y="1433"/>
                    <a:pt x="250" y="1432"/>
                    <a:pt x="260" y="1430"/>
                  </a:cubicBezTo>
                  <a:cubicBezTo>
                    <a:pt x="1264" y="1430"/>
                    <a:pt x="1264" y="1430"/>
                    <a:pt x="1264" y="1430"/>
                  </a:cubicBezTo>
                  <a:cubicBezTo>
                    <a:pt x="1414" y="1430"/>
                    <a:pt x="1536" y="1309"/>
                    <a:pt x="1536" y="1159"/>
                  </a:cubicBezTo>
                  <a:cubicBezTo>
                    <a:pt x="1536" y="61"/>
                    <a:pt x="1536" y="61"/>
                    <a:pt x="1536" y="61"/>
                  </a:cubicBezTo>
                  <a:cubicBezTo>
                    <a:pt x="1536" y="27"/>
                    <a:pt x="1509" y="0"/>
                    <a:pt x="1475" y="0"/>
                  </a:cubicBezTo>
                  <a:close/>
                  <a:moveTo>
                    <a:pt x="337" y="1203"/>
                  </a:moveTo>
                  <a:cubicBezTo>
                    <a:pt x="337" y="1255"/>
                    <a:pt x="299" y="1299"/>
                    <a:pt x="250" y="1309"/>
                  </a:cubicBezTo>
                  <a:cubicBezTo>
                    <a:pt x="229" y="1309"/>
                    <a:pt x="229" y="1309"/>
                    <a:pt x="229" y="1309"/>
                  </a:cubicBezTo>
                  <a:cubicBezTo>
                    <a:pt x="229" y="1311"/>
                    <a:pt x="229" y="1311"/>
                    <a:pt x="229" y="1311"/>
                  </a:cubicBezTo>
                  <a:cubicBezTo>
                    <a:pt x="170" y="1311"/>
                    <a:pt x="122" y="1263"/>
                    <a:pt x="122" y="1203"/>
                  </a:cubicBezTo>
                  <a:cubicBezTo>
                    <a:pt x="122" y="864"/>
                    <a:pt x="122" y="864"/>
                    <a:pt x="122" y="864"/>
                  </a:cubicBezTo>
                  <a:cubicBezTo>
                    <a:pt x="122" y="805"/>
                    <a:pt x="170" y="757"/>
                    <a:pt x="229" y="757"/>
                  </a:cubicBezTo>
                  <a:cubicBezTo>
                    <a:pt x="337" y="757"/>
                    <a:pt x="337" y="757"/>
                    <a:pt x="337" y="757"/>
                  </a:cubicBezTo>
                  <a:lnTo>
                    <a:pt x="337" y="1203"/>
                  </a:lnTo>
                  <a:close/>
                  <a:moveTo>
                    <a:pt x="1414" y="1159"/>
                  </a:moveTo>
                  <a:cubicBezTo>
                    <a:pt x="1414" y="1240"/>
                    <a:pt x="1346" y="1309"/>
                    <a:pt x="1264" y="1309"/>
                  </a:cubicBezTo>
                  <a:cubicBezTo>
                    <a:pt x="433" y="1309"/>
                    <a:pt x="433" y="1309"/>
                    <a:pt x="433" y="1309"/>
                  </a:cubicBezTo>
                  <a:cubicBezTo>
                    <a:pt x="449" y="1277"/>
                    <a:pt x="459" y="1241"/>
                    <a:pt x="459" y="1203"/>
                  </a:cubicBezTo>
                  <a:cubicBezTo>
                    <a:pt x="459" y="122"/>
                    <a:pt x="459" y="122"/>
                    <a:pt x="459" y="122"/>
                  </a:cubicBezTo>
                  <a:cubicBezTo>
                    <a:pt x="1414" y="122"/>
                    <a:pt x="1414" y="122"/>
                    <a:pt x="1414" y="122"/>
                  </a:cubicBezTo>
                  <a:lnTo>
                    <a:pt x="1414" y="1159"/>
                  </a:lnTo>
                  <a:close/>
                  <a:moveTo>
                    <a:pt x="1414" y="1159"/>
                  </a:moveTo>
                  <a:cubicBezTo>
                    <a:pt x="1414" y="1159"/>
                    <a:pt x="1414" y="1159"/>
                    <a:pt x="1414" y="1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0" name="Freeform 33">
              <a:extLst>
                <a:ext uri="{FF2B5EF4-FFF2-40B4-BE49-F238E27FC236}">
                  <a16:creationId xmlns:a16="http://schemas.microsoft.com/office/drawing/2014/main" id="{C18A4E07-71E9-01A4-B953-102674B9A690}"/>
                </a:ext>
              </a:extLst>
            </p:cNvPr>
            <p:cNvSpPr>
              <a:spLocks noEditPoints="1"/>
            </p:cNvSpPr>
            <p:nvPr/>
          </p:nvSpPr>
          <p:spPr bwMode="auto">
            <a:xfrm>
              <a:off x="-571500" y="2943225"/>
              <a:ext cx="1095375" cy="263525"/>
            </a:xfrm>
            <a:custGeom>
              <a:avLst/>
              <a:gdLst>
                <a:gd name="T0" fmla="*/ 442 w 503"/>
                <a:gd name="T1" fmla="*/ 0 h 121"/>
                <a:gd name="T2" fmla="*/ 61 w 503"/>
                <a:gd name="T3" fmla="*/ 0 h 121"/>
                <a:gd name="T4" fmla="*/ 0 w 503"/>
                <a:gd name="T5" fmla="*/ 61 h 121"/>
                <a:gd name="T6" fmla="*/ 61 w 503"/>
                <a:gd name="T7" fmla="*/ 121 h 121"/>
                <a:gd name="T8" fmla="*/ 442 w 503"/>
                <a:gd name="T9" fmla="*/ 121 h 121"/>
                <a:gd name="T10" fmla="*/ 503 w 503"/>
                <a:gd name="T11" fmla="*/ 61 h 121"/>
                <a:gd name="T12" fmla="*/ 442 w 503"/>
                <a:gd name="T13" fmla="*/ 0 h 121"/>
                <a:gd name="T14" fmla="*/ 442 w 503"/>
                <a:gd name="T15" fmla="*/ 0 h 121"/>
                <a:gd name="T16" fmla="*/ 442 w 5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1">
                  <a:moveTo>
                    <a:pt x="442" y="0"/>
                  </a:moveTo>
                  <a:cubicBezTo>
                    <a:pt x="61" y="0"/>
                    <a:pt x="61" y="0"/>
                    <a:pt x="61" y="0"/>
                  </a:cubicBezTo>
                  <a:cubicBezTo>
                    <a:pt x="27" y="0"/>
                    <a:pt x="0" y="27"/>
                    <a:pt x="0" y="61"/>
                  </a:cubicBezTo>
                  <a:cubicBezTo>
                    <a:pt x="0" y="94"/>
                    <a:pt x="27" y="121"/>
                    <a:pt x="61" y="121"/>
                  </a:cubicBezTo>
                  <a:cubicBezTo>
                    <a:pt x="442" y="121"/>
                    <a:pt x="442" y="121"/>
                    <a:pt x="442" y="121"/>
                  </a:cubicBezTo>
                  <a:cubicBezTo>
                    <a:pt x="476" y="121"/>
                    <a:pt x="503" y="94"/>
                    <a:pt x="503" y="61"/>
                  </a:cubicBezTo>
                  <a:cubicBezTo>
                    <a:pt x="503" y="27"/>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sp>
        <p:nvSpPr>
          <p:cNvPr id="51" name="Oval 50">
            <a:extLst>
              <a:ext uri="{FF2B5EF4-FFF2-40B4-BE49-F238E27FC236}">
                <a16:creationId xmlns:a16="http://schemas.microsoft.com/office/drawing/2014/main" id="{4C85DD84-C41A-69CC-EDD3-CCEF9BBC2321}"/>
              </a:ext>
            </a:extLst>
          </p:cNvPr>
          <p:cNvSpPr/>
          <p:nvPr/>
        </p:nvSpPr>
        <p:spPr>
          <a:xfrm>
            <a:off x="10438138" y="4733776"/>
            <a:ext cx="464178" cy="4641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52" name="TextBox 37">
            <a:extLst>
              <a:ext uri="{FF2B5EF4-FFF2-40B4-BE49-F238E27FC236}">
                <a16:creationId xmlns:a16="http://schemas.microsoft.com/office/drawing/2014/main" id="{E366962E-C5D8-9209-3DAE-5A240B3AB02E}"/>
              </a:ext>
            </a:extLst>
          </p:cNvPr>
          <p:cNvSpPr txBox="1"/>
          <p:nvPr/>
        </p:nvSpPr>
        <p:spPr>
          <a:xfrm>
            <a:off x="9599594" y="5259257"/>
            <a:ext cx="2141266" cy="286232"/>
          </a:xfrm>
          <a:prstGeom prst="rect">
            <a:avLst/>
          </a:prstGeom>
          <a:noFill/>
        </p:spPr>
        <p:txBody>
          <a:bodyPr wrap="square" rtlCol="0">
            <a:spAutoFit/>
          </a:bodyPr>
          <a:lstStyle/>
          <a:p>
            <a:pPr algn="ctr">
              <a:lnSpc>
                <a:spcPct val="90000"/>
              </a:lnSpc>
            </a:pP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IMPACT</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oup 88">
            <a:extLst>
              <a:ext uri="{FF2B5EF4-FFF2-40B4-BE49-F238E27FC236}">
                <a16:creationId xmlns:a16="http://schemas.microsoft.com/office/drawing/2014/main" id="{56266EF3-AA95-7702-D2B3-3B5394ECECB3}"/>
              </a:ext>
            </a:extLst>
          </p:cNvPr>
          <p:cNvGrpSpPr/>
          <p:nvPr/>
        </p:nvGrpSpPr>
        <p:grpSpPr>
          <a:xfrm>
            <a:off x="10572641" y="4868479"/>
            <a:ext cx="195172" cy="195638"/>
            <a:chOff x="10806113" y="3270250"/>
            <a:chExt cx="665162" cy="666750"/>
          </a:xfrm>
          <a:solidFill>
            <a:schemeClr val="bg1"/>
          </a:solidFill>
        </p:grpSpPr>
        <p:sp>
          <p:nvSpPr>
            <p:cNvPr id="54" name="Freeform 37">
              <a:extLst>
                <a:ext uri="{FF2B5EF4-FFF2-40B4-BE49-F238E27FC236}">
                  <a16:creationId xmlns:a16="http://schemas.microsoft.com/office/drawing/2014/main" id="{57C504E4-A63D-1E94-1C82-4D1F5E1AF57F}"/>
                </a:ext>
              </a:extLst>
            </p:cNvPr>
            <p:cNvSpPr>
              <a:spLocks noEditPoints="1"/>
            </p:cNvSpPr>
            <p:nvPr/>
          </p:nvSpPr>
          <p:spPr bwMode="auto">
            <a:xfrm>
              <a:off x="10806113" y="3549650"/>
              <a:ext cx="665162" cy="387350"/>
            </a:xfrm>
            <a:custGeom>
              <a:avLst/>
              <a:gdLst>
                <a:gd name="T0" fmla="*/ 1408 w 1536"/>
                <a:gd name="T1" fmla="*/ 768 h 896"/>
                <a:gd name="T2" fmla="*/ 1408 w 1536"/>
                <a:gd name="T3" fmla="*/ 64 h 896"/>
                <a:gd name="T4" fmla="*/ 1344 w 1536"/>
                <a:gd name="T5" fmla="*/ 0 h 896"/>
                <a:gd name="T6" fmla="*/ 1088 w 1536"/>
                <a:gd name="T7" fmla="*/ 0 h 896"/>
                <a:gd name="T8" fmla="*/ 1024 w 1536"/>
                <a:gd name="T9" fmla="*/ 64 h 896"/>
                <a:gd name="T10" fmla="*/ 1024 w 1536"/>
                <a:gd name="T11" fmla="*/ 768 h 896"/>
                <a:gd name="T12" fmla="*/ 960 w 1536"/>
                <a:gd name="T13" fmla="*/ 768 h 896"/>
                <a:gd name="T14" fmla="*/ 960 w 1536"/>
                <a:gd name="T15" fmla="*/ 320 h 896"/>
                <a:gd name="T16" fmla="*/ 896 w 1536"/>
                <a:gd name="T17" fmla="*/ 256 h 896"/>
                <a:gd name="T18" fmla="*/ 640 w 1536"/>
                <a:gd name="T19" fmla="*/ 256 h 896"/>
                <a:gd name="T20" fmla="*/ 576 w 1536"/>
                <a:gd name="T21" fmla="*/ 320 h 896"/>
                <a:gd name="T22" fmla="*/ 576 w 1536"/>
                <a:gd name="T23" fmla="*/ 768 h 896"/>
                <a:gd name="T24" fmla="*/ 512 w 1536"/>
                <a:gd name="T25" fmla="*/ 768 h 896"/>
                <a:gd name="T26" fmla="*/ 512 w 1536"/>
                <a:gd name="T27" fmla="*/ 448 h 896"/>
                <a:gd name="T28" fmla="*/ 448 w 1536"/>
                <a:gd name="T29" fmla="*/ 384 h 896"/>
                <a:gd name="T30" fmla="*/ 192 w 1536"/>
                <a:gd name="T31" fmla="*/ 384 h 896"/>
                <a:gd name="T32" fmla="*/ 128 w 1536"/>
                <a:gd name="T33" fmla="*/ 448 h 896"/>
                <a:gd name="T34" fmla="*/ 128 w 1536"/>
                <a:gd name="T35" fmla="*/ 768 h 896"/>
                <a:gd name="T36" fmla="*/ 0 w 1536"/>
                <a:gd name="T37" fmla="*/ 768 h 896"/>
                <a:gd name="T38" fmla="*/ 0 w 1536"/>
                <a:gd name="T39" fmla="*/ 896 h 896"/>
                <a:gd name="T40" fmla="*/ 1536 w 1536"/>
                <a:gd name="T41" fmla="*/ 896 h 896"/>
                <a:gd name="T42" fmla="*/ 1536 w 1536"/>
                <a:gd name="T43" fmla="*/ 768 h 896"/>
                <a:gd name="T44" fmla="*/ 1408 w 1536"/>
                <a:gd name="T45" fmla="*/ 768 h 896"/>
                <a:gd name="T46" fmla="*/ 256 w 1536"/>
                <a:gd name="T47" fmla="*/ 768 h 896"/>
                <a:gd name="T48" fmla="*/ 256 w 1536"/>
                <a:gd name="T49" fmla="*/ 512 h 896"/>
                <a:gd name="T50" fmla="*/ 384 w 1536"/>
                <a:gd name="T51" fmla="*/ 512 h 896"/>
                <a:gd name="T52" fmla="*/ 384 w 1536"/>
                <a:gd name="T53" fmla="*/ 768 h 896"/>
                <a:gd name="T54" fmla="*/ 256 w 1536"/>
                <a:gd name="T55" fmla="*/ 768 h 896"/>
                <a:gd name="T56" fmla="*/ 704 w 1536"/>
                <a:gd name="T57" fmla="*/ 768 h 896"/>
                <a:gd name="T58" fmla="*/ 704 w 1536"/>
                <a:gd name="T59" fmla="*/ 384 h 896"/>
                <a:gd name="T60" fmla="*/ 832 w 1536"/>
                <a:gd name="T61" fmla="*/ 384 h 896"/>
                <a:gd name="T62" fmla="*/ 832 w 1536"/>
                <a:gd name="T63" fmla="*/ 768 h 896"/>
                <a:gd name="T64" fmla="*/ 704 w 1536"/>
                <a:gd name="T65" fmla="*/ 768 h 896"/>
                <a:gd name="T66" fmla="*/ 1152 w 1536"/>
                <a:gd name="T67" fmla="*/ 768 h 896"/>
                <a:gd name="T68" fmla="*/ 1152 w 1536"/>
                <a:gd name="T69" fmla="*/ 128 h 896"/>
                <a:gd name="T70" fmla="*/ 1280 w 1536"/>
                <a:gd name="T71" fmla="*/ 128 h 896"/>
                <a:gd name="T72" fmla="*/ 1280 w 1536"/>
                <a:gd name="T73" fmla="*/ 768 h 896"/>
                <a:gd name="T74" fmla="*/ 1152 w 1536"/>
                <a:gd name="T75" fmla="*/ 768 h 896"/>
                <a:gd name="T76" fmla="*/ 1152 w 1536"/>
                <a:gd name="T77" fmla="*/ 768 h 896"/>
                <a:gd name="T78" fmla="*/ 1152 w 1536"/>
                <a:gd name="T7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896">
                  <a:moveTo>
                    <a:pt x="1408" y="768"/>
                  </a:moveTo>
                  <a:cubicBezTo>
                    <a:pt x="1408" y="64"/>
                    <a:pt x="1408" y="64"/>
                    <a:pt x="1408" y="64"/>
                  </a:cubicBezTo>
                  <a:cubicBezTo>
                    <a:pt x="1408" y="29"/>
                    <a:pt x="1379" y="0"/>
                    <a:pt x="1344" y="0"/>
                  </a:cubicBezTo>
                  <a:cubicBezTo>
                    <a:pt x="1088" y="0"/>
                    <a:pt x="1088" y="0"/>
                    <a:pt x="1088" y="0"/>
                  </a:cubicBezTo>
                  <a:cubicBezTo>
                    <a:pt x="1053" y="0"/>
                    <a:pt x="1024" y="29"/>
                    <a:pt x="1024" y="64"/>
                  </a:cubicBezTo>
                  <a:cubicBezTo>
                    <a:pt x="1024" y="768"/>
                    <a:pt x="1024" y="768"/>
                    <a:pt x="1024" y="768"/>
                  </a:cubicBezTo>
                  <a:cubicBezTo>
                    <a:pt x="960" y="768"/>
                    <a:pt x="960" y="768"/>
                    <a:pt x="960" y="768"/>
                  </a:cubicBezTo>
                  <a:cubicBezTo>
                    <a:pt x="960" y="320"/>
                    <a:pt x="960" y="320"/>
                    <a:pt x="960" y="320"/>
                  </a:cubicBezTo>
                  <a:cubicBezTo>
                    <a:pt x="960" y="285"/>
                    <a:pt x="931" y="256"/>
                    <a:pt x="896" y="256"/>
                  </a:cubicBezTo>
                  <a:cubicBezTo>
                    <a:pt x="640" y="256"/>
                    <a:pt x="640" y="256"/>
                    <a:pt x="640" y="256"/>
                  </a:cubicBezTo>
                  <a:cubicBezTo>
                    <a:pt x="605" y="256"/>
                    <a:pt x="576" y="285"/>
                    <a:pt x="576" y="320"/>
                  </a:cubicBezTo>
                  <a:cubicBezTo>
                    <a:pt x="576" y="768"/>
                    <a:pt x="576" y="768"/>
                    <a:pt x="576" y="768"/>
                  </a:cubicBezTo>
                  <a:cubicBezTo>
                    <a:pt x="512" y="768"/>
                    <a:pt x="512" y="768"/>
                    <a:pt x="512" y="768"/>
                  </a:cubicBezTo>
                  <a:cubicBezTo>
                    <a:pt x="512" y="448"/>
                    <a:pt x="512" y="448"/>
                    <a:pt x="512" y="448"/>
                  </a:cubicBezTo>
                  <a:cubicBezTo>
                    <a:pt x="512" y="413"/>
                    <a:pt x="483" y="384"/>
                    <a:pt x="448" y="384"/>
                  </a:cubicBezTo>
                  <a:cubicBezTo>
                    <a:pt x="192" y="384"/>
                    <a:pt x="192" y="384"/>
                    <a:pt x="192" y="384"/>
                  </a:cubicBezTo>
                  <a:cubicBezTo>
                    <a:pt x="157" y="384"/>
                    <a:pt x="128" y="413"/>
                    <a:pt x="128" y="448"/>
                  </a:cubicBezTo>
                  <a:cubicBezTo>
                    <a:pt x="128" y="768"/>
                    <a:pt x="128" y="768"/>
                    <a:pt x="128" y="768"/>
                  </a:cubicBezTo>
                  <a:cubicBezTo>
                    <a:pt x="0" y="768"/>
                    <a:pt x="0" y="768"/>
                    <a:pt x="0" y="768"/>
                  </a:cubicBezTo>
                  <a:cubicBezTo>
                    <a:pt x="0" y="896"/>
                    <a:pt x="0" y="896"/>
                    <a:pt x="0" y="896"/>
                  </a:cubicBezTo>
                  <a:cubicBezTo>
                    <a:pt x="1536" y="896"/>
                    <a:pt x="1536" y="896"/>
                    <a:pt x="1536" y="896"/>
                  </a:cubicBezTo>
                  <a:cubicBezTo>
                    <a:pt x="1536" y="768"/>
                    <a:pt x="1536" y="768"/>
                    <a:pt x="1536" y="768"/>
                  </a:cubicBezTo>
                  <a:lnTo>
                    <a:pt x="1408" y="768"/>
                  </a:lnTo>
                  <a:close/>
                  <a:moveTo>
                    <a:pt x="256" y="768"/>
                  </a:moveTo>
                  <a:cubicBezTo>
                    <a:pt x="256" y="512"/>
                    <a:pt x="256" y="512"/>
                    <a:pt x="256" y="512"/>
                  </a:cubicBezTo>
                  <a:cubicBezTo>
                    <a:pt x="384" y="512"/>
                    <a:pt x="384" y="512"/>
                    <a:pt x="384" y="512"/>
                  </a:cubicBezTo>
                  <a:cubicBezTo>
                    <a:pt x="384" y="768"/>
                    <a:pt x="384" y="768"/>
                    <a:pt x="384" y="768"/>
                  </a:cubicBezTo>
                  <a:lnTo>
                    <a:pt x="256" y="768"/>
                  </a:lnTo>
                  <a:close/>
                  <a:moveTo>
                    <a:pt x="704" y="768"/>
                  </a:moveTo>
                  <a:cubicBezTo>
                    <a:pt x="704" y="384"/>
                    <a:pt x="704" y="384"/>
                    <a:pt x="704" y="384"/>
                  </a:cubicBezTo>
                  <a:cubicBezTo>
                    <a:pt x="832" y="384"/>
                    <a:pt x="832" y="384"/>
                    <a:pt x="832" y="384"/>
                  </a:cubicBezTo>
                  <a:cubicBezTo>
                    <a:pt x="832" y="768"/>
                    <a:pt x="832" y="768"/>
                    <a:pt x="832" y="768"/>
                  </a:cubicBezTo>
                  <a:lnTo>
                    <a:pt x="704" y="768"/>
                  </a:lnTo>
                  <a:close/>
                  <a:moveTo>
                    <a:pt x="1152" y="768"/>
                  </a:moveTo>
                  <a:cubicBezTo>
                    <a:pt x="1152" y="128"/>
                    <a:pt x="1152" y="128"/>
                    <a:pt x="1152" y="128"/>
                  </a:cubicBezTo>
                  <a:cubicBezTo>
                    <a:pt x="1280" y="128"/>
                    <a:pt x="1280" y="128"/>
                    <a:pt x="1280" y="128"/>
                  </a:cubicBezTo>
                  <a:cubicBezTo>
                    <a:pt x="1280" y="768"/>
                    <a:pt x="1280" y="768"/>
                    <a:pt x="1280" y="768"/>
                  </a:cubicBezTo>
                  <a:lnTo>
                    <a:pt x="1152" y="768"/>
                  </a:lnTo>
                  <a:close/>
                  <a:moveTo>
                    <a:pt x="1152" y="768"/>
                  </a:moveTo>
                  <a:cubicBezTo>
                    <a:pt x="1152" y="768"/>
                    <a:pt x="1152" y="768"/>
                    <a:pt x="1152"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p>
          </p:txBody>
        </p:sp>
        <p:sp>
          <p:nvSpPr>
            <p:cNvPr id="55" name="Freeform 38">
              <a:extLst>
                <a:ext uri="{FF2B5EF4-FFF2-40B4-BE49-F238E27FC236}">
                  <a16:creationId xmlns:a16="http://schemas.microsoft.com/office/drawing/2014/main" id="{289A722C-57C5-4A7B-7857-7B99716F5E02}"/>
                </a:ext>
              </a:extLst>
            </p:cNvPr>
            <p:cNvSpPr>
              <a:spLocks noEditPoints="1"/>
            </p:cNvSpPr>
            <p:nvPr/>
          </p:nvSpPr>
          <p:spPr bwMode="auto">
            <a:xfrm>
              <a:off x="10806113" y="3270250"/>
              <a:ext cx="665162" cy="417513"/>
            </a:xfrm>
            <a:custGeom>
              <a:avLst/>
              <a:gdLst>
                <a:gd name="T0" fmla="*/ 1383 w 1534"/>
                <a:gd name="T1" fmla="*/ 235 h 967"/>
                <a:gd name="T2" fmla="*/ 1410 w 1534"/>
                <a:gd name="T3" fmla="*/ 343 h 967"/>
                <a:gd name="T4" fmla="*/ 1534 w 1534"/>
                <a:gd name="T5" fmla="*/ 311 h 967"/>
                <a:gd name="T6" fmla="*/ 1470 w 1534"/>
                <a:gd name="T7" fmla="*/ 55 h 967"/>
                <a:gd name="T8" fmla="*/ 1392 w 1534"/>
                <a:gd name="T9" fmla="*/ 9 h 967"/>
                <a:gd name="T10" fmla="*/ 1136 w 1534"/>
                <a:gd name="T11" fmla="*/ 73 h 967"/>
                <a:gd name="T12" fmla="*/ 1168 w 1534"/>
                <a:gd name="T13" fmla="*/ 197 h 967"/>
                <a:gd name="T14" fmla="*/ 1271 w 1534"/>
                <a:gd name="T15" fmla="*/ 171 h 967"/>
                <a:gd name="T16" fmla="*/ 0 w 1534"/>
                <a:gd name="T17" fmla="*/ 839 h 967"/>
                <a:gd name="T18" fmla="*/ 0 w 1534"/>
                <a:gd name="T19" fmla="*/ 967 h 967"/>
                <a:gd name="T20" fmla="*/ 682 w 1534"/>
                <a:gd name="T21" fmla="*/ 810 h 967"/>
                <a:gd name="T22" fmla="*/ 1383 w 1534"/>
                <a:gd name="T23" fmla="*/ 235 h 967"/>
                <a:gd name="T24" fmla="*/ 1383 w 1534"/>
                <a:gd name="T25" fmla="*/ 235 h 967"/>
                <a:gd name="T26" fmla="*/ 1383 w 1534"/>
                <a:gd name="T27" fmla="*/ 23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4" h="967">
                  <a:moveTo>
                    <a:pt x="1383" y="235"/>
                  </a:moveTo>
                  <a:cubicBezTo>
                    <a:pt x="1410" y="343"/>
                    <a:pt x="1410" y="343"/>
                    <a:pt x="1410" y="343"/>
                  </a:cubicBezTo>
                  <a:cubicBezTo>
                    <a:pt x="1534" y="311"/>
                    <a:pt x="1534" y="311"/>
                    <a:pt x="1534" y="311"/>
                  </a:cubicBezTo>
                  <a:cubicBezTo>
                    <a:pt x="1470" y="55"/>
                    <a:pt x="1470" y="55"/>
                    <a:pt x="1470" y="55"/>
                  </a:cubicBezTo>
                  <a:cubicBezTo>
                    <a:pt x="1462" y="21"/>
                    <a:pt x="1427" y="0"/>
                    <a:pt x="1392" y="9"/>
                  </a:cubicBezTo>
                  <a:cubicBezTo>
                    <a:pt x="1136" y="73"/>
                    <a:pt x="1136" y="73"/>
                    <a:pt x="1136" y="73"/>
                  </a:cubicBezTo>
                  <a:cubicBezTo>
                    <a:pt x="1168" y="197"/>
                    <a:pt x="1168" y="197"/>
                    <a:pt x="1168" y="197"/>
                  </a:cubicBezTo>
                  <a:cubicBezTo>
                    <a:pt x="1271" y="171"/>
                    <a:pt x="1271" y="171"/>
                    <a:pt x="1271" y="171"/>
                  </a:cubicBezTo>
                  <a:cubicBezTo>
                    <a:pt x="908" y="695"/>
                    <a:pt x="294" y="839"/>
                    <a:pt x="0" y="839"/>
                  </a:cubicBezTo>
                  <a:cubicBezTo>
                    <a:pt x="0" y="967"/>
                    <a:pt x="0" y="967"/>
                    <a:pt x="0" y="967"/>
                  </a:cubicBezTo>
                  <a:cubicBezTo>
                    <a:pt x="157" y="967"/>
                    <a:pt x="419" y="926"/>
                    <a:pt x="682" y="810"/>
                  </a:cubicBezTo>
                  <a:cubicBezTo>
                    <a:pt x="978" y="679"/>
                    <a:pt x="1213" y="486"/>
                    <a:pt x="1383" y="235"/>
                  </a:cubicBezTo>
                  <a:close/>
                  <a:moveTo>
                    <a:pt x="1383" y="235"/>
                  </a:moveTo>
                  <a:cubicBezTo>
                    <a:pt x="1383" y="235"/>
                    <a:pt x="1383" y="235"/>
                    <a:pt x="1383"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p>
          </p:txBody>
        </p:sp>
      </p:grpSp>
      <p:grpSp>
        <p:nvGrpSpPr>
          <p:cNvPr id="56" name="Group 91">
            <a:extLst>
              <a:ext uri="{FF2B5EF4-FFF2-40B4-BE49-F238E27FC236}">
                <a16:creationId xmlns:a16="http://schemas.microsoft.com/office/drawing/2014/main" id="{0F409C50-7BEF-9463-27EF-99C21569F6AD}"/>
              </a:ext>
            </a:extLst>
          </p:cNvPr>
          <p:cNvGrpSpPr/>
          <p:nvPr/>
        </p:nvGrpSpPr>
        <p:grpSpPr>
          <a:xfrm>
            <a:off x="4726261" y="1775618"/>
            <a:ext cx="2959153" cy="2919611"/>
            <a:chOff x="3807075" y="147844"/>
            <a:chExt cx="4252406" cy="4252404"/>
          </a:xfrm>
        </p:grpSpPr>
        <p:grpSp>
          <p:nvGrpSpPr>
            <p:cNvPr id="57" name="Group 92">
              <a:extLst>
                <a:ext uri="{FF2B5EF4-FFF2-40B4-BE49-F238E27FC236}">
                  <a16:creationId xmlns:a16="http://schemas.microsoft.com/office/drawing/2014/main" id="{1C10D2F8-C299-4BB8-846E-AE6E81AFD0DC}"/>
                </a:ext>
              </a:extLst>
            </p:cNvPr>
            <p:cNvGrpSpPr/>
            <p:nvPr/>
          </p:nvGrpSpPr>
          <p:grpSpPr>
            <a:xfrm>
              <a:off x="3807075" y="147844"/>
              <a:ext cx="4252406" cy="4252404"/>
              <a:chOff x="-1687513" y="811213"/>
              <a:chExt cx="3028951" cy="3028951"/>
            </a:xfrm>
          </p:grpSpPr>
          <p:sp>
            <p:nvSpPr>
              <p:cNvPr id="61" name="Freeform 5">
                <a:extLst>
                  <a:ext uri="{FF2B5EF4-FFF2-40B4-BE49-F238E27FC236}">
                    <a16:creationId xmlns:a16="http://schemas.microsoft.com/office/drawing/2014/main" id="{9BDFD90C-1FAE-2888-CDB0-3EAE3A1F6ADD}"/>
                  </a:ext>
                </a:extLst>
              </p:cNvPr>
              <p:cNvSpPr>
                <a:spLocks/>
              </p:cNvSpPr>
              <p:nvPr/>
            </p:nvSpPr>
            <p:spPr bwMode="auto">
              <a:xfrm>
                <a:off x="-171450" y="811213"/>
                <a:ext cx="1512888" cy="2541588"/>
              </a:xfrm>
              <a:custGeom>
                <a:avLst/>
                <a:gdLst>
                  <a:gd name="T0" fmla="*/ 0 w 619"/>
                  <a:gd name="T1" fmla="*/ 0 h 1040"/>
                  <a:gd name="T2" fmla="*/ 0 w 619"/>
                  <a:gd name="T3" fmla="*/ 134 h 1040"/>
                  <a:gd name="T4" fmla="*/ 485 w 619"/>
                  <a:gd name="T5" fmla="*/ 620 h 1040"/>
                  <a:gd name="T6" fmla="*/ 356 w 619"/>
                  <a:gd name="T7" fmla="*/ 950 h 1040"/>
                  <a:gd name="T8" fmla="*/ 454 w 619"/>
                  <a:gd name="T9" fmla="*/ 1040 h 1040"/>
                  <a:gd name="T10" fmla="*/ 619 w 619"/>
                  <a:gd name="T11" fmla="*/ 620 h 1040"/>
                  <a:gd name="T12" fmla="*/ 0 w 619"/>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619" h="1040">
                    <a:moveTo>
                      <a:pt x="0" y="0"/>
                    </a:moveTo>
                    <a:cubicBezTo>
                      <a:pt x="0" y="134"/>
                      <a:pt x="0" y="134"/>
                      <a:pt x="0" y="134"/>
                    </a:cubicBezTo>
                    <a:cubicBezTo>
                      <a:pt x="268" y="134"/>
                      <a:pt x="485" y="351"/>
                      <a:pt x="485" y="620"/>
                    </a:cubicBezTo>
                    <a:cubicBezTo>
                      <a:pt x="485" y="747"/>
                      <a:pt x="436" y="863"/>
                      <a:pt x="356" y="950"/>
                    </a:cubicBezTo>
                    <a:cubicBezTo>
                      <a:pt x="454" y="1040"/>
                      <a:pt x="454" y="1040"/>
                      <a:pt x="454" y="1040"/>
                    </a:cubicBezTo>
                    <a:cubicBezTo>
                      <a:pt x="556" y="930"/>
                      <a:pt x="619" y="782"/>
                      <a:pt x="619" y="620"/>
                    </a:cubicBezTo>
                    <a:cubicBezTo>
                      <a:pt x="619" y="278"/>
                      <a:pt x="342" y="0"/>
                      <a:pt x="0" y="0"/>
                    </a:cubicBezTo>
                    <a:close/>
                  </a:path>
                </a:pathLst>
              </a:custGeom>
              <a:solidFill>
                <a:schemeClr val="accent1"/>
              </a:solidFill>
              <a:ln w="9525">
                <a:noFill/>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62" name="Freeform 6">
                <a:extLst>
                  <a:ext uri="{FF2B5EF4-FFF2-40B4-BE49-F238E27FC236}">
                    <a16:creationId xmlns:a16="http://schemas.microsoft.com/office/drawing/2014/main" id="{FF7EE101-1B84-FEB1-ECFB-91F1166B3021}"/>
                  </a:ext>
                </a:extLst>
              </p:cNvPr>
              <p:cNvSpPr>
                <a:spLocks/>
              </p:cNvSpPr>
              <p:nvPr/>
            </p:nvSpPr>
            <p:spPr bwMode="auto">
              <a:xfrm>
                <a:off x="-1687513" y="811213"/>
                <a:ext cx="1516063" cy="2392363"/>
              </a:xfrm>
              <a:custGeom>
                <a:avLst/>
                <a:gdLst>
                  <a:gd name="T0" fmla="*/ 134 w 620"/>
                  <a:gd name="T1" fmla="*/ 620 h 979"/>
                  <a:gd name="T2" fmla="*/ 620 w 620"/>
                  <a:gd name="T3" fmla="*/ 134 h 979"/>
                  <a:gd name="T4" fmla="*/ 620 w 620"/>
                  <a:gd name="T5" fmla="*/ 0 h 979"/>
                  <a:gd name="T6" fmla="*/ 0 w 620"/>
                  <a:gd name="T7" fmla="*/ 620 h 979"/>
                  <a:gd name="T8" fmla="*/ 115 w 620"/>
                  <a:gd name="T9" fmla="*/ 979 h 979"/>
                  <a:gd name="T10" fmla="*/ 224 w 620"/>
                  <a:gd name="T11" fmla="*/ 901 h 979"/>
                  <a:gd name="T12" fmla="*/ 134 w 620"/>
                  <a:gd name="T13" fmla="*/ 620 h 979"/>
                </a:gdLst>
                <a:ahLst/>
                <a:cxnLst>
                  <a:cxn ang="0">
                    <a:pos x="T0" y="T1"/>
                  </a:cxn>
                  <a:cxn ang="0">
                    <a:pos x="T2" y="T3"/>
                  </a:cxn>
                  <a:cxn ang="0">
                    <a:pos x="T4" y="T5"/>
                  </a:cxn>
                  <a:cxn ang="0">
                    <a:pos x="T6" y="T7"/>
                  </a:cxn>
                  <a:cxn ang="0">
                    <a:pos x="T8" y="T9"/>
                  </a:cxn>
                  <a:cxn ang="0">
                    <a:pos x="T10" y="T11"/>
                  </a:cxn>
                  <a:cxn ang="0">
                    <a:pos x="T12" y="T13"/>
                  </a:cxn>
                </a:cxnLst>
                <a:rect l="0" t="0" r="r" b="b"/>
                <a:pathLst>
                  <a:path w="620" h="979">
                    <a:moveTo>
                      <a:pt x="134" y="620"/>
                    </a:moveTo>
                    <a:cubicBezTo>
                      <a:pt x="134" y="351"/>
                      <a:pt x="351" y="134"/>
                      <a:pt x="620" y="134"/>
                    </a:cubicBezTo>
                    <a:cubicBezTo>
                      <a:pt x="620" y="0"/>
                      <a:pt x="620" y="0"/>
                      <a:pt x="620" y="0"/>
                    </a:cubicBezTo>
                    <a:cubicBezTo>
                      <a:pt x="278" y="0"/>
                      <a:pt x="0" y="278"/>
                      <a:pt x="0" y="620"/>
                    </a:cubicBezTo>
                    <a:cubicBezTo>
                      <a:pt x="0" y="754"/>
                      <a:pt x="43" y="877"/>
                      <a:pt x="115" y="979"/>
                    </a:cubicBezTo>
                    <a:cubicBezTo>
                      <a:pt x="224" y="901"/>
                      <a:pt x="224" y="901"/>
                      <a:pt x="224" y="901"/>
                    </a:cubicBezTo>
                    <a:cubicBezTo>
                      <a:pt x="167" y="822"/>
                      <a:pt x="134" y="725"/>
                      <a:pt x="134" y="620"/>
                    </a:cubicBezTo>
                    <a:close/>
                  </a:path>
                </a:pathLst>
              </a:custGeom>
              <a:solidFill>
                <a:schemeClr val="accent3">
                  <a:lumMod val="75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63" name="Freeform 7">
                <a:extLst>
                  <a:ext uri="{FF2B5EF4-FFF2-40B4-BE49-F238E27FC236}">
                    <a16:creationId xmlns:a16="http://schemas.microsoft.com/office/drawing/2014/main" id="{00BBB970-AE2A-9486-B12B-A8E342C336C7}"/>
                  </a:ext>
                </a:extLst>
              </p:cNvPr>
              <p:cNvSpPr>
                <a:spLocks/>
              </p:cNvSpPr>
              <p:nvPr/>
            </p:nvSpPr>
            <p:spPr bwMode="auto">
              <a:xfrm>
                <a:off x="-1406525" y="3013076"/>
                <a:ext cx="2344738" cy="827088"/>
              </a:xfrm>
              <a:custGeom>
                <a:avLst/>
                <a:gdLst>
                  <a:gd name="T0" fmla="*/ 505 w 959"/>
                  <a:gd name="T1" fmla="*/ 204 h 338"/>
                  <a:gd name="T2" fmla="*/ 109 w 959"/>
                  <a:gd name="T3" fmla="*/ 0 h 338"/>
                  <a:gd name="T4" fmla="*/ 0 w 959"/>
                  <a:gd name="T5" fmla="*/ 78 h 338"/>
                  <a:gd name="T6" fmla="*/ 505 w 959"/>
                  <a:gd name="T7" fmla="*/ 338 h 338"/>
                  <a:gd name="T8" fmla="*/ 959 w 959"/>
                  <a:gd name="T9" fmla="*/ 139 h 338"/>
                  <a:gd name="T10" fmla="*/ 861 w 959"/>
                  <a:gd name="T11" fmla="*/ 49 h 338"/>
                  <a:gd name="T12" fmla="*/ 505 w 959"/>
                  <a:gd name="T13" fmla="*/ 204 h 338"/>
                </a:gdLst>
                <a:ahLst/>
                <a:cxnLst>
                  <a:cxn ang="0">
                    <a:pos x="T0" y="T1"/>
                  </a:cxn>
                  <a:cxn ang="0">
                    <a:pos x="T2" y="T3"/>
                  </a:cxn>
                  <a:cxn ang="0">
                    <a:pos x="T4" y="T5"/>
                  </a:cxn>
                  <a:cxn ang="0">
                    <a:pos x="T6" y="T7"/>
                  </a:cxn>
                  <a:cxn ang="0">
                    <a:pos x="T8" y="T9"/>
                  </a:cxn>
                  <a:cxn ang="0">
                    <a:pos x="T10" y="T11"/>
                  </a:cxn>
                  <a:cxn ang="0">
                    <a:pos x="T12" y="T13"/>
                  </a:cxn>
                </a:cxnLst>
                <a:rect l="0" t="0" r="r" b="b"/>
                <a:pathLst>
                  <a:path w="959" h="338">
                    <a:moveTo>
                      <a:pt x="505" y="204"/>
                    </a:moveTo>
                    <a:cubicBezTo>
                      <a:pt x="341" y="204"/>
                      <a:pt x="197" y="124"/>
                      <a:pt x="109" y="0"/>
                    </a:cubicBezTo>
                    <a:cubicBezTo>
                      <a:pt x="0" y="78"/>
                      <a:pt x="0" y="78"/>
                      <a:pt x="0" y="78"/>
                    </a:cubicBezTo>
                    <a:cubicBezTo>
                      <a:pt x="112" y="235"/>
                      <a:pt x="296" y="338"/>
                      <a:pt x="505" y="338"/>
                    </a:cubicBezTo>
                    <a:cubicBezTo>
                      <a:pt x="684" y="338"/>
                      <a:pt x="846" y="261"/>
                      <a:pt x="959" y="139"/>
                    </a:cubicBezTo>
                    <a:cubicBezTo>
                      <a:pt x="861" y="49"/>
                      <a:pt x="861" y="49"/>
                      <a:pt x="861" y="49"/>
                    </a:cubicBezTo>
                    <a:cubicBezTo>
                      <a:pt x="772" y="144"/>
                      <a:pt x="646" y="204"/>
                      <a:pt x="505" y="204"/>
                    </a:cubicBezTo>
                    <a:close/>
                  </a:path>
                </a:pathLst>
              </a:custGeom>
              <a:solidFill>
                <a:schemeClr val="accent3">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IN" sz="2399"/>
              </a:p>
            </p:txBody>
          </p:sp>
        </p:grpSp>
        <p:sp>
          <p:nvSpPr>
            <p:cNvPr id="58" name="TextBox 93">
              <a:extLst>
                <a:ext uri="{FF2B5EF4-FFF2-40B4-BE49-F238E27FC236}">
                  <a16:creationId xmlns:a16="http://schemas.microsoft.com/office/drawing/2014/main" id="{206A6B7E-EBCC-4EE5-CA48-DA8E7AC8C65A}"/>
                </a:ext>
              </a:extLst>
            </p:cNvPr>
            <p:cNvSpPr txBox="1"/>
            <p:nvPr/>
          </p:nvSpPr>
          <p:spPr>
            <a:xfrm rot="17804759">
              <a:off x="3791306" y="848242"/>
              <a:ext cx="3007206" cy="2143583"/>
            </a:xfrm>
            <a:prstGeom prst="rect">
              <a:avLst/>
            </a:prstGeom>
            <a:noFill/>
          </p:spPr>
          <p:txBody>
            <a:bodyPr wrap="none" rtlCol="0">
              <a:prstTxWarp prst="textArchUp">
                <a:avLst>
                  <a:gd name="adj" fmla="val 6343817"/>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 grup țintă</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94">
              <a:extLst>
                <a:ext uri="{FF2B5EF4-FFF2-40B4-BE49-F238E27FC236}">
                  <a16:creationId xmlns:a16="http://schemas.microsoft.com/office/drawing/2014/main" id="{446B6D65-34DC-D081-7D78-9DD5680DC5E4}"/>
                </a:ext>
              </a:extLst>
            </p:cNvPr>
            <p:cNvSpPr txBox="1"/>
            <p:nvPr/>
          </p:nvSpPr>
          <p:spPr>
            <a:xfrm rot="3928308">
              <a:off x="5257436" y="902954"/>
              <a:ext cx="2879570" cy="2039924"/>
            </a:xfrm>
            <a:prstGeom prst="rect">
              <a:avLst/>
            </a:prstGeom>
            <a:noFill/>
          </p:spPr>
          <p:txBody>
            <a:bodyPr wrap="none" rtlCol="0">
              <a:prstTxWarp prst="textArchUp">
                <a:avLst>
                  <a:gd name="adj" fmla="val 6343817"/>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SIStemic/ instituțional </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95">
              <a:extLst>
                <a:ext uri="{FF2B5EF4-FFF2-40B4-BE49-F238E27FC236}">
                  <a16:creationId xmlns:a16="http://schemas.microsoft.com/office/drawing/2014/main" id="{0B255114-7FE9-950B-2887-9E609D3246AE}"/>
                </a:ext>
              </a:extLst>
            </p:cNvPr>
            <p:cNvSpPr txBox="1"/>
            <p:nvPr/>
          </p:nvSpPr>
          <p:spPr>
            <a:xfrm rot="215644">
              <a:off x="4379427" y="2036719"/>
              <a:ext cx="3007207" cy="2143583"/>
            </a:xfrm>
            <a:prstGeom prst="rect">
              <a:avLst/>
            </a:prstGeom>
            <a:noFill/>
          </p:spPr>
          <p:txBody>
            <a:bodyPr wrap="none" rtlCol="0">
              <a:prstTxWarp prst="textArchDown">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NAȚIONAL, macro ec- social</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u 1">
            <a:extLst>
              <a:ext uri="{FF2B5EF4-FFF2-40B4-BE49-F238E27FC236}">
                <a16:creationId xmlns:a16="http://schemas.microsoft.com/office/drawing/2014/main" id="{7A20F6AF-26B3-DD5A-8F68-8633DC1BD1C6}"/>
              </a:ext>
            </a:extLst>
          </p:cNvPr>
          <p:cNvSpPr txBox="1">
            <a:spLocks/>
          </p:cNvSpPr>
          <p:nvPr/>
        </p:nvSpPr>
        <p:spPr>
          <a:xfrm>
            <a:off x="602890" y="1263961"/>
            <a:ext cx="4617654" cy="123161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rgbClr val="0E3057"/>
                </a:solidFill>
              </a:rPr>
              <a:t>Criterii de evaluare</a:t>
            </a:r>
            <a:endParaRPr lang="en-GB" dirty="0">
              <a:solidFill>
                <a:srgbClr val="0E3057"/>
              </a:solidFill>
            </a:endParaRPr>
          </a:p>
        </p:txBody>
      </p:sp>
      <p:sp>
        <p:nvSpPr>
          <p:cNvPr id="64" name="Right Triangle 53">
            <a:extLst>
              <a:ext uri="{FF2B5EF4-FFF2-40B4-BE49-F238E27FC236}">
                <a16:creationId xmlns:a16="http://schemas.microsoft.com/office/drawing/2014/main" id="{D5611221-9A82-3FC2-8FA0-6879121B1604}"/>
              </a:ext>
            </a:extLst>
          </p:cNvPr>
          <p:cNvSpPr/>
          <p:nvPr/>
        </p:nvSpPr>
        <p:spPr>
          <a:xfrm rot="16200000" flipH="1">
            <a:off x="10680697" y="2489382"/>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54">
            <a:extLst>
              <a:ext uri="{FF2B5EF4-FFF2-40B4-BE49-F238E27FC236}">
                <a16:creationId xmlns:a16="http://schemas.microsoft.com/office/drawing/2014/main" id="{4C6338D0-CA5F-1EF0-1DD5-253AE6835942}"/>
              </a:ext>
            </a:extLst>
          </p:cNvPr>
          <p:cNvSpPr/>
          <p:nvPr/>
        </p:nvSpPr>
        <p:spPr>
          <a:xfrm rot="16200000">
            <a:off x="10671318" y="653047"/>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3">
            <a:extLst>
              <a:ext uri="{FF2B5EF4-FFF2-40B4-BE49-F238E27FC236}">
                <a16:creationId xmlns:a16="http://schemas.microsoft.com/office/drawing/2014/main" id="{EF3A95CB-1AC8-B9D7-3EC2-4417C80BE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7" name="Picture 2">
            <a:extLst>
              <a:ext uri="{FF2B5EF4-FFF2-40B4-BE49-F238E27FC236}">
                <a16:creationId xmlns:a16="http://schemas.microsoft.com/office/drawing/2014/main" id="{C69599F0-43F7-C971-08CE-419D6AAAF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1109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80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100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1" decel="5000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7E15-E6AD-9F68-14F5-3FF93F7261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441F92-0C94-5B58-5B14-8D7B364BAD2D}"/>
              </a:ext>
            </a:extLst>
          </p:cNvPr>
          <p:cNvSpPr>
            <a:spLocks noGrp="1"/>
          </p:cNvSpPr>
          <p:nvPr>
            <p:ph type="title"/>
          </p:nvPr>
        </p:nvSpPr>
        <p:spPr>
          <a:xfrm>
            <a:off x="981844" y="727599"/>
            <a:ext cx="10969943" cy="711081"/>
          </a:xfrm>
        </p:spPr>
        <p:txBody>
          <a:bodyPr/>
          <a:lstStyle/>
          <a:p>
            <a:r>
              <a:rPr lang="ro-RO" dirty="0"/>
              <a:t>Metodologia analizei de impact</a:t>
            </a:r>
            <a:endParaRPr lang="en-US" dirty="0"/>
          </a:p>
        </p:txBody>
      </p:sp>
      <p:grpSp>
        <p:nvGrpSpPr>
          <p:cNvPr id="27" name="Grupare 26">
            <a:extLst>
              <a:ext uri="{FF2B5EF4-FFF2-40B4-BE49-F238E27FC236}">
                <a16:creationId xmlns:a16="http://schemas.microsoft.com/office/drawing/2014/main" id="{42194BE6-3B3F-8FB3-82BA-1017EDD8B933}"/>
              </a:ext>
            </a:extLst>
          </p:cNvPr>
          <p:cNvGrpSpPr/>
          <p:nvPr/>
        </p:nvGrpSpPr>
        <p:grpSpPr>
          <a:xfrm>
            <a:off x="1197868" y="1412776"/>
            <a:ext cx="9865096" cy="4855741"/>
            <a:chOff x="647044" y="1189745"/>
            <a:chExt cx="10932340" cy="5381053"/>
          </a:xfrm>
        </p:grpSpPr>
        <p:grpSp>
          <p:nvGrpSpPr>
            <p:cNvPr id="35" name="Group 34">
              <a:extLst>
                <a:ext uri="{FF2B5EF4-FFF2-40B4-BE49-F238E27FC236}">
                  <a16:creationId xmlns:a16="http://schemas.microsoft.com/office/drawing/2014/main" id="{41760DC1-12F0-FCD8-AFBD-F5867E01F5EA}"/>
                </a:ext>
              </a:extLst>
            </p:cNvPr>
            <p:cNvGrpSpPr/>
            <p:nvPr/>
          </p:nvGrpSpPr>
          <p:grpSpPr>
            <a:xfrm>
              <a:off x="3633311" y="1854567"/>
              <a:ext cx="4768850" cy="4559441"/>
              <a:chOff x="3633311" y="1854567"/>
              <a:chExt cx="4768850" cy="4559441"/>
            </a:xfrm>
          </p:grpSpPr>
          <p:sp>
            <p:nvSpPr>
              <p:cNvPr id="5" name="Freeform 6">
                <a:extLst>
                  <a:ext uri="{FF2B5EF4-FFF2-40B4-BE49-F238E27FC236}">
                    <a16:creationId xmlns:a16="http://schemas.microsoft.com/office/drawing/2014/main" id="{A36EE308-5CC6-6A2B-6A42-F841E448E21E}"/>
                  </a:ext>
                </a:extLst>
              </p:cNvPr>
              <p:cNvSpPr>
                <a:spLocks/>
              </p:cNvSpPr>
              <p:nvPr/>
            </p:nvSpPr>
            <p:spPr bwMode="auto">
              <a:xfrm>
                <a:off x="4766786" y="2705924"/>
                <a:ext cx="2500313" cy="2505075"/>
              </a:xfrm>
              <a:custGeom>
                <a:avLst/>
                <a:gdLst/>
                <a:ahLst/>
                <a:cxnLst>
                  <a:cxn ang="0">
                    <a:pos x="856" y="3"/>
                  </a:cxn>
                  <a:cxn ang="0">
                    <a:pos x="986" y="26"/>
                  </a:cxn>
                  <a:cxn ang="0">
                    <a:pos x="1109" y="69"/>
                  </a:cxn>
                  <a:cxn ang="0">
                    <a:pos x="1221" y="131"/>
                  </a:cxn>
                  <a:cxn ang="0">
                    <a:pos x="1322" y="209"/>
                  </a:cxn>
                  <a:cxn ang="0">
                    <a:pos x="1408" y="303"/>
                  </a:cxn>
                  <a:cxn ang="0">
                    <a:pos x="1479" y="410"/>
                  </a:cxn>
                  <a:cxn ang="0">
                    <a:pos x="1531" y="527"/>
                  </a:cxn>
                  <a:cxn ang="0">
                    <a:pos x="1564" y="654"/>
                  </a:cxn>
                  <a:cxn ang="0">
                    <a:pos x="1575" y="789"/>
                  </a:cxn>
                  <a:cxn ang="0">
                    <a:pos x="1564" y="924"/>
                  </a:cxn>
                  <a:cxn ang="0">
                    <a:pos x="1531" y="1051"/>
                  </a:cxn>
                  <a:cxn ang="0">
                    <a:pos x="1479" y="1168"/>
                  </a:cxn>
                  <a:cxn ang="0">
                    <a:pos x="1408" y="1275"/>
                  </a:cxn>
                  <a:cxn ang="0">
                    <a:pos x="1322" y="1369"/>
                  </a:cxn>
                  <a:cxn ang="0">
                    <a:pos x="1221" y="1447"/>
                  </a:cxn>
                  <a:cxn ang="0">
                    <a:pos x="1109" y="1509"/>
                  </a:cxn>
                  <a:cxn ang="0">
                    <a:pos x="986" y="1552"/>
                  </a:cxn>
                  <a:cxn ang="0">
                    <a:pos x="856" y="1575"/>
                  </a:cxn>
                  <a:cxn ang="0">
                    <a:pos x="719" y="1575"/>
                  </a:cxn>
                  <a:cxn ang="0">
                    <a:pos x="589" y="1552"/>
                  </a:cxn>
                  <a:cxn ang="0">
                    <a:pos x="466" y="1509"/>
                  </a:cxn>
                  <a:cxn ang="0">
                    <a:pos x="354" y="1447"/>
                  </a:cxn>
                  <a:cxn ang="0">
                    <a:pos x="254" y="1369"/>
                  </a:cxn>
                  <a:cxn ang="0">
                    <a:pos x="168" y="1275"/>
                  </a:cxn>
                  <a:cxn ang="0">
                    <a:pos x="97" y="1168"/>
                  </a:cxn>
                  <a:cxn ang="0">
                    <a:pos x="45" y="1051"/>
                  </a:cxn>
                  <a:cxn ang="0">
                    <a:pos x="12" y="924"/>
                  </a:cxn>
                  <a:cxn ang="0">
                    <a:pos x="0" y="789"/>
                  </a:cxn>
                  <a:cxn ang="0">
                    <a:pos x="12" y="654"/>
                  </a:cxn>
                  <a:cxn ang="0">
                    <a:pos x="45" y="527"/>
                  </a:cxn>
                  <a:cxn ang="0">
                    <a:pos x="97" y="410"/>
                  </a:cxn>
                  <a:cxn ang="0">
                    <a:pos x="168" y="303"/>
                  </a:cxn>
                  <a:cxn ang="0">
                    <a:pos x="254" y="209"/>
                  </a:cxn>
                  <a:cxn ang="0">
                    <a:pos x="354" y="131"/>
                  </a:cxn>
                  <a:cxn ang="0">
                    <a:pos x="466" y="69"/>
                  </a:cxn>
                  <a:cxn ang="0">
                    <a:pos x="589" y="26"/>
                  </a:cxn>
                  <a:cxn ang="0">
                    <a:pos x="719" y="3"/>
                  </a:cxn>
                </a:cxnLst>
                <a:rect l="0" t="0" r="r" b="b"/>
                <a:pathLst>
                  <a:path w="1575" h="1578">
                    <a:moveTo>
                      <a:pt x="788" y="0"/>
                    </a:moveTo>
                    <a:lnTo>
                      <a:pt x="856" y="3"/>
                    </a:lnTo>
                    <a:lnTo>
                      <a:pt x="922" y="12"/>
                    </a:lnTo>
                    <a:lnTo>
                      <a:pt x="986" y="26"/>
                    </a:lnTo>
                    <a:lnTo>
                      <a:pt x="1049" y="45"/>
                    </a:lnTo>
                    <a:lnTo>
                      <a:pt x="1109" y="69"/>
                    </a:lnTo>
                    <a:lnTo>
                      <a:pt x="1167" y="97"/>
                    </a:lnTo>
                    <a:lnTo>
                      <a:pt x="1221" y="131"/>
                    </a:lnTo>
                    <a:lnTo>
                      <a:pt x="1273" y="168"/>
                    </a:lnTo>
                    <a:lnTo>
                      <a:pt x="1322" y="209"/>
                    </a:lnTo>
                    <a:lnTo>
                      <a:pt x="1367" y="254"/>
                    </a:lnTo>
                    <a:lnTo>
                      <a:pt x="1408" y="303"/>
                    </a:lnTo>
                    <a:lnTo>
                      <a:pt x="1445" y="355"/>
                    </a:lnTo>
                    <a:lnTo>
                      <a:pt x="1479" y="410"/>
                    </a:lnTo>
                    <a:lnTo>
                      <a:pt x="1507" y="467"/>
                    </a:lnTo>
                    <a:lnTo>
                      <a:pt x="1531" y="527"/>
                    </a:lnTo>
                    <a:lnTo>
                      <a:pt x="1550" y="590"/>
                    </a:lnTo>
                    <a:lnTo>
                      <a:pt x="1564" y="654"/>
                    </a:lnTo>
                    <a:lnTo>
                      <a:pt x="1573" y="721"/>
                    </a:lnTo>
                    <a:lnTo>
                      <a:pt x="1575" y="789"/>
                    </a:lnTo>
                    <a:lnTo>
                      <a:pt x="1573" y="857"/>
                    </a:lnTo>
                    <a:lnTo>
                      <a:pt x="1564" y="924"/>
                    </a:lnTo>
                    <a:lnTo>
                      <a:pt x="1550" y="988"/>
                    </a:lnTo>
                    <a:lnTo>
                      <a:pt x="1531" y="1051"/>
                    </a:lnTo>
                    <a:lnTo>
                      <a:pt x="1507" y="1111"/>
                    </a:lnTo>
                    <a:lnTo>
                      <a:pt x="1479" y="1168"/>
                    </a:lnTo>
                    <a:lnTo>
                      <a:pt x="1445" y="1223"/>
                    </a:lnTo>
                    <a:lnTo>
                      <a:pt x="1408" y="1275"/>
                    </a:lnTo>
                    <a:lnTo>
                      <a:pt x="1367" y="1324"/>
                    </a:lnTo>
                    <a:lnTo>
                      <a:pt x="1322" y="1369"/>
                    </a:lnTo>
                    <a:lnTo>
                      <a:pt x="1273" y="1410"/>
                    </a:lnTo>
                    <a:lnTo>
                      <a:pt x="1221" y="1447"/>
                    </a:lnTo>
                    <a:lnTo>
                      <a:pt x="1167" y="1481"/>
                    </a:lnTo>
                    <a:lnTo>
                      <a:pt x="1109" y="1509"/>
                    </a:lnTo>
                    <a:lnTo>
                      <a:pt x="1049" y="1533"/>
                    </a:lnTo>
                    <a:lnTo>
                      <a:pt x="986" y="1552"/>
                    </a:lnTo>
                    <a:lnTo>
                      <a:pt x="922" y="1566"/>
                    </a:lnTo>
                    <a:lnTo>
                      <a:pt x="856" y="1575"/>
                    </a:lnTo>
                    <a:lnTo>
                      <a:pt x="788" y="1578"/>
                    </a:lnTo>
                    <a:lnTo>
                      <a:pt x="719" y="1575"/>
                    </a:lnTo>
                    <a:lnTo>
                      <a:pt x="654" y="1566"/>
                    </a:lnTo>
                    <a:lnTo>
                      <a:pt x="589" y="1552"/>
                    </a:lnTo>
                    <a:lnTo>
                      <a:pt x="526" y="1533"/>
                    </a:lnTo>
                    <a:lnTo>
                      <a:pt x="466" y="1509"/>
                    </a:lnTo>
                    <a:lnTo>
                      <a:pt x="409" y="1481"/>
                    </a:lnTo>
                    <a:lnTo>
                      <a:pt x="354" y="1447"/>
                    </a:lnTo>
                    <a:lnTo>
                      <a:pt x="302" y="1410"/>
                    </a:lnTo>
                    <a:lnTo>
                      <a:pt x="254" y="1369"/>
                    </a:lnTo>
                    <a:lnTo>
                      <a:pt x="209" y="1324"/>
                    </a:lnTo>
                    <a:lnTo>
                      <a:pt x="168" y="1275"/>
                    </a:lnTo>
                    <a:lnTo>
                      <a:pt x="130" y="1223"/>
                    </a:lnTo>
                    <a:lnTo>
                      <a:pt x="97" y="1168"/>
                    </a:lnTo>
                    <a:lnTo>
                      <a:pt x="68" y="1111"/>
                    </a:lnTo>
                    <a:lnTo>
                      <a:pt x="45" y="1051"/>
                    </a:lnTo>
                    <a:lnTo>
                      <a:pt x="26" y="988"/>
                    </a:lnTo>
                    <a:lnTo>
                      <a:pt x="12" y="924"/>
                    </a:lnTo>
                    <a:lnTo>
                      <a:pt x="3" y="857"/>
                    </a:lnTo>
                    <a:lnTo>
                      <a:pt x="0" y="789"/>
                    </a:lnTo>
                    <a:lnTo>
                      <a:pt x="3" y="721"/>
                    </a:lnTo>
                    <a:lnTo>
                      <a:pt x="12" y="654"/>
                    </a:lnTo>
                    <a:lnTo>
                      <a:pt x="26" y="590"/>
                    </a:lnTo>
                    <a:lnTo>
                      <a:pt x="45" y="527"/>
                    </a:lnTo>
                    <a:lnTo>
                      <a:pt x="68" y="467"/>
                    </a:lnTo>
                    <a:lnTo>
                      <a:pt x="97" y="410"/>
                    </a:lnTo>
                    <a:lnTo>
                      <a:pt x="130" y="355"/>
                    </a:lnTo>
                    <a:lnTo>
                      <a:pt x="168" y="303"/>
                    </a:lnTo>
                    <a:lnTo>
                      <a:pt x="209" y="254"/>
                    </a:lnTo>
                    <a:lnTo>
                      <a:pt x="254" y="209"/>
                    </a:lnTo>
                    <a:lnTo>
                      <a:pt x="302" y="168"/>
                    </a:lnTo>
                    <a:lnTo>
                      <a:pt x="354" y="131"/>
                    </a:lnTo>
                    <a:lnTo>
                      <a:pt x="409" y="97"/>
                    </a:lnTo>
                    <a:lnTo>
                      <a:pt x="466" y="69"/>
                    </a:lnTo>
                    <a:lnTo>
                      <a:pt x="526" y="45"/>
                    </a:lnTo>
                    <a:lnTo>
                      <a:pt x="589" y="26"/>
                    </a:lnTo>
                    <a:lnTo>
                      <a:pt x="654" y="12"/>
                    </a:lnTo>
                    <a:lnTo>
                      <a:pt x="719" y="3"/>
                    </a:lnTo>
                    <a:lnTo>
                      <a:pt x="788" y="0"/>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 name="Freeform 7">
                <a:extLst>
                  <a:ext uri="{FF2B5EF4-FFF2-40B4-BE49-F238E27FC236}">
                    <a16:creationId xmlns:a16="http://schemas.microsoft.com/office/drawing/2014/main" id="{92C197FB-BE83-BB36-ABAE-77527A8817DC}"/>
                  </a:ext>
                </a:extLst>
              </p:cNvPr>
              <p:cNvSpPr>
                <a:spLocks/>
              </p:cNvSpPr>
              <p:nvPr/>
            </p:nvSpPr>
            <p:spPr bwMode="auto">
              <a:xfrm>
                <a:off x="4396898" y="2980562"/>
                <a:ext cx="987425" cy="2447925"/>
              </a:xfrm>
              <a:custGeom>
                <a:avLst/>
                <a:gdLst/>
                <a:ahLst/>
                <a:cxnLst>
                  <a:cxn ang="0">
                    <a:pos x="208" y="0"/>
                  </a:cxn>
                  <a:cxn ang="0">
                    <a:pos x="237" y="22"/>
                  </a:cxn>
                  <a:cxn ang="0">
                    <a:pos x="266" y="48"/>
                  </a:cxn>
                  <a:cxn ang="0">
                    <a:pos x="228" y="103"/>
                  </a:cxn>
                  <a:cxn ang="0">
                    <a:pos x="194" y="159"/>
                  </a:cxn>
                  <a:cxn ang="0">
                    <a:pos x="165" y="218"/>
                  </a:cxn>
                  <a:cxn ang="0">
                    <a:pos x="139" y="279"/>
                  </a:cxn>
                  <a:cxn ang="0">
                    <a:pos x="117" y="342"/>
                  </a:cxn>
                  <a:cxn ang="0">
                    <a:pos x="100" y="405"/>
                  </a:cxn>
                  <a:cxn ang="0">
                    <a:pos x="87" y="470"/>
                  </a:cxn>
                  <a:cxn ang="0">
                    <a:pos x="80" y="537"/>
                  </a:cxn>
                  <a:cxn ang="0">
                    <a:pos x="76" y="603"/>
                  </a:cxn>
                  <a:cxn ang="0">
                    <a:pos x="78" y="671"/>
                  </a:cxn>
                  <a:cxn ang="0">
                    <a:pos x="85" y="738"/>
                  </a:cxn>
                  <a:cxn ang="0">
                    <a:pos x="96" y="806"/>
                  </a:cxn>
                  <a:cxn ang="0">
                    <a:pos x="112" y="873"/>
                  </a:cxn>
                  <a:cxn ang="0">
                    <a:pos x="134" y="941"/>
                  </a:cxn>
                  <a:cxn ang="0">
                    <a:pos x="158" y="1001"/>
                  </a:cxn>
                  <a:cxn ang="0">
                    <a:pos x="186" y="1058"/>
                  </a:cxn>
                  <a:cxn ang="0">
                    <a:pos x="217" y="1113"/>
                  </a:cxn>
                  <a:cxn ang="0">
                    <a:pos x="251" y="1165"/>
                  </a:cxn>
                  <a:cxn ang="0">
                    <a:pos x="289" y="1214"/>
                  </a:cxn>
                  <a:cxn ang="0">
                    <a:pos x="330" y="1261"/>
                  </a:cxn>
                  <a:cxn ang="0">
                    <a:pos x="372" y="1304"/>
                  </a:cxn>
                  <a:cxn ang="0">
                    <a:pos x="418" y="1344"/>
                  </a:cxn>
                  <a:cxn ang="0">
                    <a:pos x="466" y="1381"/>
                  </a:cxn>
                  <a:cxn ang="0">
                    <a:pos x="516" y="1415"/>
                  </a:cxn>
                  <a:cxn ang="0">
                    <a:pos x="568" y="1446"/>
                  </a:cxn>
                  <a:cxn ang="0">
                    <a:pos x="622" y="1473"/>
                  </a:cxn>
                  <a:cxn ang="0">
                    <a:pos x="588" y="1542"/>
                  </a:cxn>
                  <a:cxn ang="0">
                    <a:pos x="530" y="1512"/>
                  </a:cxn>
                  <a:cxn ang="0">
                    <a:pos x="474" y="1479"/>
                  </a:cxn>
                  <a:cxn ang="0">
                    <a:pos x="420" y="1442"/>
                  </a:cxn>
                  <a:cxn ang="0">
                    <a:pos x="369" y="1402"/>
                  </a:cxn>
                  <a:cxn ang="0">
                    <a:pos x="320" y="1358"/>
                  </a:cxn>
                  <a:cxn ang="0">
                    <a:pos x="273" y="1312"/>
                  </a:cxn>
                  <a:cxn ang="0">
                    <a:pos x="229" y="1262"/>
                  </a:cxn>
                  <a:cxn ang="0">
                    <a:pos x="188" y="1209"/>
                  </a:cxn>
                  <a:cxn ang="0">
                    <a:pos x="152" y="1152"/>
                  </a:cxn>
                  <a:cxn ang="0">
                    <a:pos x="118" y="1093"/>
                  </a:cxn>
                  <a:cxn ang="0">
                    <a:pos x="88" y="1031"/>
                  </a:cxn>
                  <a:cxn ang="0">
                    <a:pos x="62" y="966"/>
                  </a:cxn>
                  <a:cxn ang="0">
                    <a:pos x="38" y="893"/>
                  </a:cxn>
                  <a:cxn ang="0">
                    <a:pos x="21" y="820"/>
                  </a:cxn>
                  <a:cxn ang="0">
                    <a:pos x="8" y="747"/>
                  </a:cxn>
                  <a:cxn ang="0">
                    <a:pos x="2" y="673"/>
                  </a:cxn>
                  <a:cxn ang="0">
                    <a:pos x="0" y="600"/>
                  </a:cxn>
                  <a:cxn ang="0">
                    <a:pos x="4" y="528"/>
                  </a:cxn>
                  <a:cxn ang="0">
                    <a:pos x="13" y="456"/>
                  </a:cxn>
                  <a:cxn ang="0">
                    <a:pos x="26" y="386"/>
                  </a:cxn>
                  <a:cxn ang="0">
                    <a:pos x="45" y="317"/>
                  </a:cxn>
                  <a:cxn ang="0">
                    <a:pos x="69" y="249"/>
                  </a:cxn>
                  <a:cxn ang="0">
                    <a:pos x="96" y="183"/>
                  </a:cxn>
                  <a:cxn ang="0">
                    <a:pos x="129" y="120"/>
                  </a:cxn>
                  <a:cxn ang="0">
                    <a:pos x="167" y="58"/>
                  </a:cxn>
                  <a:cxn ang="0">
                    <a:pos x="208" y="0"/>
                  </a:cxn>
                </a:cxnLst>
                <a:rect l="0" t="0" r="r" b="b"/>
                <a:pathLst>
                  <a:path w="622" h="1542">
                    <a:moveTo>
                      <a:pt x="208" y="0"/>
                    </a:moveTo>
                    <a:lnTo>
                      <a:pt x="237" y="22"/>
                    </a:lnTo>
                    <a:lnTo>
                      <a:pt x="266" y="48"/>
                    </a:lnTo>
                    <a:lnTo>
                      <a:pt x="228" y="103"/>
                    </a:lnTo>
                    <a:lnTo>
                      <a:pt x="194" y="159"/>
                    </a:lnTo>
                    <a:lnTo>
                      <a:pt x="165" y="218"/>
                    </a:lnTo>
                    <a:lnTo>
                      <a:pt x="139" y="279"/>
                    </a:lnTo>
                    <a:lnTo>
                      <a:pt x="117" y="342"/>
                    </a:lnTo>
                    <a:lnTo>
                      <a:pt x="100" y="405"/>
                    </a:lnTo>
                    <a:lnTo>
                      <a:pt x="87" y="470"/>
                    </a:lnTo>
                    <a:lnTo>
                      <a:pt x="80" y="537"/>
                    </a:lnTo>
                    <a:lnTo>
                      <a:pt x="76" y="603"/>
                    </a:lnTo>
                    <a:lnTo>
                      <a:pt x="78" y="671"/>
                    </a:lnTo>
                    <a:lnTo>
                      <a:pt x="85" y="738"/>
                    </a:lnTo>
                    <a:lnTo>
                      <a:pt x="96" y="806"/>
                    </a:lnTo>
                    <a:lnTo>
                      <a:pt x="112" y="873"/>
                    </a:lnTo>
                    <a:lnTo>
                      <a:pt x="134" y="941"/>
                    </a:lnTo>
                    <a:lnTo>
                      <a:pt x="158" y="1001"/>
                    </a:lnTo>
                    <a:lnTo>
                      <a:pt x="186" y="1058"/>
                    </a:lnTo>
                    <a:lnTo>
                      <a:pt x="217" y="1113"/>
                    </a:lnTo>
                    <a:lnTo>
                      <a:pt x="251" y="1165"/>
                    </a:lnTo>
                    <a:lnTo>
                      <a:pt x="289" y="1214"/>
                    </a:lnTo>
                    <a:lnTo>
                      <a:pt x="330" y="1261"/>
                    </a:lnTo>
                    <a:lnTo>
                      <a:pt x="372" y="1304"/>
                    </a:lnTo>
                    <a:lnTo>
                      <a:pt x="418" y="1344"/>
                    </a:lnTo>
                    <a:lnTo>
                      <a:pt x="466" y="1381"/>
                    </a:lnTo>
                    <a:lnTo>
                      <a:pt x="516" y="1415"/>
                    </a:lnTo>
                    <a:lnTo>
                      <a:pt x="568" y="1446"/>
                    </a:lnTo>
                    <a:lnTo>
                      <a:pt x="622" y="1473"/>
                    </a:lnTo>
                    <a:lnTo>
                      <a:pt x="588" y="1542"/>
                    </a:lnTo>
                    <a:lnTo>
                      <a:pt x="530" y="1512"/>
                    </a:lnTo>
                    <a:lnTo>
                      <a:pt x="474" y="1479"/>
                    </a:lnTo>
                    <a:lnTo>
                      <a:pt x="420" y="1442"/>
                    </a:lnTo>
                    <a:lnTo>
                      <a:pt x="369" y="1402"/>
                    </a:lnTo>
                    <a:lnTo>
                      <a:pt x="320" y="1358"/>
                    </a:lnTo>
                    <a:lnTo>
                      <a:pt x="273" y="1312"/>
                    </a:lnTo>
                    <a:lnTo>
                      <a:pt x="229" y="1262"/>
                    </a:lnTo>
                    <a:lnTo>
                      <a:pt x="188" y="1209"/>
                    </a:lnTo>
                    <a:lnTo>
                      <a:pt x="152" y="1152"/>
                    </a:lnTo>
                    <a:lnTo>
                      <a:pt x="118" y="1093"/>
                    </a:lnTo>
                    <a:lnTo>
                      <a:pt x="88" y="1031"/>
                    </a:lnTo>
                    <a:lnTo>
                      <a:pt x="62" y="966"/>
                    </a:lnTo>
                    <a:lnTo>
                      <a:pt x="38" y="893"/>
                    </a:lnTo>
                    <a:lnTo>
                      <a:pt x="21" y="820"/>
                    </a:lnTo>
                    <a:lnTo>
                      <a:pt x="8" y="747"/>
                    </a:lnTo>
                    <a:lnTo>
                      <a:pt x="2" y="673"/>
                    </a:lnTo>
                    <a:lnTo>
                      <a:pt x="0" y="600"/>
                    </a:lnTo>
                    <a:lnTo>
                      <a:pt x="4" y="528"/>
                    </a:lnTo>
                    <a:lnTo>
                      <a:pt x="13" y="456"/>
                    </a:lnTo>
                    <a:lnTo>
                      <a:pt x="26" y="386"/>
                    </a:lnTo>
                    <a:lnTo>
                      <a:pt x="45" y="317"/>
                    </a:lnTo>
                    <a:lnTo>
                      <a:pt x="69" y="249"/>
                    </a:lnTo>
                    <a:lnTo>
                      <a:pt x="96" y="183"/>
                    </a:lnTo>
                    <a:lnTo>
                      <a:pt x="129" y="120"/>
                    </a:lnTo>
                    <a:lnTo>
                      <a:pt x="167" y="58"/>
                    </a:lnTo>
                    <a:lnTo>
                      <a:pt x="208"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 name="Freeform 8">
                <a:extLst>
                  <a:ext uri="{FF2B5EF4-FFF2-40B4-BE49-F238E27FC236}">
                    <a16:creationId xmlns:a16="http://schemas.microsoft.com/office/drawing/2014/main" id="{46AF02B1-0A09-A17E-F9A8-8D902E3F3275}"/>
                  </a:ext>
                </a:extLst>
              </p:cNvPr>
              <p:cNvSpPr>
                <a:spLocks/>
              </p:cNvSpPr>
              <p:nvPr/>
            </p:nvSpPr>
            <p:spPr bwMode="auto">
              <a:xfrm>
                <a:off x="6722586" y="2524949"/>
                <a:ext cx="915988" cy="2246313"/>
              </a:xfrm>
              <a:custGeom>
                <a:avLst/>
                <a:gdLst/>
                <a:ahLst/>
                <a:cxnLst>
                  <a:cxn ang="0">
                    <a:pos x="33" y="0"/>
                  </a:cxn>
                  <a:cxn ang="0">
                    <a:pos x="92" y="34"/>
                  </a:cxn>
                  <a:cxn ang="0">
                    <a:pos x="149" y="72"/>
                  </a:cxn>
                  <a:cxn ang="0">
                    <a:pos x="203" y="113"/>
                  </a:cxn>
                  <a:cxn ang="0">
                    <a:pos x="255" y="159"/>
                  </a:cxn>
                  <a:cxn ang="0">
                    <a:pos x="303" y="207"/>
                  </a:cxn>
                  <a:cxn ang="0">
                    <a:pos x="349" y="259"/>
                  </a:cxn>
                  <a:cxn ang="0">
                    <a:pos x="391" y="315"/>
                  </a:cxn>
                  <a:cxn ang="0">
                    <a:pos x="429" y="372"/>
                  </a:cxn>
                  <a:cxn ang="0">
                    <a:pos x="464" y="433"/>
                  </a:cxn>
                  <a:cxn ang="0">
                    <a:pos x="494" y="497"/>
                  </a:cxn>
                  <a:cxn ang="0">
                    <a:pos x="519" y="564"/>
                  </a:cxn>
                  <a:cxn ang="0">
                    <a:pos x="541" y="633"/>
                  </a:cxn>
                  <a:cxn ang="0">
                    <a:pos x="557" y="704"/>
                  </a:cxn>
                  <a:cxn ang="0">
                    <a:pos x="569" y="780"/>
                  </a:cxn>
                  <a:cxn ang="0">
                    <a:pos x="576" y="856"/>
                  </a:cxn>
                  <a:cxn ang="0">
                    <a:pos x="577" y="930"/>
                  </a:cxn>
                  <a:cxn ang="0">
                    <a:pos x="572" y="1003"/>
                  </a:cxn>
                  <a:cxn ang="0">
                    <a:pos x="562" y="1076"/>
                  </a:cxn>
                  <a:cxn ang="0">
                    <a:pos x="547" y="1148"/>
                  </a:cxn>
                  <a:cxn ang="0">
                    <a:pos x="527" y="1218"/>
                  </a:cxn>
                  <a:cxn ang="0">
                    <a:pos x="502" y="1285"/>
                  </a:cxn>
                  <a:cxn ang="0">
                    <a:pos x="473" y="1352"/>
                  </a:cxn>
                  <a:cxn ang="0">
                    <a:pos x="439" y="1415"/>
                  </a:cxn>
                  <a:cxn ang="0">
                    <a:pos x="375" y="1373"/>
                  </a:cxn>
                  <a:cxn ang="0">
                    <a:pos x="406" y="1314"/>
                  </a:cxn>
                  <a:cxn ang="0">
                    <a:pos x="434" y="1254"/>
                  </a:cxn>
                  <a:cxn ang="0">
                    <a:pos x="455" y="1191"/>
                  </a:cxn>
                  <a:cxn ang="0">
                    <a:pos x="474" y="1127"/>
                  </a:cxn>
                  <a:cxn ang="0">
                    <a:pos x="488" y="1062"/>
                  </a:cxn>
                  <a:cxn ang="0">
                    <a:pos x="496" y="994"/>
                  </a:cxn>
                  <a:cxn ang="0">
                    <a:pos x="501" y="927"/>
                  </a:cxn>
                  <a:cxn ang="0">
                    <a:pos x="500" y="857"/>
                  </a:cxn>
                  <a:cxn ang="0">
                    <a:pos x="494" y="788"/>
                  </a:cxn>
                  <a:cxn ang="0">
                    <a:pos x="483" y="719"/>
                  </a:cxn>
                  <a:cxn ang="0">
                    <a:pos x="467" y="653"/>
                  </a:cxn>
                  <a:cxn ang="0">
                    <a:pos x="447" y="589"/>
                  </a:cxn>
                  <a:cxn ang="0">
                    <a:pos x="424" y="528"/>
                  </a:cxn>
                  <a:cxn ang="0">
                    <a:pos x="396" y="470"/>
                  </a:cxn>
                  <a:cxn ang="0">
                    <a:pos x="364" y="413"/>
                  </a:cxn>
                  <a:cxn ang="0">
                    <a:pos x="329" y="360"/>
                  </a:cxn>
                  <a:cxn ang="0">
                    <a:pos x="291" y="308"/>
                  </a:cxn>
                  <a:cxn ang="0">
                    <a:pos x="249" y="260"/>
                  </a:cxn>
                  <a:cxn ang="0">
                    <a:pos x="205" y="215"/>
                  </a:cxn>
                  <a:cxn ang="0">
                    <a:pos x="157" y="174"/>
                  </a:cxn>
                  <a:cxn ang="0">
                    <a:pos x="108" y="135"/>
                  </a:cxn>
                  <a:cxn ang="0">
                    <a:pos x="55" y="101"/>
                  </a:cxn>
                  <a:cxn ang="0">
                    <a:pos x="0" y="69"/>
                  </a:cxn>
                  <a:cxn ang="0">
                    <a:pos x="33" y="0"/>
                  </a:cxn>
                </a:cxnLst>
                <a:rect l="0" t="0" r="r" b="b"/>
                <a:pathLst>
                  <a:path w="577" h="1415">
                    <a:moveTo>
                      <a:pt x="33" y="0"/>
                    </a:moveTo>
                    <a:lnTo>
                      <a:pt x="92" y="34"/>
                    </a:lnTo>
                    <a:lnTo>
                      <a:pt x="149" y="72"/>
                    </a:lnTo>
                    <a:lnTo>
                      <a:pt x="203" y="113"/>
                    </a:lnTo>
                    <a:lnTo>
                      <a:pt x="255" y="159"/>
                    </a:lnTo>
                    <a:lnTo>
                      <a:pt x="303" y="207"/>
                    </a:lnTo>
                    <a:lnTo>
                      <a:pt x="349" y="259"/>
                    </a:lnTo>
                    <a:lnTo>
                      <a:pt x="391" y="315"/>
                    </a:lnTo>
                    <a:lnTo>
                      <a:pt x="429" y="372"/>
                    </a:lnTo>
                    <a:lnTo>
                      <a:pt x="464" y="433"/>
                    </a:lnTo>
                    <a:lnTo>
                      <a:pt x="494" y="497"/>
                    </a:lnTo>
                    <a:lnTo>
                      <a:pt x="519" y="564"/>
                    </a:lnTo>
                    <a:lnTo>
                      <a:pt x="541" y="633"/>
                    </a:lnTo>
                    <a:lnTo>
                      <a:pt x="557" y="704"/>
                    </a:lnTo>
                    <a:lnTo>
                      <a:pt x="569" y="780"/>
                    </a:lnTo>
                    <a:lnTo>
                      <a:pt x="576" y="856"/>
                    </a:lnTo>
                    <a:lnTo>
                      <a:pt x="577" y="930"/>
                    </a:lnTo>
                    <a:lnTo>
                      <a:pt x="572" y="1003"/>
                    </a:lnTo>
                    <a:lnTo>
                      <a:pt x="562" y="1076"/>
                    </a:lnTo>
                    <a:lnTo>
                      <a:pt x="547" y="1148"/>
                    </a:lnTo>
                    <a:lnTo>
                      <a:pt x="527" y="1218"/>
                    </a:lnTo>
                    <a:lnTo>
                      <a:pt x="502" y="1285"/>
                    </a:lnTo>
                    <a:lnTo>
                      <a:pt x="473" y="1352"/>
                    </a:lnTo>
                    <a:lnTo>
                      <a:pt x="439" y="1415"/>
                    </a:lnTo>
                    <a:lnTo>
                      <a:pt x="375" y="1373"/>
                    </a:lnTo>
                    <a:lnTo>
                      <a:pt x="406" y="1314"/>
                    </a:lnTo>
                    <a:lnTo>
                      <a:pt x="434" y="1254"/>
                    </a:lnTo>
                    <a:lnTo>
                      <a:pt x="455" y="1191"/>
                    </a:lnTo>
                    <a:lnTo>
                      <a:pt x="474" y="1127"/>
                    </a:lnTo>
                    <a:lnTo>
                      <a:pt x="488" y="1062"/>
                    </a:lnTo>
                    <a:lnTo>
                      <a:pt x="496" y="994"/>
                    </a:lnTo>
                    <a:lnTo>
                      <a:pt x="501" y="927"/>
                    </a:lnTo>
                    <a:lnTo>
                      <a:pt x="500" y="857"/>
                    </a:lnTo>
                    <a:lnTo>
                      <a:pt x="494" y="788"/>
                    </a:lnTo>
                    <a:lnTo>
                      <a:pt x="483" y="719"/>
                    </a:lnTo>
                    <a:lnTo>
                      <a:pt x="467" y="653"/>
                    </a:lnTo>
                    <a:lnTo>
                      <a:pt x="447" y="589"/>
                    </a:lnTo>
                    <a:lnTo>
                      <a:pt x="424" y="528"/>
                    </a:lnTo>
                    <a:lnTo>
                      <a:pt x="396" y="470"/>
                    </a:lnTo>
                    <a:lnTo>
                      <a:pt x="364" y="413"/>
                    </a:lnTo>
                    <a:lnTo>
                      <a:pt x="329" y="360"/>
                    </a:lnTo>
                    <a:lnTo>
                      <a:pt x="291" y="308"/>
                    </a:lnTo>
                    <a:lnTo>
                      <a:pt x="249" y="260"/>
                    </a:lnTo>
                    <a:lnTo>
                      <a:pt x="205" y="215"/>
                    </a:lnTo>
                    <a:lnTo>
                      <a:pt x="157" y="174"/>
                    </a:lnTo>
                    <a:lnTo>
                      <a:pt x="108" y="135"/>
                    </a:lnTo>
                    <a:lnTo>
                      <a:pt x="55" y="101"/>
                    </a:lnTo>
                    <a:lnTo>
                      <a:pt x="0" y="69"/>
                    </a:lnTo>
                    <a:lnTo>
                      <a:pt x="3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9">
                <a:extLst>
                  <a:ext uri="{FF2B5EF4-FFF2-40B4-BE49-F238E27FC236}">
                    <a16:creationId xmlns:a16="http://schemas.microsoft.com/office/drawing/2014/main" id="{7494F1C8-CB0A-F569-9367-69A7BA95D0C5}"/>
                  </a:ext>
                </a:extLst>
              </p:cNvPr>
              <p:cNvSpPr>
                <a:spLocks/>
              </p:cNvSpPr>
              <p:nvPr/>
            </p:nvSpPr>
            <p:spPr bwMode="auto">
              <a:xfrm>
                <a:off x="5303361" y="3244087"/>
                <a:ext cx="1428750" cy="1428750"/>
              </a:xfrm>
              <a:custGeom>
                <a:avLst/>
                <a:gdLst/>
                <a:ahLst/>
                <a:cxnLst>
                  <a:cxn ang="0">
                    <a:pos x="450" y="0"/>
                  </a:cxn>
                  <a:cxn ang="0">
                    <a:pos x="499" y="2"/>
                  </a:cxn>
                  <a:cxn ang="0">
                    <a:pos x="546" y="10"/>
                  </a:cxn>
                  <a:cxn ang="0">
                    <a:pos x="592" y="22"/>
                  </a:cxn>
                  <a:cxn ang="0">
                    <a:pos x="635" y="40"/>
                  </a:cxn>
                  <a:cxn ang="0">
                    <a:pos x="676" y="61"/>
                  </a:cxn>
                  <a:cxn ang="0">
                    <a:pos x="716" y="86"/>
                  </a:cxn>
                  <a:cxn ang="0">
                    <a:pos x="751" y="115"/>
                  </a:cxn>
                  <a:cxn ang="0">
                    <a:pos x="784" y="148"/>
                  </a:cxn>
                  <a:cxn ang="0">
                    <a:pos x="813" y="184"/>
                  </a:cxn>
                  <a:cxn ang="0">
                    <a:pos x="839" y="223"/>
                  </a:cxn>
                  <a:cxn ang="0">
                    <a:pos x="859" y="264"/>
                  </a:cxn>
                  <a:cxn ang="0">
                    <a:pos x="877" y="308"/>
                  </a:cxn>
                  <a:cxn ang="0">
                    <a:pos x="890" y="353"/>
                  </a:cxn>
                  <a:cxn ang="0">
                    <a:pos x="897" y="401"/>
                  </a:cxn>
                  <a:cxn ang="0">
                    <a:pos x="900" y="450"/>
                  </a:cxn>
                  <a:cxn ang="0">
                    <a:pos x="897" y="499"/>
                  </a:cxn>
                  <a:cxn ang="0">
                    <a:pos x="890" y="547"/>
                  </a:cxn>
                  <a:cxn ang="0">
                    <a:pos x="877" y="592"/>
                  </a:cxn>
                  <a:cxn ang="0">
                    <a:pos x="859" y="636"/>
                  </a:cxn>
                  <a:cxn ang="0">
                    <a:pos x="839" y="677"/>
                  </a:cxn>
                  <a:cxn ang="0">
                    <a:pos x="813" y="716"/>
                  </a:cxn>
                  <a:cxn ang="0">
                    <a:pos x="784" y="752"/>
                  </a:cxn>
                  <a:cxn ang="0">
                    <a:pos x="751" y="785"/>
                  </a:cxn>
                  <a:cxn ang="0">
                    <a:pos x="716" y="814"/>
                  </a:cxn>
                  <a:cxn ang="0">
                    <a:pos x="676" y="839"/>
                  </a:cxn>
                  <a:cxn ang="0">
                    <a:pos x="635" y="860"/>
                  </a:cxn>
                  <a:cxn ang="0">
                    <a:pos x="592" y="878"/>
                  </a:cxn>
                  <a:cxn ang="0">
                    <a:pos x="546" y="890"/>
                  </a:cxn>
                  <a:cxn ang="0">
                    <a:pos x="499" y="898"/>
                  </a:cxn>
                  <a:cxn ang="0">
                    <a:pos x="450" y="900"/>
                  </a:cxn>
                  <a:cxn ang="0">
                    <a:pos x="401" y="898"/>
                  </a:cxn>
                  <a:cxn ang="0">
                    <a:pos x="353" y="890"/>
                  </a:cxn>
                  <a:cxn ang="0">
                    <a:pos x="308" y="878"/>
                  </a:cxn>
                  <a:cxn ang="0">
                    <a:pos x="264" y="860"/>
                  </a:cxn>
                  <a:cxn ang="0">
                    <a:pos x="223" y="839"/>
                  </a:cxn>
                  <a:cxn ang="0">
                    <a:pos x="185" y="814"/>
                  </a:cxn>
                  <a:cxn ang="0">
                    <a:pos x="148" y="785"/>
                  </a:cxn>
                  <a:cxn ang="0">
                    <a:pos x="116" y="752"/>
                  </a:cxn>
                  <a:cxn ang="0">
                    <a:pos x="87" y="716"/>
                  </a:cxn>
                  <a:cxn ang="0">
                    <a:pos x="62" y="677"/>
                  </a:cxn>
                  <a:cxn ang="0">
                    <a:pos x="40" y="636"/>
                  </a:cxn>
                  <a:cxn ang="0">
                    <a:pos x="23" y="592"/>
                  </a:cxn>
                  <a:cxn ang="0">
                    <a:pos x="10" y="547"/>
                  </a:cxn>
                  <a:cxn ang="0">
                    <a:pos x="3" y="499"/>
                  </a:cxn>
                  <a:cxn ang="0">
                    <a:pos x="0" y="450"/>
                  </a:cxn>
                  <a:cxn ang="0">
                    <a:pos x="3" y="401"/>
                  </a:cxn>
                  <a:cxn ang="0">
                    <a:pos x="10" y="353"/>
                  </a:cxn>
                  <a:cxn ang="0">
                    <a:pos x="23" y="308"/>
                  </a:cxn>
                  <a:cxn ang="0">
                    <a:pos x="40" y="264"/>
                  </a:cxn>
                  <a:cxn ang="0">
                    <a:pos x="62" y="223"/>
                  </a:cxn>
                  <a:cxn ang="0">
                    <a:pos x="87" y="184"/>
                  </a:cxn>
                  <a:cxn ang="0">
                    <a:pos x="116" y="148"/>
                  </a:cxn>
                  <a:cxn ang="0">
                    <a:pos x="148" y="115"/>
                  </a:cxn>
                  <a:cxn ang="0">
                    <a:pos x="185" y="86"/>
                  </a:cxn>
                  <a:cxn ang="0">
                    <a:pos x="223" y="61"/>
                  </a:cxn>
                  <a:cxn ang="0">
                    <a:pos x="264" y="40"/>
                  </a:cxn>
                  <a:cxn ang="0">
                    <a:pos x="308" y="22"/>
                  </a:cxn>
                  <a:cxn ang="0">
                    <a:pos x="353" y="10"/>
                  </a:cxn>
                  <a:cxn ang="0">
                    <a:pos x="401" y="2"/>
                  </a:cxn>
                  <a:cxn ang="0">
                    <a:pos x="450" y="0"/>
                  </a:cxn>
                </a:cxnLst>
                <a:rect l="0" t="0" r="r" b="b"/>
                <a:pathLst>
                  <a:path w="900" h="900">
                    <a:moveTo>
                      <a:pt x="450" y="0"/>
                    </a:moveTo>
                    <a:lnTo>
                      <a:pt x="499" y="2"/>
                    </a:lnTo>
                    <a:lnTo>
                      <a:pt x="546" y="10"/>
                    </a:lnTo>
                    <a:lnTo>
                      <a:pt x="592" y="22"/>
                    </a:lnTo>
                    <a:lnTo>
                      <a:pt x="635" y="40"/>
                    </a:lnTo>
                    <a:lnTo>
                      <a:pt x="676" y="61"/>
                    </a:lnTo>
                    <a:lnTo>
                      <a:pt x="716" y="86"/>
                    </a:lnTo>
                    <a:lnTo>
                      <a:pt x="751" y="115"/>
                    </a:lnTo>
                    <a:lnTo>
                      <a:pt x="784" y="148"/>
                    </a:lnTo>
                    <a:lnTo>
                      <a:pt x="813" y="184"/>
                    </a:lnTo>
                    <a:lnTo>
                      <a:pt x="839" y="223"/>
                    </a:lnTo>
                    <a:lnTo>
                      <a:pt x="859" y="264"/>
                    </a:lnTo>
                    <a:lnTo>
                      <a:pt x="877" y="308"/>
                    </a:lnTo>
                    <a:lnTo>
                      <a:pt x="890" y="353"/>
                    </a:lnTo>
                    <a:lnTo>
                      <a:pt x="897" y="401"/>
                    </a:lnTo>
                    <a:lnTo>
                      <a:pt x="900" y="450"/>
                    </a:lnTo>
                    <a:lnTo>
                      <a:pt x="897" y="499"/>
                    </a:lnTo>
                    <a:lnTo>
                      <a:pt x="890" y="547"/>
                    </a:lnTo>
                    <a:lnTo>
                      <a:pt x="877" y="592"/>
                    </a:lnTo>
                    <a:lnTo>
                      <a:pt x="859" y="636"/>
                    </a:lnTo>
                    <a:lnTo>
                      <a:pt x="839" y="677"/>
                    </a:lnTo>
                    <a:lnTo>
                      <a:pt x="813" y="716"/>
                    </a:lnTo>
                    <a:lnTo>
                      <a:pt x="784" y="752"/>
                    </a:lnTo>
                    <a:lnTo>
                      <a:pt x="751" y="785"/>
                    </a:lnTo>
                    <a:lnTo>
                      <a:pt x="716" y="814"/>
                    </a:lnTo>
                    <a:lnTo>
                      <a:pt x="676" y="839"/>
                    </a:lnTo>
                    <a:lnTo>
                      <a:pt x="635" y="860"/>
                    </a:lnTo>
                    <a:lnTo>
                      <a:pt x="592" y="878"/>
                    </a:lnTo>
                    <a:lnTo>
                      <a:pt x="546" y="890"/>
                    </a:lnTo>
                    <a:lnTo>
                      <a:pt x="499" y="898"/>
                    </a:lnTo>
                    <a:lnTo>
                      <a:pt x="450" y="900"/>
                    </a:lnTo>
                    <a:lnTo>
                      <a:pt x="401" y="898"/>
                    </a:lnTo>
                    <a:lnTo>
                      <a:pt x="353" y="890"/>
                    </a:lnTo>
                    <a:lnTo>
                      <a:pt x="308" y="878"/>
                    </a:lnTo>
                    <a:lnTo>
                      <a:pt x="264" y="860"/>
                    </a:lnTo>
                    <a:lnTo>
                      <a:pt x="223" y="839"/>
                    </a:lnTo>
                    <a:lnTo>
                      <a:pt x="185" y="814"/>
                    </a:lnTo>
                    <a:lnTo>
                      <a:pt x="148" y="785"/>
                    </a:lnTo>
                    <a:lnTo>
                      <a:pt x="116" y="752"/>
                    </a:lnTo>
                    <a:lnTo>
                      <a:pt x="87" y="716"/>
                    </a:lnTo>
                    <a:lnTo>
                      <a:pt x="62" y="677"/>
                    </a:lnTo>
                    <a:lnTo>
                      <a:pt x="40" y="636"/>
                    </a:lnTo>
                    <a:lnTo>
                      <a:pt x="23" y="592"/>
                    </a:lnTo>
                    <a:lnTo>
                      <a:pt x="10" y="547"/>
                    </a:lnTo>
                    <a:lnTo>
                      <a:pt x="3" y="499"/>
                    </a:lnTo>
                    <a:lnTo>
                      <a:pt x="0" y="450"/>
                    </a:lnTo>
                    <a:lnTo>
                      <a:pt x="3" y="401"/>
                    </a:lnTo>
                    <a:lnTo>
                      <a:pt x="10" y="353"/>
                    </a:lnTo>
                    <a:lnTo>
                      <a:pt x="23" y="308"/>
                    </a:lnTo>
                    <a:lnTo>
                      <a:pt x="40" y="264"/>
                    </a:lnTo>
                    <a:lnTo>
                      <a:pt x="62" y="223"/>
                    </a:lnTo>
                    <a:lnTo>
                      <a:pt x="87" y="184"/>
                    </a:lnTo>
                    <a:lnTo>
                      <a:pt x="116" y="148"/>
                    </a:lnTo>
                    <a:lnTo>
                      <a:pt x="148" y="115"/>
                    </a:lnTo>
                    <a:lnTo>
                      <a:pt x="185" y="86"/>
                    </a:lnTo>
                    <a:lnTo>
                      <a:pt x="223" y="61"/>
                    </a:lnTo>
                    <a:lnTo>
                      <a:pt x="264" y="40"/>
                    </a:lnTo>
                    <a:lnTo>
                      <a:pt x="308" y="22"/>
                    </a:lnTo>
                    <a:lnTo>
                      <a:pt x="353" y="10"/>
                    </a:lnTo>
                    <a:lnTo>
                      <a:pt x="401" y="2"/>
                    </a:lnTo>
                    <a:lnTo>
                      <a:pt x="450" y="0"/>
                    </a:lnTo>
                    <a:close/>
                  </a:path>
                </a:pathLst>
              </a:custGeom>
              <a:solidFill>
                <a:schemeClr val="tx2"/>
              </a:solidFill>
              <a:ln w="0">
                <a:noFill/>
                <a:prstDash val="solid"/>
                <a:round/>
                <a:headEnd/>
                <a:tailEnd/>
              </a:ln>
            </p:spPr>
            <p:txBody>
              <a:bodyPr vert="horz" wrap="square" lIns="274320" tIns="45720" rIns="274320" bIns="45720" numCol="1" anchor="ctr" anchorCtr="1" compatLnSpc="1">
                <a:prstTxWarp prst="textNoShape">
                  <a:avLst/>
                </a:prstTxWarp>
              </a:bodyPr>
              <a:lstStyle/>
              <a:p>
                <a:pPr algn="ctr"/>
                <a:endParaRPr lang="en-US" sz="1200" dirty="0">
                  <a:solidFill>
                    <a:schemeClr val="bg1"/>
                  </a:solidFill>
                </a:endParaRPr>
              </a:p>
            </p:txBody>
          </p:sp>
          <p:sp>
            <p:nvSpPr>
              <p:cNvPr id="9" name="Freeform 10">
                <a:extLst>
                  <a:ext uri="{FF2B5EF4-FFF2-40B4-BE49-F238E27FC236}">
                    <a16:creationId xmlns:a16="http://schemas.microsoft.com/office/drawing/2014/main" id="{544A3504-886E-6B98-6117-46698D379515}"/>
                  </a:ext>
                </a:extLst>
              </p:cNvPr>
              <p:cNvSpPr>
                <a:spLocks/>
              </p:cNvSpPr>
              <p:nvPr/>
            </p:nvSpPr>
            <p:spPr bwMode="auto">
              <a:xfrm>
                <a:off x="6197123" y="2658299"/>
                <a:ext cx="1131888" cy="2601913"/>
              </a:xfrm>
              <a:custGeom>
                <a:avLst/>
                <a:gdLst/>
                <a:ahLst/>
                <a:cxnLst>
                  <a:cxn ang="0">
                    <a:pos x="66" y="12"/>
                  </a:cxn>
                  <a:cxn ang="0">
                    <a:pos x="192" y="51"/>
                  </a:cxn>
                  <a:cxn ang="0">
                    <a:pos x="309" y="109"/>
                  </a:cxn>
                  <a:cxn ang="0">
                    <a:pos x="415" y="183"/>
                  </a:cxn>
                  <a:cxn ang="0">
                    <a:pos x="507" y="274"/>
                  </a:cxn>
                  <a:cxn ang="0">
                    <a:pos x="584" y="377"/>
                  </a:cxn>
                  <a:cxn ang="0">
                    <a:pos x="645" y="493"/>
                  </a:cxn>
                  <a:cxn ang="0">
                    <a:pos x="688" y="617"/>
                  </a:cxn>
                  <a:cxn ang="0">
                    <a:pos x="710" y="750"/>
                  </a:cxn>
                  <a:cxn ang="0">
                    <a:pos x="710" y="888"/>
                  </a:cxn>
                  <a:cxn ang="0">
                    <a:pos x="688" y="1021"/>
                  </a:cxn>
                  <a:cxn ang="0">
                    <a:pos x="645" y="1145"/>
                  </a:cxn>
                  <a:cxn ang="0">
                    <a:pos x="584" y="1261"/>
                  </a:cxn>
                  <a:cxn ang="0">
                    <a:pos x="507" y="1364"/>
                  </a:cxn>
                  <a:cxn ang="0">
                    <a:pos x="415" y="1455"/>
                  </a:cxn>
                  <a:cxn ang="0">
                    <a:pos x="309" y="1529"/>
                  </a:cxn>
                  <a:cxn ang="0">
                    <a:pos x="192" y="1588"/>
                  </a:cxn>
                  <a:cxn ang="0">
                    <a:pos x="66" y="1627"/>
                  </a:cxn>
                  <a:cxn ang="0">
                    <a:pos x="0" y="1561"/>
                  </a:cxn>
                  <a:cxn ang="0">
                    <a:pos x="123" y="1531"/>
                  </a:cxn>
                  <a:cxn ang="0">
                    <a:pos x="237" y="1483"/>
                  </a:cxn>
                  <a:cxn ang="0">
                    <a:pos x="342" y="1415"/>
                  </a:cxn>
                  <a:cxn ang="0">
                    <a:pos x="433" y="1333"/>
                  </a:cxn>
                  <a:cxn ang="0">
                    <a:pos x="510" y="1238"/>
                  </a:cxn>
                  <a:cxn ang="0">
                    <a:pos x="571" y="1129"/>
                  </a:cxn>
                  <a:cxn ang="0">
                    <a:pos x="612" y="1010"/>
                  </a:cxn>
                  <a:cxn ang="0">
                    <a:pos x="634" y="885"/>
                  </a:cxn>
                  <a:cxn ang="0">
                    <a:pos x="634" y="753"/>
                  </a:cxn>
                  <a:cxn ang="0">
                    <a:pos x="612" y="628"/>
                  </a:cxn>
                  <a:cxn ang="0">
                    <a:pos x="571" y="509"/>
                  </a:cxn>
                  <a:cxn ang="0">
                    <a:pos x="510" y="400"/>
                  </a:cxn>
                  <a:cxn ang="0">
                    <a:pos x="433" y="305"/>
                  </a:cxn>
                  <a:cxn ang="0">
                    <a:pos x="342" y="223"/>
                  </a:cxn>
                  <a:cxn ang="0">
                    <a:pos x="237" y="155"/>
                  </a:cxn>
                  <a:cxn ang="0">
                    <a:pos x="123" y="107"/>
                  </a:cxn>
                  <a:cxn ang="0">
                    <a:pos x="0" y="77"/>
                  </a:cxn>
                </a:cxnLst>
                <a:rect l="0" t="0" r="r" b="b"/>
                <a:pathLst>
                  <a:path w="713" h="1639">
                    <a:moveTo>
                      <a:pt x="0" y="0"/>
                    </a:moveTo>
                    <a:lnTo>
                      <a:pt x="66" y="12"/>
                    </a:lnTo>
                    <a:lnTo>
                      <a:pt x="130" y="29"/>
                    </a:lnTo>
                    <a:lnTo>
                      <a:pt x="192" y="51"/>
                    </a:lnTo>
                    <a:lnTo>
                      <a:pt x="252" y="78"/>
                    </a:lnTo>
                    <a:lnTo>
                      <a:pt x="309" y="109"/>
                    </a:lnTo>
                    <a:lnTo>
                      <a:pt x="363" y="144"/>
                    </a:lnTo>
                    <a:lnTo>
                      <a:pt x="415" y="183"/>
                    </a:lnTo>
                    <a:lnTo>
                      <a:pt x="462" y="226"/>
                    </a:lnTo>
                    <a:lnTo>
                      <a:pt x="507" y="274"/>
                    </a:lnTo>
                    <a:lnTo>
                      <a:pt x="548" y="324"/>
                    </a:lnTo>
                    <a:lnTo>
                      <a:pt x="584" y="377"/>
                    </a:lnTo>
                    <a:lnTo>
                      <a:pt x="617" y="433"/>
                    </a:lnTo>
                    <a:lnTo>
                      <a:pt x="645" y="493"/>
                    </a:lnTo>
                    <a:lnTo>
                      <a:pt x="669" y="554"/>
                    </a:lnTo>
                    <a:lnTo>
                      <a:pt x="688" y="617"/>
                    </a:lnTo>
                    <a:lnTo>
                      <a:pt x="702" y="683"/>
                    </a:lnTo>
                    <a:lnTo>
                      <a:pt x="710" y="750"/>
                    </a:lnTo>
                    <a:lnTo>
                      <a:pt x="713" y="819"/>
                    </a:lnTo>
                    <a:lnTo>
                      <a:pt x="710" y="888"/>
                    </a:lnTo>
                    <a:lnTo>
                      <a:pt x="702" y="955"/>
                    </a:lnTo>
                    <a:lnTo>
                      <a:pt x="688" y="1021"/>
                    </a:lnTo>
                    <a:lnTo>
                      <a:pt x="669" y="1084"/>
                    </a:lnTo>
                    <a:lnTo>
                      <a:pt x="645" y="1145"/>
                    </a:lnTo>
                    <a:lnTo>
                      <a:pt x="617" y="1205"/>
                    </a:lnTo>
                    <a:lnTo>
                      <a:pt x="584" y="1261"/>
                    </a:lnTo>
                    <a:lnTo>
                      <a:pt x="548" y="1314"/>
                    </a:lnTo>
                    <a:lnTo>
                      <a:pt x="507" y="1364"/>
                    </a:lnTo>
                    <a:lnTo>
                      <a:pt x="462" y="1412"/>
                    </a:lnTo>
                    <a:lnTo>
                      <a:pt x="415" y="1455"/>
                    </a:lnTo>
                    <a:lnTo>
                      <a:pt x="363" y="1495"/>
                    </a:lnTo>
                    <a:lnTo>
                      <a:pt x="309" y="1529"/>
                    </a:lnTo>
                    <a:lnTo>
                      <a:pt x="252" y="1561"/>
                    </a:lnTo>
                    <a:lnTo>
                      <a:pt x="192" y="1588"/>
                    </a:lnTo>
                    <a:lnTo>
                      <a:pt x="130" y="1610"/>
                    </a:lnTo>
                    <a:lnTo>
                      <a:pt x="66" y="1627"/>
                    </a:lnTo>
                    <a:lnTo>
                      <a:pt x="0" y="1639"/>
                    </a:lnTo>
                    <a:lnTo>
                      <a:pt x="0" y="1561"/>
                    </a:lnTo>
                    <a:lnTo>
                      <a:pt x="62" y="1549"/>
                    </a:lnTo>
                    <a:lnTo>
                      <a:pt x="123" y="1531"/>
                    </a:lnTo>
                    <a:lnTo>
                      <a:pt x="182" y="1509"/>
                    </a:lnTo>
                    <a:lnTo>
                      <a:pt x="237" y="1483"/>
                    </a:lnTo>
                    <a:lnTo>
                      <a:pt x="291" y="1451"/>
                    </a:lnTo>
                    <a:lnTo>
                      <a:pt x="342" y="1415"/>
                    </a:lnTo>
                    <a:lnTo>
                      <a:pt x="389" y="1376"/>
                    </a:lnTo>
                    <a:lnTo>
                      <a:pt x="433" y="1333"/>
                    </a:lnTo>
                    <a:lnTo>
                      <a:pt x="473" y="1287"/>
                    </a:lnTo>
                    <a:lnTo>
                      <a:pt x="510" y="1238"/>
                    </a:lnTo>
                    <a:lnTo>
                      <a:pt x="542" y="1185"/>
                    </a:lnTo>
                    <a:lnTo>
                      <a:pt x="571" y="1129"/>
                    </a:lnTo>
                    <a:lnTo>
                      <a:pt x="593" y="1071"/>
                    </a:lnTo>
                    <a:lnTo>
                      <a:pt x="612" y="1010"/>
                    </a:lnTo>
                    <a:lnTo>
                      <a:pt x="626" y="948"/>
                    </a:lnTo>
                    <a:lnTo>
                      <a:pt x="634" y="885"/>
                    </a:lnTo>
                    <a:lnTo>
                      <a:pt x="637" y="819"/>
                    </a:lnTo>
                    <a:lnTo>
                      <a:pt x="634" y="753"/>
                    </a:lnTo>
                    <a:lnTo>
                      <a:pt x="626" y="690"/>
                    </a:lnTo>
                    <a:lnTo>
                      <a:pt x="612" y="628"/>
                    </a:lnTo>
                    <a:lnTo>
                      <a:pt x="593" y="567"/>
                    </a:lnTo>
                    <a:lnTo>
                      <a:pt x="571" y="509"/>
                    </a:lnTo>
                    <a:lnTo>
                      <a:pt x="542" y="453"/>
                    </a:lnTo>
                    <a:lnTo>
                      <a:pt x="510" y="400"/>
                    </a:lnTo>
                    <a:lnTo>
                      <a:pt x="473" y="351"/>
                    </a:lnTo>
                    <a:lnTo>
                      <a:pt x="433" y="305"/>
                    </a:lnTo>
                    <a:lnTo>
                      <a:pt x="389" y="262"/>
                    </a:lnTo>
                    <a:lnTo>
                      <a:pt x="342" y="223"/>
                    </a:lnTo>
                    <a:lnTo>
                      <a:pt x="291" y="187"/>
                    </a:lnTo>
                    <a:lnTo>
                      <a:pt x="237" y="155"/>
                    </a:lnTo>
                    <a:lnTo>
                      <a:pt x="182" y="129"/>
                    </a:lnTo>
                    <a:lnTo>
                      <a:pt x="123" y="107"/>
                    </a:lnTo>
                    <a:lnTo>
                      <a:pt x="62" y="89"/>
                    </a:lnTo>
                    <a:lnTo>
                      <a:pt x="0" y="77"/>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1">
                <a:extLst>
                  <a:ext uri="{FF2B5EF4-FFF2-40B4-BE49-F238E27FC236}">
                    <a16:creationId xmlns:a16="http://schemas.microsoft.com/office/drawing/2014/main" id="{3A7F8795-41E8-1EDF-7D44-2C71A31EBF76}"/>
                  </a:ext>
                </a:extLst>
              </p:cNvPr>
              <p:cNvSpPr>
                <a:spLocks/>
              </p:cNvSpPr>
              <p:nvPr/>
            </p:nvSpPr>
            <p:spPr bwMode="auto">
              <a:xfrm>
                <a:off x="4706461" y="2663062"/>
                <a:ext cx="1096963" cy="2590800"/>
              </a:xfrm>
              <a:custGeom>
                <a:avLst/>
                <a:gdLst/>
                <a:ahLst/>
                <a:cxnLst>
                  <a:cxn ang="0">
                    <a:pos x="691" y="78"/>
                  </a:cxn>
                  <a:cxn ang="0">
                    <a:pos x="572" y="110"/>
                  </a:cxn>
                  <a:cxn ang="0">
                    <a:pos x="461" y="161"/>
                  </a:cxn>
                  <a:cxn ang="0">
                    <a:pos x="360" y="229"/>
                  </a:cxn>
                  <a:cxn ang="0">
                    <a:pos x="273" y="311"/>
                  </a:cxn>
                  <a:cxn ang="0">
                    <a:pos x="198" y="406"/>
                  </a:cxn>
                  <a:cxn ang="0">
                    <a:pos x="141" y="512"/>
                  </a:cxn>
                  <a:cxn ang="0">
                    <a:pos x="100" y="628"/>
                  </a:cxn>
                  <a:cxn ang="0">
                    <a:pos x="79" y="752"/>
                  </a:cxn>
                  <a:cxn ang="0">
                    <a:pos x="79" y="881"/>
                  </a:cxn>
                  <a:cxn ang="0">
                    <a:pos x="100" y="1004"/>
                  </a:cxn>
                  <a:cxn ang="0">
                    <a:pos x="141" y="1121"/>
                  </a:cxn>
                  <a:cxn ang="0">
                    <a:pos x="198" y="1227"/>
                  </a:cxn>
                  <a:cxn ang="0">
                    <a:pos x="273" y="1322"/>
                  </a:cxn>
                  <a:cxn ang="0">
                    <a:pos x="360" y="1404"/>
                  </a:cxn>
                  <a:cxn ang="0">
                    <a:pos x="461" y="1472"/>
                  </a:cxn>
                  <a:cxn ang="0">
                    <a:pos x="572" y="1523"/>
                  </a:cxn>
                  <a:cxn ang="0">
                    <a:pos x="691" y="1555"/>
                  </a:cxn>
                  <a:cxn ang="0">
                    <a:pos x="626" y="1618"/>
                  </a:cxn>
                  <a:cxn ang="0">
                    <a:pos x="503" y="1577"/>
                  </a:cxn>
                  <a:cxn ang="0">
                    <a:pos x="390" y="1519"/>
                  </a:cxn>
                  <a:cxn ang="0">
                    <a:pos x="288" y="1443"/>
                  </a:cxn>
                  <a:cxn ang="0">
                    <a:pos x="198" y="1354"/>
                  </a:cxn>
                  <a:cxn ang="0">
                    <a:pos x="124" y="1251"/>
                  </a:cxn>
                  <a:cxn ang="0">
                    <a:pos x="64" y="1138"/>
                  </a:cxn>
                  <a:cxn ang="0">
                    <a:pos x="23" y="1015"/>
                  </a:cxn>
                  <a:cxn ang="0">
                    <a:pos x="3" y="883"/>
                  </a:cxn>
                  <a:cxn ang="0">
                    <a:pos x="3" y="749"/>
                  </a:cxn>
                  <a:cxn ang="0">
                    <a:pos x="23" y="618"/>
                  </a:cxn>
                  <a:cxn ang="0">
                    <a:pos x="64" y="495"/>
                  </a:cxn>
                  <a:cxn ang="0">
                    <a:pos x="124" y="381"/>
                  </a:cxn>
                  <a:cxn ang="0">
                    <a:pos x="198" y="279"/>
                  </a:cxn>
                  <a:cxn ang="0">
                    <a:pos x="288" y="189"/>
                  </a:cxn>
                  <a:cxn ang="0">
                    <a:pos x="390" y="114"/>
                  </a:cxn>
                  <a:cxn ang="0">
                    <a:pos x="503" y="55"/>
                  </a:cxn>
                  <a:cxn ang="0">
                    <a:pos x="626" y="14"/>
                  </a:cxn>
                </a:cxnLst>
                <a:rect l="0" t="0" r="r" b="b"/>
                <a:pathLst>
                  <a:path w="691" h="1632">
                    <a:moveTo>
                      <a:pt x="691" y="0"/>
                    </a:moveTo>
                    <a:lnTo>
                      <a:pt x="691" y="78"/>
                    </a:lnTo>
                    <a:lnTo>
                      <a:pt x="630" y="92"/>
                    </a:lnTo>
                    <a:lnTo>
                      <a:pt x="572" y="110"/>
                    </a:lnTo>
                    <a:lnTo>
                      <a:pt x="515" y="134"/>
                    </a:lnTo>
                    <a:lnTo>
                      <a:pt x="461" y="161"/>
                    </a:lnTo>
                    <a:lnTo>
                      <a:pt x="410" y="193"/>
                    </a:lnTo>
                    <a:lnTo>
                      <a:pt x="360" y="229"/>
                    </a:lnTo>
                    <a:lnTo>
                      <a:pt x="315" y="268"/>
                    </a:lnTo>
                    <a:lnTo>
                      <a:pt x="273" y="311"/>
                    </a:lnTo>
                    <a:lnTo>
                      <a:pt x="234" y="356"/>
                    </a:lnTo>
                    <a:lnTo>
                      <a:pt x="198" y="406"/>
                    </a:lnTo>
                    <a:lnTo>
                      <a:pt x="167" y="458"/>
                    </a:lnTo>
                    <a:lnTo>
                      <a:pt x="141" y="512"/>
                    </a:lnTo>
                    <a:lnTo>
                      <a:pt x="118" y="569"/>
                    </a:lnTo>
                    <a:lnTo>
                      <a:pt x="100" y="628"/>
                    </a:lnTo>
                    <a:lnTo>
                      <a:pt x="87" y="689"/>
                    </a:lnTo>
                    <a:lnTo>
                      <a:pt x="79" y="752"/>
                    </a:lnTo>
                    <a:lnTo>
                      <a:pt x="76" y="816"/>
                    </a:lnTo>
                    <a:lnTo>
                      <a:pt x="79" y="881"/>
                    </a:lnTo>
                    <a:lnTo>
                      <a:pt x="87" y="943"/>
                    </a:lnTo>
                    <a:lnTo>
                      <a:pt x="100" y="1004"/>
                    </a:lnTo>
                    <a:lnTo>
                      <a:pt x="118" y="1063"/>
                    </a:lnTo>
                    <a:lnTo>
                      <a:pt x="141" y="1121"/>
                    </a:lnTo>
                    <a:lnTo>
                      <a:pt x="167" y="1175"/>
                    </a:lnTo>
                    <a:lnTo>
                      <a:pt x="198" y="1227"/>
                    </a:lnTo>
                    <a:lnTo>
                      <a:pt x="234" y="1276"/>
                    </a:lnTo>
                    <a:lnTo>
                      <a:pt x="273" y="1322"/>
                    </a:lnTo>
                    <a:lnTo>
                      <a:pt x="315" y="1365"/>
                    </a:lnTo>
                    <a:lnTo>
                      <a:pt x="360" y="1404"/>
                    </a:lnTo>
                    <a:lnTo>
                      <a:pt x="410" y="1440"/>
                    </a:lnTo>
                    <a:lnTo>
                      <a:pt x="461" y="1472"/>
                    </a:lnTo>
                    <a:lnTo>
                      <a:pt x="515" y="1499"/>
                    </a:lnTo>
                    <a:lnTo>
                      <a:pt x="572" y="1523"/>
                    </a:lnTo>
                    <a:lnTo>
                      <a:pt x="630" y="1541"/>
                    </a:lnTo>
                    <a:lnTo>
                      <a:pt x="691" y="1555"/>
                    </a:lnTo>
                    <a:lnTo>
                      <a:pt x="691" y="1632"/>
                    </a:lnTo>
                    <a:lnTo>
                      <a:pt x="626" y="1618"/>
                    </a:lnTo>
                    <a:lnTo>
                      <a:pt x="564" y="1600"/>
                    </a:lnTo>
                    <a:lnTo>
                      <a:pt x="503" y="1577"/>
                    </a:lnTo>
                    <a:lnTo>
                      <a:pt x="446" y="1550"/>
                    </a:lnTo>
                    <a:lnTo>
                      <a:pt x="390" y="1519"/>
                    </a:lnTo>
                    <a:lnTo>
                      <a:pt x="338" y="1483"/>
                    </a:lnTo>
                    <a:lnTo>
                      <a:pt x="288" y="1443"/>
                    </a:lnTo>
                    <a:lnTo>
                      <a:pt x="242" y="1400"/>
                    </a:lnTo>
                    <a:lnTo>
                      <a:pt x="198" y="1354"/>
                    </a:lnTo>
                    <a:lnTo>
                      <a:pt x="159" y="1304"/>
                    </a:lnTo>
                    <a:lnTo>
                      <a:pt x="124" y="1251"/>
                    </a:lnTo>
                    <a:lnTo>
                      <a:pt x="92" y="1195"/>
                    </a:lnTo>
                    <a:lnTo>
                      <a:pt x="64" y="1138"/>
                    </a:lnTo>
                    <a:lnTo>
                      <a:pt x="42" y="1077"/>
                    </a:lnTo>
                    <a:lnTo>
                      <a:pt x="23" y="1015"/>
                    </a:lnTo>
                    <a:lnTo>
                      <a:pt x="11" y="950"/>
                    </a:lnTo>
                    <a:lnTo>
                      <a:pt x="3" y="883"/>
                    </a:lnTo>
                    <a:lnTo>
                      <a:pt x="0" y="816"/>
                    </a:lnTo>
                    <a:lnTo>
                      <a:pt x="3" y="749"/>
                    </a:lnTo>
                    <a:lnTo>
                      <a:pt x="11" y="682"/>
                    </a:lnTo>
                    <a:lnTo>
                      <a:pt x="23" y="618"/>
                    </a:lnTo>
                    <a:lnTo>
                      <a:pt x="42" y="555"/>
                    </a:lnTo>
                    <a:lnTo>
                      <a:pt x="64" y="495"/>
                    </a:lnTo>
                    <a:lnTo>
                      <a:pt x="92" y="437"/>
                    </a:lnTo>
                    <a:lnTo>
                      <a:pt x="124" y="381"/>
                    </a:lnTo>
                    <a:lnTo>
                      <a:pt x="159" y="328"/>
                    </a:lnTo>
                    <a:lnTo>
                      <a:pt x="198" y="279"/>
                    </a:lnTo>
                    <a:lnTo>
                      <a:pt x="242" y="232"/>
                    </a:lnTo>
                    <a:lnTo>
                      <a:pt x="288" y="189"/>
                    </a:lnTo>
                    <a:lnTo>
                      <a:pt x="338" y="149"/>
                    </a:lnTo>
                    <a:lnTo>
                      <a:pt x="390" y="114"/>
                    </a:lnTo>
                    <a:lnTo>
                      <a:pt x="446" y="82"/>
                    </a:lnTo>
                    <a:lnTo>
                      <a:pt x="503" y="55"/>
                    </a:lnTo>
                    <a:lnTo>
                      <a:pt x="564" y="32"/>
                    </a:lnTo>
                    <a:lnTo>
                      <a:pt x="626" y="14"/>
                    </a:lnTo>
                    <a:lnTo>
                      <a:pt x="69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2">
                <a:extLst>
                  <a:ext uri="{FF2B5EF4-FFF2-40B4-BE49-F238E27FC236}">
                    <a16:creationId xmlns:a16="http://schemas.microsoft.com/office/drawing/2014/main" id="{D3D54F63-4019-906C-3B34-058618DB6533}"/>
                  </a:ext>
                </a:extLst>
              </p:cNvPr>
              <p:cNvSpPr>
                <a:spLocks/>
              </p:cNvSpPr>
              <p:nvPr/>
            </p:nvSpPr>
            <p:spPr bwMode="auto">
              <a:xfrm>
                <a:off x="6898798" y="4391849"/>
                <a:ext cx="881063" cy="1119188"/>
              </a:xfrm>
              <a:custGeom>
                <a:avLst/>
                <a:gdLst/>
                <a:ahLst/>
                <a:cxnLst>
                  <a:cxn ang="0">
                    <a:pos x="481" y="0"/>
                  </a:cxn>
                  <a:cxn ang="0">
                    <a:pos x="555" y="21"/>
                  </a:cxn>
                  <a:cxn ang="0">
                    <a:pos x="534" y="92"/>
                  </a:cxn>
                  <a:cxn ang="0">
                    <a:pos x="507" y="160"/>
                  </a:cxn>
                  <a:cxn ang="0">
                    <a:pos x="477" y="228"/>
                  </a:cxn>
                  <a:cxn ang="0">
                    <a:pos x="444" y="291"/>
                  </a:cxn>
                  <a:cxn ang="0">
                    <a:pos x="406" y="353"/>
                  </a:cxn>
                  <a:cxn ang="0">
                    <a:pos x="364" y="414"/>
                  </a:cxn>
                  <a:cxn ang="0">
                    <a:pos x="320" y="470"/>
                  </a:cxn>
                  <a:cxn ang="0">
                    <a:pos x="271" y="524"/>
                  </a:cxn>
                  <a:cxn ang="0">
                    <a:pos x="220" y="574"/>
                  </a:cxn>
                  <a:cxn ang="0">
                    <a:pos x="165" y="622"/>
                  </a:cxn>
                  <a:cxn ang="0">
                    <a:pos x="107" y="665"/>
                  </a:cxn>
                  <a:cxn ang="0">
                    <a:pos x="47" y="705"/>
                  </a:cxn>
                  <a:cxn ang="0">
                    <a:pos x="0" y="643"/>
                  </a:cxn>
                  <a:cxn ang="0">
                    <a:pos x="62" y="602"/>
                  </a:cxn>
                  <a:cxn ang="0">
                    <a:pos x="122" y="558"/>
                  </a:cxn>
                  <a:cxn ang="0">
                    <a:pos x="178" y="508"/>
                  </a:cxn>
                  <a:cxn ang="0">
                    <a:pos x="231" y="456"/>
                  </a:cxn>
                  <a:cxn ang="0">
                    <a:pos x="279" y="399"/>
                  </a:cxn>
                  <a:cxn ang="0">
                    <a:pos x="323" y="340"/>
                  </a:cxn>
                  <a:cxn ang="0">
                    <a:pos x="364" y="277"/>
                  </a:cxn>
                  <a:cxn ang="0">
                    <a:pos x="401" y="212"/>
                  </a:cxn>
                  <a:cxn ang="0">
                    <a:pos x="432" y="144"/>
                  </a:cxn>
                  <a:cxn ang="0">
                    <a:pos x="459" y="73"/>
                  </a:cxn>
                  <a:cxn ang="0">
                    <a:pos x="481" y="0"/>
                  </a:cxn>
                </a:cxnLst>
                <a:rect l="0" t="0" r="r" b="b"/>
                <a:pathLst>
                  <a:path w="555" h="705">
                    <a:moveTo>
                      <a:pt x="481" y="0"/>
                    </a:moveTo>
                    <a:lnTo>
                      <a:pt x="555" y="21"/>
                    </a:lnTo>
                    <a:lnTo>
                      <a:pt x="534" y="92"/>
                    </a:lnTo>
                    <a:lnTo>
                      <a:pt x="507" y="160"/>
                    </a:lnTo>
                    <a:lnTo>
                      <a:pt x="477" y="228"/>
                    </a:lnTo>
                    <a:lnTo>
                      <a:pt x="444" y="291"/>
                    </a:lnTo>
                    <a:lnTo>
                      <a:pt x="406" y="353"/>
                    </a:lnTo>
                    <a:lnTo>
                      <a:pt x="364" y="414"/>
                    </a:lnTo>
                    <a:lnTo>
                      <a:pt x="320" y="470"/>
                    </a:lnTo>
                    <a:lnTo>
                      <a:pt x="271" y="524"/>
                    </a:lnTo>
                    <a:lnTo>
                      <a:pt x="220" y="574"/>
                    </a:lnTo>
                    <a:lnTo>
                      <a:pt x="165" y="622"/>
                    </a:lnTo>
                    <a:lnTo>
                      <a:pt x="107" y="665"/>
                    </a:lnTo>
                    <a:lnTo>
                      <a:pt x="47" y="705"/>
                    </a:lnTo>
                    <a:lnTo>
                      <a:pt x="0" y="643"/>
                    </a:lnTo>
                    <a:lnTo>
                      <a:pt x="62" y="602"/>
                    </a:lnTo>
                    <a:lnTo>
                      <a:pt x="122" y="558"/>
                    </a:lnTo>
                    <a:lnTo>
                      <a:pt x="178" y="508"/>
                    </a:lnTo>
                    <a:lnTo>
                      <a:pt x="231" y="456"/>
                    </a:lnTo>
                    <a:lnTo>
                      <a:pt x="279" y="399"/>
                    </a:lnTo>
                    <a:lnTo>
                      <a:pt x="323" y="340"/>
                    </a:lnTo>
                    <a:lnTo>
                      <a:pt x="364" y="277"/>
                    </a:lnTo>
                    <a:lnTo>
                      <a:pt x="401" y="212"/>
                    </a:lnTo>
                    <a:lnTo>
                      <a:pt x="432" y="144"/>
                    </a:lnTo>
                    <a:lnTo>
                      <a:pt x="459" y="73"/>
                    </a:lnTo>
                    <a:lnTo>
                      <a:pt x="48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3">
                <a:extLst>
                  <a:ext uri="{FF2B5EF4-FFF2-40B4-BE49-F238E27FC236}">
                    <a16:creationId xmlns:a16="http://schemas.microsoft.com/office/drawing/2014/main" id="{9E1B6D27-4BDC-E401-F9E1-60446B7E5BDB}"/>
                  </a:ext>
                </a:extLst>
              </p:cNvPr>
              <p:cNvSpPr>
                <a:spLocks/>
              </p:cNvSpPr>
              <p:nvPr/>
            </p:nvSpPr>
            <p:spPr bwMode="auto">
              <a:xfrm>
                <a:off x="7300436" y="2767837"/>
                <a:ext cx="538163" cy="1473200"/>
              </a:xfrm>
              <a:custGeom>
                <a:avLst/>
                <a:gdLst/>
                <a:ahLst/>
                <a:cxnLst>
                  <a:cxn ang="0">
                    <a:pos x="60" y="0"/>
                  </a:cxn>
                  <a:cxn ang="0">
                    <a:pos x="106" y="56"/>
                  </a:cxn>
                  <a:cxn ang="0">
                    <a:pos x="148" y="115"/>
                  </a:cxn>
                  <a:cxn ang="0">
                    <a:pos x="185" y="176"/>
                  </a:cxn>
                  <a:cxn ang="0">
                    <a:pos x="220" y="240"/>
                  </a:cxn>
                  <a:cxn ang="0">
                    <a:pos x="250" y="306"/>
                  </a:cxn>
                  <a:cxn ang="0">
                    <a:pos x="276" y="374"/>
                  </a:cxn>
                  <a:cxn ang="0">
                    <a:pos x="298" y="445"/>
                  </a:cxn>
                  <a:cxn ang="0">
                    <a:pos x="315" y="517"/>
                  </a:cxn>
                  <a:cxn ang="0">
                    <a:pos x="328" y="590"/>
                  </a:cxn>
                  <a:cxn ang="0">
                    <a:pos x="336" y="666"/>
                  </a:cxn>
                  <a:cxn ang="0">
                    <a:pos x="339" y="743"/>
                  </a:cxn>
                  <a:cxn ang="0">
                    <a:pos x="338" y="806"/>
                  </a:cxn>
                  <a:cxn ang="0">
                    <a:pos x="334" y="867"/>
                  </a:cxn>
                  <a:cxn ang="0">
                    <a:pos x="325" y="928"/>
                  </a:cxn>
                  <a:cxn ang="0">
                    <a:pos x="288" y="922"/>
                  </a:cxn>
                  <a:cxn ang="0">
                    <a:pos x="250" y="916"/>
                  </a:cxn>
                  <a:cxn ang="0">
                    <a:pos x="257" y="859"/>
                  </a:cxn>
                  <a:cxn ang="0">
                    <a:pos x="262" y="802"/>
                  </a:cxn>
                  <a:cxn ang="0">
                    <a:pos x="263" y="744"/>
                  </a:cxn>
                  <a:cxn ang="0">
                    <a:pos x="259" y="664"/>
                  </a:cxn>
                  <a:cxn ang="0">
                    <a:pos x="251" y="587"/>
                  </a:cxn>
                  <a:cxn ang="0">
                    <a:pos x="236" y="511"/>
                  </a:cxn>
                  <a:cxn ang="0">
                    <a:pos x="216" y="437"/>
                  </a:cxn>
                  <a:cxn ang="0">
                    <a:pos x="192" y="365"/>
                  </a:cxn>
                  <a:cxn ang="0">
                    <a:pos x="162" y="296"/>
                  </a:cxn>
                  <a:cxn ang="0">
                    <a:pos x="129" y="229"/>
                  </a:cxn>
                  <a:cxn ang="0">
                    <a:pos x="90" y="166"/>
                  </a:cxn>
                  <a:cxn ang="0">
                    <a:pos x="47" y="104"/>
                  </a:cxn>
                  <a:cxn ang="0">
                    <a:pos x="0" y="47"/>
                  </a:cxn>
                  <a:cxn ang="0">
                    <a:pos x="60" y="0"/>
                  </a:cxn>
                </a:cxnLst>
                <a:rect l="0" t="0" r="r" b="b"/>
                <a:pathLst>
                  <a:path w="339" h="928">
                    <a:moveTo>
                      <a:pt x="60" y="0"/>
                    </a:moveTo>
                    <a:lnTo>
                      <a:pt x="106" y="56"/>
                    </a:lnTo>
                    <a:lnTo>
                      <a:pt x="148" y="115"/>
                    </a:lnTo>
                    <a:lnTo>
                      <a:pt x="185" y="176"/>
                    </a:lnTo>
                    <a:lnTo>
                      <a:pt x="220" y="240"/>
                    </a:lnTo>
                    <a:lnTo>
                      <a:pt x="250" y="306"/>
                    </a:lnTo>
                    <a:lnTo>
                      <a:pt x="276" y="374"/>
                    </a:lnTo>
                    <a:lnTo>
                      <a:pt x="298" y="445"/>
                    </a:lnTo>
                    <a:lnTo>
                      <a:pt x="315" y="517"/>
                    </a:lnTo>
                    <a:lnTo>
                      <a:pt x="328" y="590"/>
                    </a:lnTo>
                    <a:lnTo>
                      <a:pt x="336" y="666"/>
                    </a:lnTo>
                    <a:lnTo>
                      <a:pt x="339" y="743"/>
                    </a:lnTo>
                    <a:lnTo>
                      <a:pt x="338" y="806"/>
                    </a:lnTo>
                    <a:lnTo>
                      <a:pt x="334" y="867"/>
                    </a:lnTo>
                    <a:lnTo>
                      <a:pt x="325" y="928"/>
                    </a:lnTo>
                    <a:lnTo>
                      <a:pt x="288" y="922"/>
                    </a:lnTo>
                    <a:lnTo>
                      <a:pt x="250" y="916"/>
                    </a:lnTo>
                    <a:lnTo>
                      <a:pt x="257" y="859"/>
                    </a:lnTo>
                    <a:lnTo>
                      <a:pt x="262" y="802"/>
                    </a:lnTo>
                    <a:lnTo>
                      <a:pt x="263" y="744"/>
                    </a:lnTo>
                    <a:lnTo>
                      <a:pt x="259" y="664"/>
                    </a:lnTo>
                    <a:lnTo>
                      <a:pt x="251" y="587"/>
                    </a:lnTo>
                    <a:lnTo>
                      <a:pt x="236" y="511"/>
                    </a:lnTo>
                    <a:lnTo>
                      <a:pt x="216" y="437"/>
                    </a:lnTo>
                    <a:lnTo>
                      <a:pt x="192" y="365"/>
                    </a:lnTo>
                    <a:lnTo>
                      <a:pt x="162" y="296"/>
                    </a:lnTo>
                    <a:lnTo>
                      <a:pt x="129" y="229"/>
                    </a:lnTo>
                    <a:lnTo>
                      <a:pt x="90" y="166"/>
                    </a:lnTo>
                    <a:lnTo>
                      <a:pt x="47" y="104"/>
                    </a:lnTo>
                    <a:lnTo>
                      <a:pt x="0" y="47"/>
                    </a:lnTo>
                    <a:lnTo>
                      <a:pt x="6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4">
                <a:extLst>
                  <a:ext uri="{FF2B5EF4-FFF2-40B4-BE49-F238E27FC236}">
                    <a16:creationId xmlns:a16="http://schemas.microsoft.com/office/drawing/2014/main" id="{DF8AA47D-B8FD-6D74-4B99-16A990F8D1D5}"/>
                  </a:ext>
                </a:extLst>
              </p:cNvPr>
              <p:cNvSpPr>
                <a:spLocks/>
              </p:cNvSpPr>
              <p:nvPr/>
            </p:nvSpPr>
            <p:spPr bwMode="auto">
              <a:xfrm>
                <a:off x="4196873" y="2229674"/>
                <a:ext cx="1285875" cy="2690813"/>
              </a:xfrm>
              <a:custGeom>
                <a:avLst/>
                <a:gdLst/>
                <a:ahLst/>
                <a:cxnLst>
                  <a:cxn ang="0">
                    <a:pos x="783" y="0"/>
                  </a:cxn>
                  <a:cxn ang="0">
                    <a:pos x="810" y="72"/>
                  </a:cxn>
                  <a:cxn ang="0">
                    <a:pos x="749" y="95"/>
                  </a:cxn>
                  <a:cxn ang="0">
                    <a:pos x="689" y="121"/>
                  </a:cxn>
                  <a:cxn ang="0">
                    <a:pos x="629" y="151"/>
                  </a:cxn>
                  <a:cxn ang="0">
                    <a:pos x="573" y="184"/>
                  </a:cxn>
                  <a:cxn ang="0">
                    <a:pos x="517" y="222"/>
                  </a:cxn>
                  <a:cxn ang="0">
                    <a:pos x="465" y="262"/>
                  </a:cxn>
                  <a:cxn ang="0">
                    <a:pos x="415" y="307"/>
                  </a:cxn>
                  <a:cxn ang="0">
                    <a:pos x="366" y="355"/>
                  </a:cxn>
                  <a:cxn ang="0">
                    <a:pos x="321" y="407"/>
                  </a:cxn>
                  <a:cxn ang="0">
                    <a:pos x="278" y="462"/>
                  </a:cxn>
                  <a:cxn ang="0">
                    <a:pos x="237" y="524"/>
                  </a:cxn>
                  <a:cxn ang="0">
                    <a:pos x="201" y="587"/>
                  </a:cxn>
                  <a:cxn ang="0">
                    <a:pos x="169" y="651"/>
                  </a:cxn>
                  <a:cxn ang="0">
                    <a:pos x="142" y="718"/>
                  </a:cxn>
                  <a:cxn ang="0">
                    <a:pos x="120" y="785"/>
                  </a:cxn>
                  <a:cxn ang="0">
                    <a:pos x="102" y="854"/>
                  </a:cxn>
                  <a:cxn ang="0">
                    <a:pos x="89" y="923"/>
                  </a:cxn>
                  <a:cxn ang="0">
                    <a:pos x="80" y="992"/>
                  </a:cxn>
                  <a:cxn ang="0">
                    <a:pos x="77" y="1062"/>
                  </a:cxn>
                  <a:cxn ang="0">
                    <a:pos x="78" y="1132"/>
                  </a:cxn>
                  <a:cxn ang="0">
                    <a:pos x="82" y="1200"/>
                  </a:cxn>
                  <a:cxn ang="0">
                    <a:pos x="91" y="1270"/>
                  </a:cxn>
                  <a:cxn ang="0">
                    <a:pos x="106" y="1337"/>
                  </a:cxn>
                  <a:cxn ang="0">
                    <a:pos x="124" y="1404"/>
                  </a:cxn>
                  <a:cxn ang="0">
                    <a:pos x="146" y="1470"/>
                  </a:cxn>
                  <a:cxn ang="0">
                    <a:pos x="172" y="1535"/>
                  </a:cxn>
                  <a:cxn ang="0">
                    <a:pos x="203" y="1597"/>
                  </a:cxn>
                  <a:cxn ang="0">
                    <a:pos x="239" y="1658"/>
                  </a:cxn>
                  <a:cxn ang="0">
                    <a:pos x="173" y="1695"/>
                  </a:cxn>
                  <a:cxn ang="0">
                    <a:pos x="138" y="1633"/>
                  </a:cxn>
                  <a:cxn ang="0">
                    <a:pos x="106" y="1570"/>
                  </a:cxn>
                  <a:cxn ang="0">
                    <a:pos x="79" y="1506"/>
                  </a:cxn>
                  <a:cxn ang="0">
                    <a:pos x="55" y="1439"/>
                  </a:cxn>
                  <a:cxn ang="0">
                    <a:pos x="36" y="1372"/>
                  </a:cxn>
                  <a:cxn ang="0">
                    <a:pos x="21" y="1302"/>
                  </a:cxn>
                  <a:cxn ang="0">
                    <a:pos x="9" y="1233"/>
                  </a:cxn>
                  <a:cxn ang="0">
                    <a:pos x="3" y="1164"/>
                  </a:cxn>
                  <a:cxn ang="0">
                    <a:pos x="0" y="1093"/>
                  </a:cxn>
                  <a:cxn ang="0">
                    <a:pos x="2" y="1022"/>
                  </a:cxn>
                  <a:cxn ang="0">
                    <a:pos x="8" y="952"/>
                  </a:cxn>
                  <a:cxn ang="0">
                    <a:pos x="18" y="882"/>
                  </a:cxn>
                  <a:cxn ang="0">
                    <a:pos x="34" y="813"/>
                  </a:cxn>
                  <a:cxn ang="0">
                    <a:pos x="53" y="743"/>
                  </a:cxn>
                  <a:cxn ang="0">
                    <a:pos x="77" y="676"/>
                  </a:cxn>
                  <a:cxn ang="0">
                    <a:pos x="105" y="608"/>
                  </a:cxn>
                  <a:cxn ang="0">
                    <a:pos x="138" y="544"/>
                  </a:cxn>
                  <a:cxn ang="0">
                    <a:pos x="175" y="479"/>
                  </a:cxn>
                  <a:cxn ang="0">
                    <a:pos x="217" y="417"/>
                  </a:cxn>
                  <a:cxn ang="0">
                    <a:pos x="263" y="358"/>
                  </a:cxn>
                  <a:cxn ang="0">
                    <a:pos x="311" y="303"/>
                  </a:cxn>
                  <a:cxn ang="0">
                    <a:pos x="362" y="252"/>
                  </a:cxn>
                  <a:cxn ang="0">
                    <a:pos x="415" y="205"/>
                  </a:cxn>
                  <a:cxn ang="0">
                    <a:pos x="472" y="161"/>
                  </a:cxn>
                  <a:cxn ang="0">
                    <a:pos x="531" y="121"/>
                  </a:cxn>
                  <a:cxn ang="0">
                    <a:pos x="591" y="84"/>
                  </a:cxn>
                  <a:cxn ang="0">
                    <a:pos x="654" y="52"/>
                  </a:cxn>
                  <a:cxn ang="0">
                    <a:pos x="718" y="24"/>
                  </a:cxn>
                  <a:cxn ang="0">
                    <a:pos x="783" y="0"/>
                  </a:cxn>
                </a:cxnLst>
                <a:rect l="0" t="0" r="r" b="b"/>
                <a:pathLst>
                  <a:path w="810" h="1695">
                    <a:moveTo>
                      <a:pt x="783" y="0"/>
                    </a:moveTo>
                    <a:lnTo>
                      <a:pt x="810" y="72"/>
                    </a:lnTo>
                    <a:lnTo>
                      <a:pt x="749" y="95"/>
                    </a:lnTo>
                    <a:lnTo>
                      <a:pt x="689" y="121"/>
                    </a:lnTo>
                    <a:lnTo>
                      <a:pt x="629" y="151"/>
                    </a:lnTo>
                    <a:lnTo>
                      <a:pt x="573" y="184"/>
                    </a:lnTo>
                    <a:lnTo>
                      <a:pt x="517" y="222"/>
                    </a:lnTo>
                    <a:lnTo>
                      <a:pt x="465" y="262"/>
                    </a:lnTo>
                    <a:lnTo>
                      <a:pt x="415" y="307"/>
                    </a:lnTo>
                    <a:lnTo>
                      <a:pt x="366" y="355"/>
                    </a:lnTo>
                    <a:lnTo>
                      <a:pt x="321" y="407"/>
                    </a:lnTo>
                    <a:lnTo>
                      <a:pt x="278" y="462"/>
                    </a:lnTo>
                    <a:lnTo>
                      <a:pt x="237" y="524"/>
                    </a:lnTo>
                    <a:lnTo>
                      <a:pt x="201" y="587"/>
                    </a:lnTo>
                    <a:lnTo>
                      <a:pt x="169" y="651"/>
                    </a:lnTo>
                    <a:lnTo>
                      <a:pt x="142" y="718"/>
                    </a:lnTo>
                    <a:lnTo>
                      <a:pt x="120" y="785"/>
                    </a:lnTo>
                    <a:lnTo>
                      <a:pt x="102" y="854"/>
                    </a:lnTo>
                    <a:lnTo>
                      <a:pt x="89" y="923"/>
                    </a:lnTo>
                    <a:lnTo>
                      <a:pt x="80" y="992"/>
                    </a:lnTo>
                    <a:lnTo>
                      <a:pt x="77" y="1062"/>
                    </a:lnTo>
                    <a:lnTo>
                      <a:pt x="78" y="1132"/>
                    </a:lnTo>
                    <a:lnTo>
                      <a:pt x="82" y="1200"/>
                    </a:lnTo>
                    <a:lnTo>
                      <a:pt x="91" y="1270"/>
                    </a:lnTo>
                    <a:lnTo>
                      <a:pt x="106" y="1337"/>
                    </a:lnTo>
                    <a:lnTo>
                      <a:pt x="124" y="1404"/>
                    </a:lnTo>
                    <a:lnTo>
                      <a:pt x="146" y="1470"/>
                    </a:lnTo>
                    <a:lnTo>
                      <a:pt x="172" y="1535"/>
                    </a:lnTo>
                    <a:lnTo>
                      <a:pt x="203" y="1597"/>
                    </a:lnTo>
                    <a:lnTo>
                      <a:pt x="239" y="1658"/>
                    </a:lnTo>
                    <a:lnTo>
                      <a:pt x="173" y="1695"/>
                    </a:lnTo>
                    <a:lnTo>
                      <a:pt x="138" y="1633"/>
                    </a:lnTo>
                    <a:lnTo>
                      <a:pt x="106" y="1570"/>
                    </a:lnTo>
                    <a:lnTo>
                      <a:pt x="79" y="1506"/>
                    </a:lnTo>
                    <a:lnTo>
                      <a:pt x="55" y="1439"/>
                    </a:lnTo>
                    <a:lnTo>
                      <a:pt x="36" y="1372"/>
                    </a:lnTo>
                    <a:lnTo>
                      <a:pt x="21" y="1302"/>
                    </a:lnTo>
                    <a:lnTo>
                      <a:pt x="9" y="1233"/>
                    </a:lnTo>
                    <a:lnTo>
                      <a:pt x="3" y="1164"/>
                    </a:lnTo>
                    <a:lnTo>
                      <a:pt x="0" y="1093"/>
                    </a:lnTo>
                    <a:lnTo>
                      <a:pt x="2" y="1022"/>
                    </a:lnTo>
                    <a:lnTo>
                      <a:pt x="8" y="952"/>
                    </a:lnTo>
                    <a:lnTo>
                      <a:pt x="18" y="882"/>
                    </a:lnTo>
                    <a:lnTo>
                      <a:pt x="34" y="813"/>
                    </a:lnTo>
                    <a:lnTo>
                      <a:pt x="53" y="743"/>
                    </a:lnTo>
                    <a:lnTo>
                      <a:pt x="77" y="676"/>
                    </a:lnTo>
                    <a:lnTo>
                      <a:pt x="105" y="608"/>
                    </a:lnTo>
                    <a:lnTo>
                      <a:pt x="138" y="544"/>
                    </a:lnTo>
                    <a:lnTo>
                      <a:pt x="175" y="479"/>
                    </a:lnTo>
                    <a:lnTo>
                      <a:pt x="217" y="417"/>
                    </a:lnTo>
                    <a:lnTo>
                      <a:pt x="263" y="358"/>
                    </a:lnTo>
                    <a:lnTo>
                      <a:pt x="311" y="303"/>
                    </a:lnTo>
                    <a:lnTo>
                      <a:pt x="362" y="252"/>
                    </a:lnTo>
                    <a:lnTo>
                      <a:pt x="415" y="205"/>
                    </a:lnTo>
                    <a:lnTo>
                      <a:pt x="472" y="161"/>
                    </a:lnTo>
                    <a:lnTo>
                      <a:pt x="531" y="121"/>
                    </a:lnTo>
                    <a:lnTo>
                      <a:pt x="591" y="84"/>
                    </a:lnTo>
                    <a:lnTo>
                      <a:pt x="654" y="52"/>
                    </a:lnTo>
                    <a:lnTo>
                      <a:pt x="718" y="24"/>
                    </a:lnTo>
                    <a:lnTo>
                      <a:pt x="783"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15">
                <a:extLst>
                  <a:ext uri="{FF2B5EF4-FFF2-40B4-BE49-F238E27FC236}">
                    <a16:creationId xmlns:a16="http://schemas.microsoft.com/office/drawing/2014/main" id="{CBCE1D71-BDC0-68CE-DB36-5F15607A8999}"/>
                  </a:ext>
                </a:extLst>
              </p:cNvPr>
              <p:cNvSpPr>
                <a:spLocks/>
              </p:cNvSpPr>
              <p:nvPr/>
            </p:nvSpPr>
            <p:spPr bwMode="auto">
              <a:xfrm>
                <a:off x="6771798" y="2115374"/>
                <a:ext cx="1258888" cy="2622550"/>
              </a:xfrm>
              <a:custGeom>
                <a:avLst/>
                <a:gdLst/>
                <a:ahLst/>
                <a:cxnLst>
                  <a:cxn ang="0">
                    <a:pos x="38" y="0"/>
                  </a:cxn>
                  <a:cxn ang="0">
                    <a:pos x="107" y="33"/>
                  </a:cxn>
                  <a:cxn ang="0">
                    <a:pos x="173" y="70"/>
                  </a:cxn>
                  <a:cxn ang="0">
                    <a:pos x="237" y="111"/>
                  </a:cxn>
                  <a:cxn ang="0">
                    <a:pos x="298" y="155"/>
                  </a:cxn>
                  <a:cxn ang="0">
                    <a:pos x="356" y="203"/>
                  </a:cxn>
                  <a:cxn ang="0">
                    <a:pos x="412" y="254"/>
                  </a:cxn>
                  <a:cxn ang="0">
                    <a:pos x="464" y="308"/>
                  </a:cxn>
                  <a:cxn ang="0">
                    <a:pos x="513" y="366"/>
                  </a:cxn>
                  <a:cxn ang="0">
                    <a:pos x="559" y="426"/>
                  </a:cxn>
                  <a:cxn ang="0">
                    <a:pos x="601" y="489"/>
                  </a:cxn>
                  <a:cxn ang="0">
                    <a:pos x="639" y="555"/>
                  </a:cxn>
                  <a:cxn ang="0">
                    <a:pos x="674" y="623"/>
                  </a:cxn>
                  <a:cxn ang="0">
                    <a:pos x="705" y="694"/>
                  </a:cxn>
                  <a:cxn ang="0">
                    <a:pos x="730" y="767"/>
                  </a:cxn>
                  <a:cxn ang="0">
                    <a:pos x="752" y="842"/>
                  </a:cxn>
                  <a:cxn ang="0">
                    <a:pos x="770" y="919"/>
                  </a:cxn>
                  <a:cxn ang="0">
                    <a:pos x="782" y="998"/>
                  </a:cxn>
                  <a:cxn ang="0">
                    <a:pos x="790" y="1078"/>
                  </a:cxn>
                  <a:cxn ang="0">
                    <a:pos x="793" y="1165"/>
                  </a:cxn>
                  <a:cxn ang="0">
                    <a:pos x="790" y="1249"/>
                  </a:cxn>
                  <a:cxn ang="0">
                    <a:pos x="781" y="1333"/>
                  </a:cxn>
                  <a:cxn ang="0">
                    <a:pos x="768" y="1415"/>
                  </a:cxn>
                  <a:cxn ang="0">
                    <a:pos x="749" y="1497"/>
                  </a:cxn>
                  <a:cxn ang="0">
                    <a:pos x="724" y="1575"/>
                  </a:cxn>
                  <a:cxn ang="0">
                    <a:pos x="695" y="1652"/>
                  </a:cxn>
                  <a:cxn ang="0">
                    <a:pos x="627" y="1618"/>
                  </a:cxn>
                  <a:cxn ang="0">
                    <a:pos x="654" y="1547"/>
                  </a:cxn>
                  <a:cxn ang="0">
                    <a:pos x="676" y="1473"/>
                  </a:cxn>
                  <a:cxn ang="0">
                    <a:pos x="694" y="1398"/>
                  </a:cxn>
                  <a:cxn ang="0">
                    <a:pos x="707" y="1321"/>
                  </a:cxn>
                  <a:cxn ang="0">
                    <a:pos x="715" y="1243"/>
                  </a:cxn>
                  <a:cxn ang="0">
                    <a:pos x="718" y="1164"/>
                  </a:cxn>
                  <a:cxn ang="0">
                    <a:pos x="715" y="1083"/>
                  </a:cxn>
                  <a:cxn ang="0">
                    <a:pos x="707" y="1002"/>
                  </a:cxn>
                  <a:cxn ang="0">
                    <a:pos x="694" y="924"/>
                  </a:cxn>
                  <a:cxn ang="0">
                    <a:pos x="676" y="846"/>
                  </a:cxn>
                  <a:cxn ang="0">
                    <a:pos x="653" y="773"/>
                  </a:cxn>
                  <a:cxn ang="0">
                    <a:pos x="625" y="700"/>
                  </a:cxn>
                  <a:cxn ang="0">
                    <a:pos x="593" y="629"/>
                  </a:cxn>
                  <a:cxn ang="0">
                    <a:pos x="556" y="563"/>
                  </a:cxn>
                  <a:cxn ang="0">
                    <a:pos x="516" y="498"/>
                  </a:cxn>
                  <a:cxn ang="0">
                    <a:pos x="472" y="436"/>
                  </a:cxn>
                  <a:cxn ang="0">
                    <a:pos x="424" y="378"/>
                  </a:cxn>
                  <a:cxn ang="0">
                    <a:pos x="372" y="322"/>
                  </a:cxn>
                  <a:cxn ang="0">
                    <a:pos x="318" y="270"/>
                  </a:cxn>
                  <a:cxn ang="0">
                    <a:pos x="260" y="222"/>
                  </a:cxn>
                  <a:cxn ang="0">
                    <a:pos x="199" y="177"/>
                  </a:cxn>
                  <a:cxn ang="0">
                    <a:pos x="135" y="136"/>
                  </a:cxn>
                  <a:cxn ang="0">
                    <a:pos x="69" y="100"/>
                  </a:cxn>
                  <a:cxn ang="0">
                    <a:pos x="0" y="67"/>
                  </a:cxn>
                  <a:cxn ang="0">
                    <a:pos x="38" y="0"/>
                  </a:cxn>
                </a:cxnLst>
                <a:rect l="0" t="0" r="r" b="b"/>
                <a:pathLst>
                  <a:path w="793" h="1652">
                    <a:moveTo>
                      <a:pt x="38" y="0"/>
                    </a:moveTo>
                    <a:lnTo>
                      <a:pt x="107" y="33"/>
                    </a:lnTo>
                    <a:lnTo>
                      <a:pt x="173" y="70"/>
                    </a:lnTo>
                    <a:lnTo>
                      <a:pt x="237" y="111"/>
                    </a:lnTo>
                    <a:lnTo>
                      <a:pt x="298" y="155"/>
                    </a:lnTo>
                    <a:lnTo>
                      <a:pt x="356" y="203"/>
                    </a:lnTo>
                    <a:lnTo>
                      <a:pt x="412" y="254"/>
                    </a:lnTo>
                    <a:lnTo>
                      <a:pt x="464" y="308"/>
                    </a:lnTo>
                    <a:lnTo>
                      <a:pt x="513" y="366"/>
                    </a:lnTo>
                    <a:lnTo>
                      <a:pt x="559" y="426"/>
                    </a:lnTo>
                    <a:lnTo>
                      <a:pt x="601" y="489"/>
                    </a:lnTo>
                    <a:lnTo>
                      <a:pt x="639" y="555"/>
                    </a:lnTo>
                    <a:lnTo>
                      <a:pt x="674" y="623"/>
                    </a:lnTo>
                    <a:lnTo>
                      <a:pt x="705" y="694"/>
                    </a:lnTo>
                    <a:lnTo>
                      <a:pt x="730" y="767"/>
                    </a:lnTo>
                    <a:lnTo>
                      <a:pt x="752" y="842"/>
                    </a:lnTo>
                    <a:lnTo>
                      <a:pt x="770" y="919"/>
                    </a:lnTo>
                    <a:lnTo>
                      <a:pt x="782" y="998"/>
                    </a:lnTo>
                    <a:lnTo>
                      <a:pt x="790" y="1078"/>
                    </a:lnTo>
                    <a:lnTo>
                      <a:pt x="793" y="1165"/>
                    </a:lnTo>
                    <a:lnTo>
                      <a:pt x="790" y="1249"/>
                    </a:lnTo>
                    <a:lnTo>
                      <a:pt x="781" y="1333"/>
                    </a:lnTo>
                    <a:lnTo>
                      <a:pt x="768" y="1415"/>
                    </a:lnTo>
                    <a:lnTo>
                      <a:pt x="749" y="1497"/>
                    </a:lnTo>
                    <a:lnTo>
                      <a:pt x="724" y="1575"/>
                    </a:lnTo>
                    <a:lnTo>
                      <a:pt x="695" y="1652"/>
                    </a:lnTo>
                    <a:lnTo>
                      <a:pt x="627" y="1618"/>
                    </a:lnTo>
                    <a:lnTo>
                      <a:pt x="654" y="1547"/>
                    </a:lnTo>
                    <a:lnTo>
                      <a:pt x="676" y="1473"/>
                    </a:lnTo>
                    <a:lnTo>
                      <a:pt x="694" y="1398"/>
                    </a:lnTo>
                    <a:lnTo>
                      <a:pt x="707" y="1321"/>
                    </a:lnTo>
                    <a:lnTo>
                      <a:pt x="715" y="1243"/>
                    </a:lnTo>
                    <a:lnTo>
                      <a:pt x="718" y="1164"/>
                    </a:lnTo>
                    <a:lnTo>
                      <a:pt x="715" y="1083"/>
                    </a:lnTo>
                    <a:lnTo>
                      <a:pt x="707" y="1002"/>
                    </a:lnTo>
                    <a:lnTo>
                      <a:pt x="694" y="924"/>
                    </a:lnTo>
                    <a:lnTo>
                      <a:pt x="676" y="846"/>
                    </a:lnTo>
                    <a:lnTo>
                      <a:pt x="653" y="773"/>
                    </a:lnTo>
                    <a:lnTo>
                      <a:pt x="625" y="700"/>
                    </a:lnTo>
                    <a:lnTo>
                      <a:pt x="593" y="629"/>
                    </a:lnTo>
                    <a:lnTo>
                      <a:pt x="556" y="563"/>
                    </a:lnTo>
                    <a:lnTo>
                      <a:pt x="516" y="498"/>
                    </a:lnTo>
                    <a:lnTo>
                      <a:pt x="472" y="436"/>
                    </a:lnTo>
                    <a:lnTo>
                      <a:pt x="424" y="378"/>
                    </a:lnTo>
                    <a:lnTo>
                      <a:pt x="372" y="322"/>
                    </a:lnTo>
                    <a:lnTo>
                      <a:pt x="318" y="270"/>
                    </a:lnTo>
                    <a:lnTo>
                      <a:pt x="260" y="222"/>
                    </a:lnTo>
                    <a:lnTo>
                      <a:pt x="199" y="177"/>
                    </a:lnTo>
                    <a:lnTo>
                      <a:pt x="135" y="136"/>
                    </a:lnTo>
                    <a:lnTo>
                      <a:pt x="69" y="100"/>
                    </a:lnTo>
                    <a:lnTo>
                      <a:pt x="0" y="67"/>
                    </a:lnTo>
                    <a:lnTo>
                      <a:pt x="38"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16">
                <a:extLst>
                  <a:ext uri="{FF2B5EF4-FFF2-40B4-BE49-F238E27FC236}">
                    <a16:creationId xmlns:a16="http://schemas.microsoft.com/office/drawing/2014/main" id="{8C266DB3-6128-6077-2BC7-09279DB45AB9}"/>
                  </a:ext>
                </a:extLst>
              </p:cNvPr>
              <p:cNvSpPr>
                <a:spLocks/>
              </p:cNvSpPr>
              <p:nvPr/>
            </p:nvSpPr>
            <p:spPr bwMode="auto">
              <a:xfrm>
                <a:off x="4025423" y="2380487"/>
                <a:ext cx="820738" cy="1306513"/>
              </a:xfrm>
              <a:custGeom>
                <a:avLst/>
                <a:gdLst/>
                <a:ahLst/>
                <a:cxnLst>
                  <a:cxn ang="0">
                    <a:pos x="465" y="0"/>
                  </a:cxn>
                  <a:cxn ang="0">
                    <a:pos x="517" y="57"/>
                  </a:cxn>
                  <a:cxn ang="0">
                    <a:pos x="459" y="106"/>
                  </a:cxn>
                  <a:cxn ang="0">
                    <a:pos x="403" y="159"/>
                  </a:cxn>
                  <a:cxn ang="0">
                    <a:pos x="352" y="214"/>
                  </a:cxn>
                  <a:cxn ang="0">
                    <a:pos x="305" y="274"/>
                  </a:cxn>
                  <a:cxn ang="0">
                    <a:pos x="261" y="335"/>
                  </a:cxn>
                  <a:cxn ang="0">
                    <a:pos x="222" y="399"/>
                  </a:cxn>
                  <a:cxn ang="0">
                    <a:pos x="187" y="465"/>
                  </a:cxn>
                  <a:cxn ang="0">
                    <a:pos x="156" y="534"/>
                  </a:cxn>
                  <a:cxn ang="0">
                    <a:pos x="129" y="604"/>
                  </a:cxn>
                  <a:cxn ang="0">
                    <a:pos x="106" y="675"/>
                  </a:cxn>
                  <a:cxn ang="0">
                    <a:pos x="89" y="749"/>
                  </a:cxn>
                  <a:cxn ang="0">
                    <a:pos x="75" y="823"/>
                  </a:cxn>
                  <a:cxn ang="0">
                    <a:pos x="0" y="813"/>
                  </a:cxn>
                  <a:cxn ang="0">
                    <a:pos x="13" y="741"/>
                  </a:cxn>
                  <a:cxn ang="0">
                    <a:pos x="30" y="669"/>
                  </a:cxn>
                  <a:cxn ang="0">
                    <a:pos x="51" y="598"/>
                  </a:cxn>
                  <a:cxn ang="0">
                    <a:pos x="75" y="529"/>
                  </a:cxn>
                  <a:cxn ang="0">
                    <a:pos x="105" y="461"/>
                  </a:cxn>
                  <a:cxn ang="0">
                    <a:pos x="137" y="396"/>
                  </a:cxn>
                  <a:cxn ang="0">
                    <a:pos x="173" y="332"/>
                  </a:cxn>
                  <a:cxn ang="0">
                    <a:pos x="213" y="270"/>
                  </a:cxn>
                  <a:cxn ang="0">
                    <a:pos x="257" y="211"/>
                  </a:cxn>
                  <a:cxn ang="0">
                    <a:pos x="304" y="154"/>
                  </a:cxn>
                  <a:cxn ang="0">
                    <a:pos x="354" y="99"/>
                  </a:cxn>
                  <a:cxn ang="0">
                    <a:pos x="408" y="48"/>
                  </a:cxn>
                  <a:cxn ang="0">
                    <a:pos x="465" y="0"/>
                  </a:cxn>
                </a:cxnLst>
                <a:rect l="0" t="0" r="r" b="b"/>
                <a:pathLst>
                  <a:path w="517" h="823">
                    <a:moveTo>
                      <a:pt x="465" y="0"/>
                    </a:moveTo>
                    <a:lnTo>
                      <a:pt x="517" y="57"/>
                    </a:lnTo>
                    <a:lnTo>
                      <a:pt x="459" y="106"/>
                    </a:lnTo>
                    <a:lnTo>
                      <a:pt x="403" y="159"/>
                    </a:lnTo>
                    <a:lnTo>
                      <a:pt x="352" y="214"/>
                    </a:lnTo>
                    <a:lnTo>
                      <a:pt x="305" y="274"/>
                    </a:lnTo>
                    <a:lnTo>
                      <a:pt x="261" y="335"/>
                    </a:lnTo>
                    <a:lnTo>
                      <a:pt x="222" y="399"/>
                    </a:lnTo>
                    <a:lnTo>
                      <a:pt x="187" y="465"/>
                    </a:lnTo>
                    <a:lnTo>
                      <a:pt x="156" y="534"/>
                    </a:lnTo>
                    <a:lnTo>
                      <a:pt x="129" y="604"/>
                    </a:lnTo>
                    <a:lnTo>
                      <a:pt x="106" y="675"/>
                    </a:lnTo>
                    <a:lnTo>
                      <a:pt x="89" y="749"/>
                    </a:lnTo>
                    <a:lnTo>
                      <a:pt x="75" y="823"/>
                    </a:lnTo>
                    <a:lnTo>
                      <a:pt x="0" y="813"/>
                    </a:lnTo>
                    <a:lnTo>
                      <a:pt x="13" y="741"/>
                    </a:lnTo>
                    <a:lnTo>
                      <a:pt x="30" y="669"/>
                    </a:lnTo>
                    <a:lnTo>
                      <a:pt x="51" y="598"/>
                    </a:lnTo>
                    <a:lnTo>
                      <a:pt x="75" y="529"/>
                    </a:lnTo>
                    <a:lnTo>
                      <a:pt x="105" y="461"/>
                    </a:lnTo>
                    <a:lnTo>
                      <a:pt x="137" y="396"/>
                    </a:lnTo>
                    <a:lnTo>
                      <a:pt x="173" y="332"/>
                    </a:lnTo>
                    <a:lnTo>
                      <a:pt x="213" y="270"/>
                    </a:lnTo>
                    <a:lnTo>
                      <a:pt x="257" y="211"/>
                    </a:lnTo>
                    <a:lnTo>
                      <a:pt x="304" y="154"/>
                    </a:lnTo>
                    <a:lnTo>
                      <a:pt x="354" y="99"/>
                    </a:lnTo>
                    <a:lnTo>
                      <a:pt x="408" y="48"/>
                    </a:lnTo>
                    <a:lnTo>
                      <a:pt x="465"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17">
                <a:extLst>
                  <a:ext uri="{FF2B5EF4-FFF2-40B4-BE49-F238E27FC236}">
                    <a16:creationId xmlns:a16="http://schemas.microsoft.com/office/drawing/2014/main" id="{1F20CD36-F8EC-03AA-406F-C2C5F4A6B2C8}"/>
                  </a:ext>
                </a:extLst>
              </p:cNvPr>
              <p:cNvSpPr>
                <a:spLocks/>
              </p:cNvSpPr>
              <p:nvPr/>
            </p:nvSpPr>
            <p:spPr bwMode="auto">
              <a:xfrm>
                <a:off x="4004786" y="3793362"/>
                <a:ext cx="1098550" cy="1930400"/>
              </a:xfrm>
              <a:custGeom>
                <a:avLst/>
                <a:gdLst/>
                <a:ahLst/>
                <a:cxnLst>
                  <a:cxn ang="0">
                    <a:pos x="4" y="0"/>
                  </a:cxn>
                  <a:cxn ang="0">
                    <a:pos x="42" y="2"/>
                  </a:cxn>
                  <a:cxn ang="0">
                    <a:pos x="80" y="5"/>
                  </a:cxn>
                  <a:cxn ang="0">
                    <a:pos x="76" y="81"/>
                  </a:cxn>
                  <a:cxn ang="0">
                    <a:pos x="77" y="159"/>
                  </a:cxn>
                  <a:cxn ang="0">
                    <a:pos x="83" y="236"/>
                  </a:cxn>
                  <a:cxn ang="0">
                    <a:pos x="94" y="314"/>
                  </a:cxn>
                  <a:cxn ang="0">
                    <a:pos x="110" y="391"/>
                  </a:cxn>
                  <a:cxn ang="0">
                    <a:pos x="132" y="468"/>
                  </a:cxn>
                  <a:cxn ang="0">
                    <a:pos x="160" y="544"/>
                  </a:cxn>
                  <a:cxn ang="0">
                    <a:pos x="190" y="616"/>
                  </a:cxn>
                  <a:cxn ang="0">
                    <a:pos x="226" y="684"/>
                  </a:cxn>
                  <a:cxn ang="0">
                    <a:pos x="265" y="750"/>
                  </a:cxn>
                  <a:cxn ang="0">
                    <a:pos x="308" y="812"/>
                  </a:cxn>
                  <a:cxn ang="0">
                    <a:pos x="353" y="870"/>
                  </a:cxn>
                  <a:cxn ang="0">
                    <a:pos x="404" y="926"/>
                  </a:cxn>
                  <a:cxn ang="0">
                    <a:pos x="455" y="978"/>
                  </a:cxn>
                  <a:cxn ang="0">
                    <a:pos x="511" y="1026"/>
                  </a:cxn>
                  <a:cxn ang="0">
                    <a:pos x="569" y="1071"/>
                  </a:cxn>
                  <a:cxn ang="0">
                    <a:pos x="629" y="1112"/>
                  </a:cxn>
                  <a:cxn ang="0">
                    <a:pos x="692" y="1149"/>
                  </a:cxn>
                  <a:cxn ang="0">
                    <a:pos x="656" y="1216"/>
                  </a:cxn>
                  <a:cxn ang="0">
                    <a:pos x="595" y="1180"/>
                  </a:cxn>
                  <a:cxn ang="0">
                    <a:pos x="535" y="1141"/>
                  </a:cxn>
                  <a:cxn ang="0">
                    <a:pos x="478" y="1098"/>
                  </a:cxn>
                  <a:cxn ang="0">
                    <a:pos x="423" y="1051"/>
                  </a:cxn>
                  <a:cxn ang="0">
                    <a:pos x="371" y="1002"/>
                  </a:cxn>
                  <a:cxn ang="0">
                    <a:pos x="321" y="949"/>
                  </a:cxn>
                  <a:cxn ang="0">
                    <a:pos x="274" y="894"/>
                  </a:cxn>
                  <a:cxn ang="0">
                    <a:pos x="231" y="835"/>
                  </a:cxn>
                  <a:cxn ang="0">
                    <a:pos x="190" y="774"/>
                  </a:cxn>
                  <a:cxn ang="0">
                    <a:pos x="153" y="709"/>
                  </a:cxn>
                  <a:cxn ang="0">
                    <a:pos x="119" y="643"/>
                  </a:cxn>
                  <a:cxn ang="0">
                    <a:pos x="89" y="573"/>
                  </a:cxn>
                  <a:cxn ang="0">
                    <a:pos x="60" y="492"/>
                  </a:cxn>
                  <a:cxn ang="0">
                    <a:pos x="37" y="410"/>
                  </a:cxn>
                  <a:cxn ang="0">
                    <a:pos x="19" y="328"/>
                  </a:cxn>
                  <a:cxn ang="0">
                    <a:pos x="7" y="245"/>
                  </a:cxn>
                  <a:cxn ang="0">
                    <a:pos x="1" y="163"/>
                  </a:cxn>
                  <a:cxn ang="0">
                    <a:pos x="0" y="81"/>
                  </a:cxn>
                  <a:cxn ang="0">
                    <a:pos x="4" y="0"/>
                  </a:cxn>
                </a:cxnLst>
                <a:rect l="0" t="0" r="r" b="b"/>
                <a:pathLst>
                  <a:path w="692" h="1216">
                    <a:moveTo>
                      <a:pt x="4" y="0"/>
                    </a:moveTo>
                    <a:lnTo>
                      <a:pt x="42" y="2"/>
                    </a:lnTo>
                    <a:lnTo>
                      <a:pt x="80" y="5"/>
                    </a:lnTo>
                    <a:lnTo>
                      <a:pt x="76" y="81"/>
                    </a:lnTo>
                    <a:lnTo>
                      <a:pt x="77" y="159"/>
                    </a:lnTo>
                    <a:lnTo>
                      <a:pt x="83" y="236"/>
                    </a:lnTo>
                    <a:lnTo>
                      <a:pt x="94" y="314"/>
                    </a:lnTo>
                    <a:lnTo>
                      <a:pt x="110" y="391"/>
                    </a:lnTo>
                    <a:lnTo>
                      <a:pt x="132" y="468"/>
                    </a:lnTo>
                    <a:lnTo>
                      <a:pt x="160" y="544"/>
                    </a:lnTo>
                    <a:lnTo>
                      <a:pt x="190" y="616"/>
                    </a:lnTo>
                    <a:lnTo>
                      <a:pt x="226" y="684"/>
                    </a:lnTo>
                    <a:lnTo>
                      <a:pt x="265" y="750"/>
                    </a:lnTo>
                    <a:lnTo>
                      <a:pt x="308" y="812"/>
                    </a:lnTo>
                    <a:lnTo>
                      <a:pt x="353" y="870"/>
                    </a:lnTo>
                    <a:lnTo>
                      <a:pt x="404" y="926"/>
                    </a:lnTo>
                    <a:lnTo>
                      <a:pt x="455" y="978"/>
                    </a:lnTo>
                    <a:lnTo>
                      <a:pt x="511" y="1026"/>
                    </a:lnTo>
                    <a:lnTo>
                      <a:pt x="569" y="1071"/>
                    </a:lnTo>
                    <a:lnTo>
                      <a:pt x="629" y="1112"/>
                    </a:lnTo>
                    <a:lnTo>
                      <a:pt x="692" y="1149"/>
                    </a:lnTo>
                    <a:lnTo>
                      <a:pt x="656" y="1216"/>
                    </a:lnTo>
                    <a:lnTo>
                      <a:pt x="595" y="1180"/>
                    </a:lnTo>
                    <a:lnTo>
                      <a:pt x="535" y="1141"/>
                    </a:lnTo>
                    <a:lnTo>
                      <a:pt x="478" y="1098"/>
                    </a:lnTo>
                    <a:lnTo>
                      <a:pt x="423" y="1051"/>
                    </a:lnTo>
                    <a:lnTo>
                      <a:pt x="371" y="1002"/>
                    </a:lnTo>
                    <a:lnTo>
                      <a:pt x="321" y="949"/>
                    </a:lnTo>
                    <a:lnTo>
                      <a:pt x="274" y="894"/>
                    </a:lnTo>
                    <a:lnTo>
                      <a:pt x="231" y="835"/>
                    </a:lnTo>
                    <a:lnTo>
                      <a:pt x="190" y="774"/>
                    </a:lnTo>
                    <a:lnTo>
                      <a:pt x="153" y="709"/>
                    </a:lnTo>
                    <a:lnTo>
                      <a:pt x="119" y="643"/>
                    </a:lnTo>
                    <a:lnTo>
                      <a:pt x="89" y="573"/>
                    </a:lnTo>
                    <a:lnTo>
                      <a:pt x="60" y="492"/>
                    </a:lnTo>
                    <a:lnTo>
                      <a:pt x="37" y="410"/>
                    </a:lnTo>
                    <a:lnTo>
                      <a:pt x="19" y="328"/>
                    </a:lnTo>
                    <a:lnTo>
                      <a:pt x="7" y="245"/>
                    </a:lnTo>
                    <a:lnTo>
                      <a:pt x="1" y="163"/>
                    </a:lnTo>
                    <a:lnTo>
                      <a:pt x="0" y="81"/>
                    </a:lnTo>
                    <a:lnTo>
                      <a:pt x="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a:extLst>
                  <a:ext uri="{FF2B5EF4-FFF2-40B4-BE49-F238E27FC236}">
                    <a16:creationId xmlns:a16="http://schemas.microsoft.com/office/drawing/2014/main" id="{88895A4B-F8D9-AA72-198A-26FAA963A653}"/>
                  </a:ext>
                </a:extLst>
              </p:cNvPr>
              <p:cNvSpPr>
                <a:spLocks/>
              </p:cNvSpPr>
              <p:nvPr/>
            </p:nvSpPr>
            <p:spPr bwMode="auto">
              <a:xfrm>
                <a:off x="7689373" y="2945637"/>
                <a:ext cx="520700" cy="2311400"/>
              </a:xfrm>
              <a:custGeom>
                <a:avLst/>
                <a:gdLst/>
                <a:ahLst/>
                <a:cxnLst>
                  <a:cxn ang="0">
                    <a:pos x="172" y="0"/>
                  </a:cxn>
                  <a:cxn ang="0">
                    <a:pos x="208" y="73"/>
                  </a:cxn>
                  <a:cxn ang="0">
                    <a:pos x="239" y="148"/>
                  </a:cxn>
                  <a:cxn ang="0">
                    <a:pos x="265" y="225"/>
                  </a:cxn>
                  <a:cxn ang="0">
                    <a:pos x="287" y="304"/>
                  </a:cxn>
                  <a:cxn ang="0">
                    <a:pos x="305" y="385"/>
                  </a:cxn>
                  <a:cxn ang="0">
                    <a:pos x="318" y="468"/>
                  </a:cxn>
                  <a:cxn ang="0">
                    <a:pos x="325" y="552"/>
                  </a:cxn>
                  <a:cxn ang="0">
                    <a:pos x="328" y="638"/>
                  </a:cxn>
                  <a:cxn ang="0">
                    <a:pos x="325" y="721"/>
                  </a:cxn>
                  <a:cxn ang="0">
                    <a:pos x="318" y="802"/>
                  </a:cxn>
                  <a:cxn ang="0">
                    <a:pos x="306" y="882"/>
                  </a:cxn>
                  <a:cxn ang="0">
                    <a:pos x="290" y="961"/>
                  </a:cxn>
                  <a:cxn ang="0">
                    <a:pos x="270" y="1038"/>
                  </a:cxn>
                  <a:cxn ang="0">
                    <a:pos x="244" y="1113"/>
                  </a:cxn>
                  <a:cxn ang="0">
                    <a:pos x="215" y="1186"/>
                  </a:cxn>
                  <a:cxn ang="0">
                    <a:pos x="182" y="1257"/>
                  </a:cxn>
                  <a:cxn ang="0">
                    <a:pos x="145" y="1326"/>
                  </a:cxn>
                  <a:cxn ang="0">
                    <a:pos x="105" y="1392"/>
                  </a:cxn>
                  <a:cxn ang="0">
                    <a:pos x="60" y="1456"/>
                  </a:cxn>
                  <a:cxn ang="0">
                    <a:pos x="0" y="1409"/>
                  </a:cxn>
                  <a:cxn ang="0">
                    <a:pos x="46" y="1343"/>
                  </a:cxn>
                  <a:cxn ang="0">
                    <a:pos x="88" y="1274"/>
                  </a:cxn>
                  <a:cxn ang="0">
                    <a:pos x="124" y="1202"/>
                  </a:cxn>
                  <a:cxn ang="0">
                    <a:pos x="157" y="1128"/>
                  </a:cxn>
                  <a:cxn ang="0">
                    <a:pos x="185" y="1051"/>
                  </a:cxn>
                  <a:cxn ang="0">
                    <a:pos x="209" y="972"/>
                  </a:cxn>
                  <a:cxn ang="0">
                    <a:pos x="227" y="891"/>
                  </a:cxn>
                  <a:cxn ang="0">
                    <a:pos x="241" y="809"/>
                  </a:cxn>
                  <a:cxn ang="0">
                    <a:pos x="249" y="724"/>
                  </a:cxn>
                  <a:cxn ang="0">
                    <a:pos x="252" y="638"/>
                  </a:cxn>
                  <a:cxn ang="0">
                    <a:pos x="249" y="558"/>
                  </a:cxn>
                  <a:cxn ang="0">
                    <a:pos x="243" y="478"/>
                  </a:cxn>
                  <a:cxn ang="0">
                    <a:pos x="231" y="401"/>
                  </a:cxn>
                  <a:cxn ang="0">
                    <a:pos x="214" y="325"/>
                  </a:cxn>
                  <a:cxn ang="0">
                    <a:pos x="193" y="250"/>
                  </a:cxn>
                  <a:cxn ang="0">
                    <a:pos x="169" y="178"/>
                  </a:cxn>
                  <a:cxn ang="0">
                    <a:pos x="140" y="107"/>
                  </a:cxn>
                  <a:cxn ang="0">
                    <a:pos x="107" y="39"/>
                  </a:cxn>
                  <a:cxn ang="0">
                    <a:pos x="172" y="0"/>
                  </a:cxn>
                </a:cxnLst>
                <a:rect l="0" t="0" r="r" b="b"/>
                <a:pathLst>
                  <a:path w="328" h="1456">
                    <a:moveTo>
                      <a:pt x="172" y="0"/>
                    </a:moveTo>
                    <a:lnTo>
                      <a:pt x="208" y="73"/>
                    </a:lnTo>
                    <a:lnTo>
                      <a:pt x="239" y="148"/>
                    </a:lnTo>
                    <a:lnTo>
                      <a:pt x="265" y="225"/>
                    </a:lnTo>
                    <a:lnTo>
                      <a:pt x="287" y="304"/>
                    </a:lnTo>
                    <a:lnTo>
                      <a:pt x="305" y="385"/>
                    </a:lnTo>
                    <a:lnTo>
                      <a:pt x="318" y="468"/>
                    </a:lnTo>
                    <a:lnTo>
                      <a:pt x="325" y="552"/>
                    </a:lnTo>
                    <a:lnTo>
                      <a:pt x="328" y="638"/>
                    </a:lnTo>
                    <a:lnTo>
                      <a:pt x="325" y="721"/>
                    </a:lnTo>
                    <a:lnTo>
                      <a:pt x="318" y="802"/>
                    </a:lnTo>
                    <a:lnTo>
                      <a:pt x="306" y="882"/>
                    </a:lnTo>
                    <a:lnTo>
                      <a:pt x="290" y="961"/>
                    </a:lnTo>
                    <a:lnTo>
                      <a:pt x="270" y="1038"/>
                    </a:lnTo>
                    <a:lnTo>
                      <a:pt x="244" y="1113"/>
                    </a:lnTo>
                    <a:lnTo>
                      <a:pt x="215" y="1186"/>
                    </a:lnTo>
                    <a:lnTo>
                      <a:pt x="182" y="1257"/>
                    </a:lnTo>
                    <a:lnTo>
                      <a:pt x="145" y="1326"/>
                    </a:lnTo>
                    <a:lnTo>
                      <a:pt x="105" y="1392"/>
                    </a:lnTo>
                    <a:lnTo>
                      <a:pt x="60" y="1456"/>
                    </a:lnTo>
                    <a:lnTo>
                      <a:pt x="0" y="1409"/>
                    </a:lnTo>
                    <a:lnTo>
                      <a:pt x="46" y="1343"/>
                    </a:lnTo>
                    <a:lnTo>
                      <a:pt x="88" y="1274"/>
                    </a:lnTo>
                    <a:lnTo>
                      <a:pt x="124" y="1202"/>
                    </a:lnTo>
                    <a:lnTo>
                      <a:pt x="157" y="1128"/>
                    </a:lnTo>
                    <a:lnTo>
                      <a:pt x="185" y="1051"/>
                    </a:lnTo>
                    <a:lnTo>
                      <a:pt x="209" y="972"/>
                    </a:lnTo>
                    <a:lnTo>
                      <a:pt x="227" y="891"/>
                    </a:lnTo>
                    <a:lnTo>
                      <a:pt x="241" y="809"/>
                    </a:lnTo>
                    <a:lnTo>
                      <a:pt x="249" y="724"/>
                    </a:lnTo>
                    <a:lnTo>
                      <a:pt x="252" y="638"/>
                    </a:lnTo>
                    <a:lnTo>
                      <a:pt x="249" y="558"/>
                    </a:lnTo>
                    <a:lnTo>
                      <a:pt x="243" y="478"/>
                    </a:lnTo>
                    <a:lnTo>
                      <a:pt x="231" y="401"/>
                    </a:lnTo>
                    <a:lnTo>
                      <a:pt x="214" y="325"/>
                    </a:lnTo>
                    <a:lnTo>
                      <a:pt x="193" y="250"/>
                    </a:lnTo>
                    <a:lnTo>
                      <a:pt x="169" y="178"/>
                    </a:lnTo>
                    <a:lnTo>
                      <a:pt x="140" y="107"/>
                    </a:lnTo>
                    <a:lnTo>
                      <a:pt x="107" y="39"/>
                    </a:lnTo>
                    <a:lnTo>
                      <a:pt x="172"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9">
                <a:extLst>
                  <a:ext uri="{FF2B5EF4-FFF2-40B4-BE49-F238E27FC236}">
                    <a16:creationId xmlns:a16="http://schemas.microsoft.com/office/drawing/2014/main" id="{147F730E-826E-090B-722B-757C9FFEE253}"/>
                  </a:ext>
                </a:extLst>
              </p:cNvPr>
              <p:cNvSpPr>
                <a:spLocks/>
              </p:cNvSpPr>
              <p:nvPr/>
            </p:nvSpPr>
            <p:spPr bwMode="auto">
              <a:xfrm>
                <a:off x="3825398" y="2089974"/>
                <a:ext cx="1111250" cy="2668588"/>
              </a:xfrm>
              <a:custGeom>
                <a:avLst/>
                <a:gdLst/>
                <a:ahLst/>
                <a:cxnLst>
                  <a:cxn ang="0">
                    <a:pos x="657" y="0"/>
                  </a:cxn>
                  <a:cxn ang="0">
                    <a:pos x="700" y="63"/>
                  </a:cxn>
                  <a:cxn ang="0">
                    <a:pos x="634" y="106"/>
                  </a:cxn>
                  <a:cxn ang="0">
                    <a:pos x="571" y="154"/>
                  </a:cxn>
                  <a:cxn ang="0">
                    <a:pos x="511" y="204"/>
                  </a:cxn>
                  <a:cxn ang="0">
                    <a:pos x="454" y="259"/>
                  </a:cxn>
                  <a:cxn ang="0">
                    <a:pos x="401" y="316"/>
                  </a:cxn>
                  <a:cxn ang="0">
                    <a:pos x="351" y="376"/>
                  </a:cxn>
                  <a:cxn ang="0">
                    <a:pos x="304" y="440"/>
                  </a:cxn>
                  <a:cxn ang="0">
                    <a:pos x="262" y="506"/>
                  </a:cxn>
                  <a:cxn ang="0">
                    <a:pos x="223" y="575"/>
                  </a:cxn>
                  <a:cxn ang="0">
                    <a:pos x="190" y="645"/>
                  </a:cxn>
                  <a:cxn ang="0">
                    <a:pos x="160" y="718"/>
                  </a:cxn>
                  <a:cxn ang="0">
                    <a:pos x="134" y="794"/>
                  </a:cxn>
                  <a:cxn ang="0">
                    <a:pos x="112" y="871"/>
                  </a:cxn>
                  <a:cxn ang="0">
                    <a:pos x="96" y="949"/>
                  </a:cxn>
                  <a:cxn ang="0">
                    <a:pos x="84" y="1028"/>
                  </a:cxn>
                  <a:cxn ang="0">
                    <a:pos x="78" y="1110"/>
                  </a:cxn>
                  <a:cxn ang="0">
                    <a:pos x="76" y="1192"/>
                  </a:cxn>
                  <a:cxn ang="0">
                    <a:pos x="79" y="1274"/>
                  </a:cxn>
                  <a:cxn ang="0">
                    <a:pos x="89" y="1358"/>
                  </a:cxn>
                  <a:cxn ang="0">
                    <a:pos x="101" y="1432"/>
                  </a:cxn>
                  <a:cxn ang="0">
                    <a:pos x="118" y="1506"/>
                  </a:cxn>
                  <a:cxn ang="0">
                    <a:pos x="139" y="1577"/>
                  </a:cxn>
                  <a:cxn ang="0">
                    <a:pos x="163" y="1647"/>
                  </a:cxn>
                  <a:cxn ang="0">
                    <a:pos x="95" y="1681"/>
                  </a:cxn>
                  <a:cxn ang="0">
                    <a:pos x="68" y="1606"/>
                  </a:cxn>
                  <a:cxn ang="0">
                    <a:pos x="45" y="1528"/>
                  </a:cxn>
                  <a:cxn ang="0">
                    <a:pos x="27" y="1449"/>
                  </a:cxn>
                  <a:cxn ang="0">
                    <a:pos x="13" y="1368"/>
                  </a:cxn>
                  <a:cxn ang="0">
                    <a:pos x="4" y="1280"/>
                  </a:cxn>
                  <a:cxn ang="0">
                    <a:pos x="0" y="1193"/>
                  </a:cxn>
                  <a:cxn ang="0">
                    <a:pos x="2" y="1106"/>
                  </a:cxn>
                  <a:cxn ang="0">
                    <a:pos x="8" y="1020"/>
                  </a:cxn>
                  <a:cxn ang="0">
                    <a:pos x="21" y="936"/>
                  </a:cxn>
                  <a:cxn ang="0">
                    <a:pos x="38" y="854"/>
                  </a:cxn>
                  <a:cxn ang="0">
                    <a:pos x="60" y="773"/>
                  </a:cxn>
                  <a:cxn ang="0">
                    <a:pos x="88" y="694"/>
                  </a:cxn>
                  <a:cxn ang="0">
                    <a:pos x="119" y="617"/>
                  </a:cxn>
                  <a:cxn ang="0">
                    <a:pos x="155" y="542"/>
                  </a:cxn>
                  <a:cxn ang="0">
                    <a:pos x="195" y="469"/>
                  </a:cxn>
                  <a:cxn ang="0">
                    <a:pos x="240" y="399"/>
                  </a:cxn>
                  <a:cxn ang="0">
                    <a:pos x="289" y="333"/>
                  </a:cxn>
                  <a:cxn ang="0">
                    <a:pos x="341" y="269"/>
                  </a:cxn>
                  <a:cxn ang="0">
                    <a:pos x="397" y="208"/>
                  </a:cxn>
                  <a:cxn ang="0">
                    <a:pos x="457" y="150"/>
                  </a:cxn>
                  <a:cxn ang="0">
                    <a:pos x="520" y="96"/>
                  </a:cxn>
                  <a:cxn ang="0">
                    <a:pos x="587" y="46"/>
                  </a:cxn>
                  <a:cxn ang="0">
                    <a:pos x="657" y="0"/>
                  </a:cxn>
                </a:cxnLst>
                <a:rect l="0" t="0" r="r" b="b"/>
                <a:pathLst>
                  <a:path w="700" h="1681">
                    <a:moveTo>
                      <a:pt x="657" y="0"/>
                    </a:moveTo>
                    <a:lnTo>
                      <a:pt x="700" y="63"/>
                    </a:lnTo>
                    <a:lnTo>
                      <a:pt x="634" y="106"/>
                    </a:lnTo>
                    <a:lnTo>
                      <a:pt x="571" y="154"/>
                    </a:lnTo>
                    <a:lnTo>
                      <a:pt x="511" y="204"/>
                    </a:lnTo>
                    <a:lnTo>
                      <a:pt x="454" y="259"/>
                    </a:lnTo>
                    <a:lnTo>
                      <a:pt x="401" y="316"/>
                    </a:lnTo>
                    <a:lnTo>
                      <a:pt x="351" y="376"/>
                    </a:lnTo>
                    <a:lnTo>
                      <a:pt x="304" y="440"/>
                    </a:lnTo>
                    <a:lnTo>
                      <a:pt x="262" y="506"/>
                    </a:lnTo>
                    <a:lnTo>
                      <a:pt x="223" y="575"/>
                    </a:lnTo>
                    <a:lnTo>
                      <a:pt x="190" y="645"/>
                    </a:lnTo>
                    <a:lnTo>
                      <a:pt x="160" y="718"/>
                    </a:lnTo>
                    <a:lnTo>
                      <a:pt x="134" y="794"/>
                    </a:lnTo>
                    <a:lnTo>
                      <a:pt x="112" y="871"/>
                    </a:lnTo>
                    <a:lnTo>
                      <a:pt x="96" y="949"/>
                    </a:lnTo>
                    <a:lnTo>
                      <a:pt x="84" y="1028"/>
                    </a:lnTo>
                    <a:lnTo>
                      <a:pt x="78" y="1110"/>
                    </a:lnTo>
                    <a:lnTo>
                      <a:pt x="76" y="1192"/>
                    </a:lnTo>
                    <a:lnTo>
                      <a:pt x="79" y="1274"/>
                    </a:lnTo>
                    <a:lnTo>
                      <a:pt x="89" y="1358"/>
                    </a:lnTo>
                    <a:lnTo>
                      <a:pt x="101" y="1432"/>
                    </a:lnTo>
                    <a:lnTo>
                      <a:pt x="118" y="1506"/>
                    </a:lnTo>
                    <a:lnTo>
                      <a:pt x="139" y="1577"/>
                    </a:lnTo>
                    <a:lnTo>
                      <a:pt x="163" y="1647"/>
                    </a:lnTo>
                    <a:lnTo>
                      <a:pt x="95" y="1681"/>
                    </a:lnTo>
                    <a:lnTo>
                      <a:pt x="68" y="1606"/>
                    </a:lnTo>
                    <a:lnTo>
                      <a:pt x="45" y="1528"/>
                    </a:lnTo>
                    <a:lnTo>
                      <a:pt x="27" y="1449"/>
                    </a:lnTo>
                    <a:lnTo>
                      <a:pt x="13" y="1368"/>
                    </a:lnTo>
                    <a:lnTo>
                      <a:pt x="4" y="1280"/>
                    </a:lnTo>
                    <a:lnTo>
                      <a:pt x="0" y="1193"/>
                    </a:lnTo>
                    <a:lnTo>
                      <a:pt x="2" y="1106"/>
                    </a:lnTo>
                    <a:lnTo>
                      <a:pt x="8" y="1020"/>
                    </a:lnTo>
                    <a:lnTo>
                      <a:pt x="21" y="936"/>
                    </a:lnTo>
                    <a:lnTo>
                      <a:pt x="38" y="854"/>
                    </a:lnTo>
                    <a:lnTo>
                      <a:pt x="60" y="773"/>
                    </a:lnTo>
                    <a:lnTo>
                      <a:pt x="88" y="694"/>
                    </a:lnTo>
                    <a:lnTo>
                      <a:pt x="119" y="617"/>
                    </a:lnTo>
                    <a:lnTo>
                      <a:pt x="155" y="542"/>
                    </a:lnTo>
                    <a:lnTo>
                      <a:pt x="195" y="469"/>
                    </a:lnTo>
                    <a:lnTo>
                      <a:pt x="240" y="399"/>
                    </a:lnTo>
                    <a:lnTo>
                      <a:pt x="289" y="333"/>
                    </a:lnTo>
                    <a:lnTo>
                      <a:pt x="341" y="269"/>
                    </a:lnTo>
                    <a:lnTo>
                      <a:pt x="397" y="208"/>
                    </a:lnTo>
                    <a:lnTo>
                      <a:pt x="457" y="150"/>
                    </a:lnTo>
                    <a:lnTo>
                      <a:pt x="520" y="96"/>
                    </a:lnTo>
                    <a:lnTo>
                      <a:pt x="587" y="46"/>
                    </a:lnTo>
                    <a:lnTo>
                      <a:pt x="65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0">
                <a:extLst>
                  <a:ext uri="{FF2B5EF4-FFF2-40B4-BE49-F238E27FC236}">
                    <a16:creationId xmlns:a16="http://schemas.microsoft.com/office/drawing/2014/main" id="{56721B80-F11B-1758-F375-939882295A05}"/>
                  </a:ext>
                </a:extLst>
              </p:cNvPr>
              <p:cNvSpPr>
                <a:spLocks/>
              </p:cNvSpPr>
              <p:nvPr/>
            </p:nvSpPr>
            <p:spPr bwMode="auto">
              <a:xfrm>
                <a:off x="3633311" y="2812287"/>
                <a:ext cx="717550" cy="2759075"/>
              </a:xfrm>
              <a:custGeom>
                <a:avLst/>
                <a:gdLst/>
                <a:ahLst/>
                <a:cxnLst>
                  <a:cxn ang="0">
                    <a:pos x="185" y="0"/>
                  </a:cxn>
                  <a:cxn ang="0">
                    <a:pos x="253" y="34"/>
                  </a:cxn>
                  <a:cxn ang="0">
                    <a:pos x="219" y="100"/>
                  </a:cxn>
                  <a:cxn ang="0">
                    <a:pos x="188" y="169"/>
                  </a:cxn>
                  <a:cxn ang="0">
                    <a:pos x="160" y="240"/>
                  </a:cxn>
                  <a:cxn ang="0">
                    <a:pos x="137" y="313"/>
                  </a:cxn>
                  <a:cxn ang="0">
                    <a:pos x="117" y="387"/>
                  </a:cxn>
                  <a:cxn ang="0">
                    <a:pos x="98" y="472"/>
                  </a:cxn>
                  <a:cxn ang="0">
                    <a:pos x="87" y="556"/>
                  </a:cxn>
                  <a:cxn ang="0">
                    <a:pos x="79" y="640"/>
                  </a:cxn>
                  <a:cxn ang="0">
                    <a:pos x="77" y="724"/>
                  </a:cxn>
                  <a:cxn ang="0">
                    <a:pos x="79" y="807"/>
                  </a:cxn>
                  <a:cxn ang="0">
                    <a:pos x="87" y="889"/>
                  </a:cxn>
                  <a:cxn ang="0">
                    <a:pos x="98" y="970"/>
                  </a:cxn>
                  <a:cxn ang="0">
                    <a:pos x="115" y="1050"/>
                  </a:cxn>
                  <a:cxn ang="0">
                    <a:pos x="136" y="1129"/>
                  </a:cxn>
                  <a:cxn ang="0">
                    <a:pos x="161" y="1206"/>
                  </a:cxn>
                  <a:cxn ang="0">
                    <a:pos x="190" y="1282"/>
                  </a:cxn>
                  <a:cxn ang="0">
                    <a:pos x="224" y="1355"/>
                  </a:cxn>
                  <a:cxn ang="0">
                    <a:pos x="262" y="1426"/>
                  </a:cxn>
                  <a:cxn ang="0">
                    <a:pos x="304" y="1495"/>
                  </a:cxn>
                  <a:cxn ang="0">
                    <a:pos x="350" y="1562"/>
                  </a:cxn>
                  <a:cxn ang="0">
                    <a:pos x="399" y="1627"/>
                  </a:cxn>
                  <a:cxn ang="0">
                    <a:pos x="452" y="1688"/>
                  </a:cxn>
                  <a:cxn ang="0">
                    <a:pos x="395" y="1738"/>
                  </a:cxn>
                  <a:cxn ang="0">
                    <a:pos x="340" y="1673"/>
                  </a:cxn>
                  <a:cxn ang="0">
                    <a:pos x="288" y="1606"/>
                  </a:cxn>
                  <a:cxn ang="0">
                    <a:pos x="240" y="1535"/>
                  </a:cxn>
                  <a:cxn ang="0">
                    <a:pos x="196" y="1463"/>
                  </a:cxn>
                  <a:cxn ang="0">
                    <a:pos x="156" y="1388"/>
                  </a:cxn>
                  <a:cxn ang="0">
                    <a:pos x="120" y="1310"/>
                  </a:cxn>
                  <a:cxn ang="0">
                    <a:pos x="89" y="1231"/>
                  </a:cxn>
                  <a:cxn ang="0">
                    <a:pos x="63" y="1150"/>
                  </a:cxn>
                  <a:cxn ang="0">
                    <a:pos x="40" y="1068"/>
                  </a:cxn>
                  <a:cxn ang="0">
                    <a:pos x="23" y="983"/>
                  </a:cxn>
                  <a:cxn ang="0">
                    <a:pos x="10" y="898"/>
                  </a:cxn>
                  <a:cxn ang="0">
                    <a:pos x="3" y="811"/>
                  </a:cxn>
                  <a:cxn ang="0">
                    <a:pos x="0" y="724"/>
                  </a:cxn>
                  <a:cxn ang="0">
                    <a:pos x="3" y="635"/>
                  </a:cxn>
                  <a:cxn ang="0">
                    <a:pos x="10" y="547"/>
                  </a:cxn>
                  <a:cxn ang="0">
                    <a:pos x="24" y="458"/>
                  </a:cxn>
                  <a:cxn ang="0">
                    <a:pos x="42" y="369"/>
                  </a:cxn>
                  <a:cxn ang="0">
                    <a:pos x="63" y="291"/>
                  </a:cxn>
                  <a:cxn ang="0">
                    <a:pos x="88" y="215"/>
                  </a:cxn>
                  <a:cxn ang="0">
                    <a:pos x="117" y="141"/>
                  </a:cxn>
                  <a:cxn ang="0">
                    <a:pos x="149" y="69"/>
                  </a:cxn>
                  <a:cxn ang="0">
                    <a:pos x="185" y="0"/>
                  </a:cxn>
                </a:cxnLst>
                <a:rect l="0" t="0" r="r" b="b"/>
                <a:pathLst>
                  <a:path w="452" h="1738">
                    <a:moveTo>
                      <a:pt x="185" y="0"/>
                    </a:moveTo>
                    <a:lnTo>
                      <a:pt x="253" y="34"/>
                    </a:lnTo>
                    <a:lnTo>
                      <a:pt x="219" y="100"/>
                    </a:lnTo>
                    <a:lnTo>
                      <a:pt x="188" y="169"/>
                    </a:lnTo>
                    <a:lnTo>
                      <a:pt x="160" y="240"/>
                    </a:lnTo>
                    <a:lnTo>
                      <a:pt x="137" y="313"/>
                    </a:lnTo>
                    <a:lnTo>
                      <a:pt x="117" y="387"/>
                    </a:lnTo>
                    <a:lnTo>
                      <a:pt x="98" y="472"/>
                    </a:lnTo>
                    <a:lnTo>
                      <a:pt x="87" y="556"/>
                    </a:lnTo>
                    <a:lnTo>
                      <a:pt x="79" y="640"/>
                    </a:lnTo>
                    <a:lnTo>
                      <a:pt x="77" y="724"/>
                    </a:lnTo>
                    <a:lnTo>
                      <a:pt x="79" y="807"/>
                    </a:lnTo>
                    <a:lnTo>
                      <a:pt x="87" y="889"/>
                    </a:lnTo>
                    <a:lnTo>
                      <a:pt x="98" y="970"/>
                    </a:lnTo>
                    <a:lnTo>
                      <a:pt x="115" y="1050"/>
                    </a:lnTo>
                    <a:lnTo>
                      <a:pt x="136" y="1129"/>
                    </a:lnTo>
                    <a:lnTo>
                      <a:pt x="161" y="1206"/>
                    </a:lnTo>
                    <a:lnTo>
                      <a:pt x="190" y="1282"/>
                    </a:lnTo>
                    <a:lnTo>
                      <a:pt x="224" y="1355"/>
                    </a:lnTo>
                    <a:lnTo>
                      <a:pt x="262" y="1426"/>
                    </a:lnTo>
                    <a:lnTo>
                      <a:pt x="304" y="1495"/>
                    </a:lnTo>
                    <a:lnTo>
                      <a:pt x="350" y="1562"/>
                    </a:lnTo>
                    <a:lnTo>
                      <a:pt x="399" y="1627"/>
                    </a:lnTo>
                    <a:lnTo>
                      <a:pt x="452" y="1688"/>
                    </a:lnTo>
                    <a:lnTo>
                      <a:pt x="395" y="1738"/>
                    </a:lnTo>
                    <a:lnTo>
                      <a:pt x="340" y="1673"/>
                    </a:lnTo>
                    <a:lnTo>
                      <a:pt x="288" y="1606"/>
                    </a:lnTo>
                    <a:lnTo>
                      <a:pt x="240" y="1535"/>
                    </a:lnTo>
                    <a:lnTo>
                      <a:pt x="196" y="1463"/>
                    </a:lnTo>
                    <a:lnTo>
                      <a:pt x="156" y="1388"/>
                    </a:lnTo>
                    <a:lnTo>
                      <a:pt x="120" y="1310"/>
                    </a:lnTo>
                    <a:lnTo>
                      <a:pt x="89" y="1231"/>
                    </a:lnTo>
                    <a:lnTo>
                      <a:pt x="63" y="1150"/>
                    </a:lnTo>
                    <a:lnTo>
                      <a:pt x="40" y="1068"/>
                    </a:lnTo>
                    <a:lnTo>
                      <a:pt x="23" y="983"/>
                    </a:lnTo>
                    <a:lnTo>
                      <a:pt x="10" y="898"/>
                    </a:lnTo>
                    <a:lnTo>
                      <a:pt x="3" y="811"/>
                    </a:lnTo>
                    <a:lnTo>
                      <a:pt x="0" y="724"/>
                    </a:lnTo>
                    <a:lnTo>
                      <a:pt x="3" y="635"/>
                    </a:lnTo>
                    <a:lnTo>
                      <a:pt x="10" y="547"/>
                    </a:lnTo>
                    <a:lnTo>
                      <a:pt x="24" y="458"/>
                    </a:lnTo>
                    <a:lnTo>
                      <a:pt x="42" y="369"/>
                    </a:lnTo>
                    <a:lnTo>
                      <a:pt x="63" y="291"/>
                    </a:lnTo>
                    <a:lnTo>
                      <a:pt x="88" y="215"/>
                    </a:lnTo>
                    <a:lnTo>
                      <a:pt x="117" y="141"/>
                    </a:lnTo>
                    <a:lnTo>
                      <a:pt x="149" y="69"/>
                    </a:lnTo>
                    <a:lnTo>
                      <a:pt x="185"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1">
                <a:extLst>
                  <a:ext uri="{FF2B5EF4-FFF2-40B4-BE49-F238E27FC236}">
                    <a16:creationId xmlns:a16="http://schemas.microsoft.com/office/drawing/2014/main" id="{24D655FC-9304-2F15-B9A8-D34497943DDD}"/>
                  </a:ext>
                </a:extLst>
              </p:cNvPr>
              <p:cNvSpPr>
                <a:spLocks/>
              </p:cNvSpPr>
              <p:nvPr/>
            </p:nvSpPr>
            <p:spPr bwMode="auto">
              <a:xfrm>
                <a:off x="7200423" y="3920362"/>
                <a:ext cx="1201738" cy="2073275"/>
              </a:xfrm>
              <a:custGeom>
                <a:avLst/>
                <a:gdLst/>
                <a:ahLst/>
                <a:cxnLst>
                  <a:cxn ang="0">
                    <a:pos x="681" y="0"/>
                  </a:cxn>
                  <a:cxn ang="0">
                    <a:pos x="756" y="0"/>
                  </a:cxn>
                  <a:cxn ang="0">
                    <a:pos x="757" y="12"/>
                  </a:cxn>
                  <a:cxn ang="0">
                    <a:pos x="757" y="24"/>
                  </a:cxn>
                  <a:cxn ang="0">
                    <a:pos x="754" y="113"/>
                  </a:cxn>
                  <a:cxn ang="0">
                    <a:pos x="747" y="202"/>
                  </a:cxn>
                  <a:cxn ang="0">
                    <a:pos x="734" y="288"/>
                  </a:cxn>
                  <a:cxn ang="0">
                    <a:pos x="716" y="373"/>
                  </a:cxn>
                  <a:cxn ang="0">
                    <a:pos x="693" y="457"/>
                  </a:cxn>
                  <a:cxn ang="0">
                    <a:pos x="667" y="538"/>
                  </a:cxn>
                  <a:cxn ang="0">
                    <a:pos x="635" y="618"/>
                  </a:cxn>
                  <a:cxn ang="0">
                    <a:pos x="600" y="694"/>
                  </a:cxn>
                  <a:cxn ang="0">
                    <a:pos x="560" y="769"/>
                  </a:cxn>
                  <a:cxn ang="0">
                    <a:pos x="516" y="840"/>
                  </a:cxn>
                  <a:cxn ang="0">
                    <a:pos x="468" y="909"/>
                  </a:cxn>
                  <a:cxn ang="0">
                    <a:pos x="417" y="976"/>
                  </a:cxn>
                  <a:cxn ang="0">
                    <a:pos x="362" y="1040"/>
                  </a:cxn>
                  <a:cxn ang="0">
                    <a:pos x="304" y="1100"/>
                  </a:cxn>
                  <a:cxn ang="0">
                    <a:pos x="242" y="1157"/>
                  </a:cxn>
                  <a:cxn ang="0">
                    <a:pos x="177" y="1210"/>
                  </a:cxn>
                  <a:cxn ang="0">
                    <a:pos x="110" y="1260"/>
                  </a:cxn>
                  <a:cxn ang="0">
                    <a:pos x="40" y="1306"/>
                  </a:cxn>
                  <a:cxn ang="0">
                    <a:pos x="0" y="1241"/>
                  </a:cxn>
                  <a:cxn ang="0">
                    <a:pos x="70" y="1195"/>
                  </a:cxn>
                  <a:cxn ang="0">
                    <a:pos x="138" y="1145"/>
                  </a:cxn>
                  <a:cxn ang="0">
                    <a:pos x="203" y="1090"/>
                  </a:cxn>
                  <a:cxn ang="0">
                    <a:pos x="264" y="1032"/>
                  </a:cxn>
                  <a:cxn ang="0">
                    <a:pos x="321" y="970"/>
                  </a:cxn>
                  <a:cxn ang="0">
                    <a:pos x="375" y="907"/>
                  </a:cxn>
                  <a:cxn ang="0">
                    <a:pos x="426" y="838"/>
                  </a:cxn>
                  <a:cxn ang="0">
                    <a:pos x="471" y="767"/>
                  </a:cxn>
                  <a:cxn ang="0">
                    <a:pos x="514" y="694"/>
                  </a:cxn>
                  <a:cxn ang="0">
                    <a:pos x="551" y="618"/>
                  </a:cxn>
                  <a:cxn ang="0">
                    <a:pos x="585" y="539"/>
                  </a:cxn>
                  <a:cxn ang="0">
                    <a:pos x="613" y="458"/>
                  </a:cxn>
                  <a:cxn ang="0">
                    <a:pos x="637" y="375"/>
                  </a:cxn>
                  <a:cxn ang="0">
                    <a:pos x="656" y="289"/>
                  </a:cxn>
                  <a:cxn ang="0">
                    <a:pos x="670" y="203"/>
                  </a:cxn>
                  <a:cxn ang="0">
                    <a:pos x="678" y="114"/>
                  </a:cxn>
                  <a:cxn ang="0">
                    <a:pos x="681" y="24"/>
                  </a:cxn>
                  <a:cxn ang="0">
                    <a:pos x="681" y="0"/>
                  </a:cxn>
                </a:cxnLst>
                <a:rect l="0" t="0" r="r" b="b"/>
                <a:pathLst>
                  <a:path w="757" h="1306">
                    <a:moveTo>
                      <a:pt x="681" y="0"/>
                    </a:moveTo>
                    <a:lnTo>
                      <a:pt x="756" y="0"/>
                    </a:lnTo>
                    <a:lnTo>
                      <a:pt x="757" y="12"/>
                    </a:lnTo>
                    <a:lnTo>
                      <a:pt x="757" y="24"/>
                    </a:lnTo>
                    <a:lnTo>
                      <a:pt x="754" y="113"/>
                    </a:lnTo>
                    <a:lnTo>
                      <a:pt x="747" y="202"/>
                    </a:lnTo>
                    <a:lnTo>
                      <a:pt x="734" y="288"/>
                    </a:lnTo>
                    <a:lnTo>
                      <a:pt x="716" y="373"/>
                    </a:lnTo>
                    <a:lnTo>
                      <a:pt x="693" y="457"/>
                    </a:lnTo>
                    <a:lnTo>
                      <a:pt x="667" y="538"/>
                    </a:lnTo>
                    <a:lnTo>
                      <a:pt x="635" y="618"/>
                    </a:lnTo>
                    <a:lnTo>
                      <a:pt x="600" y="694"/>
                    </a:lnTo>
                    <a:lnTo>
                      <a:pt x="560" y="769"/>
                    </a:lnTo>
                    <a:lnTo>
                      <a:pt x="516" y="840"/>
                    </a:lnTo>
                    <a:lnTo>
                      <a:pt x="468" y="909"/>
                    </a:lnTo>
                    <a:lnTo>
                      <a:pt x="417" y="976"/>
                    </a:lnTo>
                    <a:lnTo>
                      <a:pt x="362" y="1040"/>
                    </a:lnTo>
                    <a:lnTo>
                      <a:pt x="304" y="1100"/>
                    </a:lnTo>
                    <a:lnTo>
                      <a:pt x="242" y="1157"/>
                    </a:lnTo>
                    <a:lnTo>
                      <a:pt x="177" y="1210"/>
                    </a:lnTo>
                    <a:lnTo>
                      <a:pt x="110" y="1260"/>
                    </a:lnTo>
                    <a:lnTo>
                      <a:pt x="40" y="1306"/>
                    </a:lnTo>
                    <a:lnTo>
                      <a:pt x="0" y="1241"/>
                    </a:lnTo>
                    <a:lnTo>
                      <a:pt x="70" y="1195"/>
                    </a:lnTo>
                    <a:lnTo>
                      <a:pt x="138" y="1145"/>
                    </a:lnTo>
                    <a:lnTo>
                      <a:pt x="203" y="1090"/>
                    </a:lnTo>
                    <a:lnTo>
                      <a:pt x="264" y="1032"/>
                    </a:lnTo>
                    <a:lnTo>
                      <a:pt x="321" y="970"/>
                    </a:lnTo>
                    <a:lnTo>
                      <a:pt x="375" y="907"/>
                    </a:lnTo>
                    <a:lnTo>
                      <a:pt x="426" y="838"/>
                    </a:lnTo>
                    <a:lnTo>
                      <a:pt x="471" y="767"/>
                    </a:lnTo>
                    <a:lnTo>
                      <a:pt x="514" y="694"/>
                    </a:lnTo>
                    <a:lnTo>
                      <a:pt x="551" y="618"/>
                    </a:lnTo>
                    <a:lnTo>
                      <a:pt x="585" y="539"/>
                    </a:lnTo>
                    <a:lnTo>
                      <a:pt x="613" y="458"/>
                    </a:lnTo>
                    <a:lnTo>
                      <a:pt x="637" y="375"/>
                    </a:lnTo>
                    <a:lnTo>
                      <a:pt x="656" y="289"/>
                    </a:lnTo>
                    <a:lnTo>
                      <a:pt x="670" y="203"/>
                    </a:lnTo>
                    <a:lnTo>
                      <a:pt x="678" y="114"/>
                    </a:lnTo>
                    <a:lnTo>
                      <a:pt x="681" y="24"/>
                    </a:lnTo>
                    <a:lnTo>
                      <a:pt x="68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22">
                <a:extLst>
                  <a:ext uri="{FF2B5EF4-FFF2-40B4-BE49-F238E27FC236}">
                    <a16:creationId xmlns:a16="http://schemas.microsoft.com/office/drawing/2014/main" id="{8BE3C439-EECD-DD46-0D88-2B39928E97E9}"/>
                  </a:ext>
                </a:extLst>
              </p:cNvPr>
              <p:cNvSpPr>
                <a:spLocks/>
              </p:cNvSpPr>
              <p:nvPr/>
            </p:nvSpPr>
            <p:spPr bwMode="auto">
              <a:xfrm>
                <a:off x="7648098" y="2304287"/>
                <a:ext cx="749300" cy="1508125"/>
              </a:xfrm>
              <a:custGeom>
                <a:avLst/>
                <a:gdLst/>
                <a:ahLst/>
                <a:cxnLst>
                  <a:cxn ang="0">
                    <a:pos x="55" y="0"/>
                  </a:cxn>
                  <a:cxn ang="0">
                    <a:pos x="111" y="61"/>
                  </a:cxn>
                  <a:cxn ang="0">
                    <a:pos x="162" y="124"/>
                  </a:cxn>
                  <a:cxn ang="0">
                    <a:pos x="210" y="189"/>
                  </a:cxn>
                  <a:cxn ang="0">
                    <a:pos x="254" y="258"/>
                  </a:cxn>
                  <a:cxn ang="0">
                    <a:pos x="294" y="328"/>
                  </a:cxn>
                  <a:cxn ang="0">
                    <a:pos x="330" y="400"/>
                  </a:cxn>
                  <a:cxn ang="0">
                    <a:pos x="363" y="475"/>
                  </a:cxn>
                  <a:cxn ang="0">
                    <a:pos x="391" y="550"/>
                  </a:cxn>
                  <a:cxn ang="0">
                    <a:pos x="416" y="627"/>
                  </a:cxn>
                  <a:cxn ang="0">
                    <a:pos x="436" y="705"/>
                  </a:cxn>
                  <a:cxn ang="0">
                    <a:pos x="452" y="784"/>
                  </a:cxn>
                  <a:cxn ang="0">
                    <a:pos x="464" y="864"/>
                  </a:cxn>
                  <a:cxn ang="0">
                    <a:pos x="472" y="944"/>
                  </a:cxn>
                  <a:cxn ang="0">
                    <a:pos x="395" y="950"/>
                  </a:cxn>
                  <a:cxn ang="0">
                    <a:pos x="387" y="867"/>
                  </a:cxn>
                  <a:cxn ang="0">
                    <a:pos x="374" y="785"/>
                  </a:cxn>
                  <a:cxn ang="0">
                    <a:pos x="357" y="703"/>
                  </a:cxn>
                  <a:cxn ang="0">
                    <a:pos x="335" y="623"/>
                  </a:cxn>
                  <a:cxn ang="0">
                    <a:pos x="309" y="544"/>
                  </a:cxn>
                  <a:cxn ang="0">
                    <a:pos x="278" y="468"/>
                  </a:cxn>
                  <a:cxn ang="0">
                    <a:pos x="242" y="392"/>
                  </a:cxn>
                  <a:cxn ang="0">
                    <a:pos x="202" y="319"/>
                  </a:cxn>
                  <a:cxn ang="0">
                    <a:pos x="157" y="248"/>
                  </a:cxn>
                  <a:cxn ang="0">
                    <a:pos x="109" y="180"/>
                  </a:cxn>
                  <a:cxn ang="0">
                    <a:pos x="56" y="115"/>
                  </a:cxn>
                  <a:cxn ang="0">
                    <a:pos x="0" y="52"/>
                  </a:cxn>
                  <a:cxn ang="0">
                    <a:pos x="55" y="0"/>
                  </a:cxn>
                </a:cxnLst>
                <a:rect l="0" t="0" r="r" b="b"/>
                <a:pathLst>
                  <a:path w="472" h="950">
                    <a:moveTo>
                      <a:pt x="55" y="0"/>
                    </a:moveTo>
                    <a:lnTo>
                      <a:pt x="111" y="61"/>
                    </a:lnTo>
                    <a:lnTo>
                      <a:pt x="162" y="124"/>
                    </a:lnTo>
                    <a:lnTo>
                      <a:pt x="210" y="189"/>
                    </a:lnTo>
                    <a:lnTo>
                      <a:pt x="254" y="258"/>
                    </a:lnTo>
                    <a:lnTo>
                      <a:pt x="294" y="328"/>
                    </a:lnTo>
                    <a:lnTo>
                      <a:pt x="330" y="400"/>
                    </a:lnTo>
                    <a:lnTo>
                      <a:pt x="363" y="475"/>
                    </a:lnTo>
                    <a:lnTo>
                      <a:pt x="391" y="550"/>
                    </a:lnTo>
                    <a:lnTo>
                      <a:pt x="416" y="627"/>
                    </a:lnTo>
                    <a:lnTo>
                      <a:pt x="436" y="705"/>
                    </a:lnTo>
                    <a:lnTo>
                      <a:pt x="452" y="784"/>
                    </a:lnTo>
                    <a:lnTo>
                      <a:pt x="464" y="864"/>
                    </a:lnTo>
                    <a:lnTo>
                      <a:pt x="472" y="944"/>
                    </a:lnTo>
                    <a:lnTo>
                      <a:pt x="395" y="950"/>
                    </a:lnTo>
                    <a:lnTo>
                      <a:pt x="387" y="867"/>
                    </a:lnTo>
                    <a:lnTo>
                      <a:pt x="374" y="785"/>
                    </a:lnTo>
                    <a:lnTo>
                      <a:pt x="357" y="703"/>
                    </a:lnTo>
                    <a:lnTo>
                      <a:pt x="335" y="623"/>
                    </a:lnTo>
                    <a:lnTo>
                      <a:pt x="309" y="544"/>
                    </a:lnTo>
                    <a:lnTo>
                      <a:pt x="278" y="468"/>
                    </a:lnTo>
                    <a:lnTo>
                      <a:pt x="242" y="392"/>
                    </a:lnTo>
                    <a:lnTo>
                      <a:pt x="202" y="319"/>
                    </a:lnTo>
                    <a:lnTo>
                      <a:pt x="157" y="248"/>
                    </a:lnTo>
                    <a:lnTo>
                      <a:pt x="109" y="180"/>
                    </a:lnTo>
                    <a:lnTo>
                      <a:pt x="56" y="115"/>
                    </a:lnTo>
                    <a:lnTo>
                      <a:pt x="0" y="52"/>
                    </a:lnTo>
                    <a:lnTo>
                      <a:pt x="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80" name="Group 79">
                <a:extLst>
                  <a:ext uri="{FF2B5EF4-FFF2-40B4-BE49-F238E27FC236}">
                    <a16:creationId xmlns:a16="http://schemas.microsoft.com/office/drawing/2014/main" id="{DEFF5E4E-A399-D469-759F-02CE1BE3C0A5}"/>
                  </a:ext>
                </a:extLst>
              </p:cNvPr>
              <p:cNvGrpSpPr/>
              <p:nvPr/>
            </p:nvGrpSpPr>
            <p:grpSpPr>
              <a:xfrm>
                <a:off x="5977592" y="1854567"/>
                <a:ext cx="87086" cy="1163978"/>
                <a:chOff x="5977592" y="1894908"/>
                <a:chExt cx="87086" cy="1163978"/>
              </a:xfrm>
            </p:grpSpPr>
            <p:cxnSp>
              <p:nvCxnSpPr>
                <p:cNvPr id="75" name="Straight Arrow Connector 74">
                  <a:extLst>
                    <a:ext uri="{FF2B5EF4-FFF2-40B4-BE49-F238E27FC236}">
                      <a16:creationId xmlns:a16="http://schemas.microsoft.com/office/drawing/2014/main" id="{6287CA68-7D72-3F0F-B696-F4E234FC5F90}"/>
                    </a:ext>
                  </a:extLst>
                </p:cNvPr>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88518E8C-DC9C-DE9D-3BFF-818B88238BEA}"/>
                    </a:ext>
                  </a:extLst>
                </p:cNvPr>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81" name="Group 80">
                <a:extLst>
                  <a:ext uri="{FF2B5EF4-FFF2-40B4-BE49-F238E27FC236}">
                    <a16:creationId xmlns:a16="http://schemas.microsoft.com/office/drawing/2014/main" id="{FD69C8B0-DC41-3B49-E752-4F871DF5B5A3}"/>
                  </a:ext>
                </a:extLst>
              </p:cNvPr>
              <p:cNvGrpSpPr/>
              <p:nvPr/>
            </p:nvGrpSpPr>
            <p:grpSpPr>
              <a:xfrm rot="12215322">
                <a:off x="5485467" y="4805253"/>
                <a:ext cx="87086" cy="1163978"/>
                <a:chOff x="5977592" y="1894908"/>
                <a:chExt cx="87086" cy="1163978"/>
              </a:xfrm>
            </p:grpSpPr>
            <p:cxnSp>
              <p:nvCxnSpPr>
                <p:cNvPr id="82" name="Straight Arrow Connector 81">
                  <a:extLst>
                    <a:ext uri="{FF2B5EF4-FFF2-40B4-BE49-F238E27FC236}">
                      <a16:creationId xmlns:a16="http://schemas.microsoft.com/office/drawing/2014/main" id="{B913880E-6341-4A14-47CD-A9D4962DA2CB}"/>
                    </a:ext>
                  </a:extLst>
                </p:cNvPr>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C963700-45D2-7EA5-D58A-AEF49A9CACA2}"/>
                    </a:ext>
                  </a:extLst>
                </p:cNvPr>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84" name="Group 83">
                <a:extLst>
                  <a:ext uri="{FF2B5EF4-FFF2-40B4-BE49-F238E27FC236}">
                    <a16:creationId xmlns:a16="http://schemas.microsoft.com/office/drawing/2014/main" id="{7F518809-E5F7-3D58-9884-40F853B3692C}"/>
                  </a:ext>
                </a:extLst>
              </p:cNvPr>
              <p:cNvGrpSpPr/>
              <p:nvPr/>
            </p:nvGrpSpPr>
            <p:grpSpPr>
              <a:xfrm rot="9384678" flipH="1">
                <a:off x="6516409" y="4805252"/>
                <a:ext cx="87086" cy="1163978"/>
                <a:chOff x="5977592" y="1894908"/>
                <a:chExt cx="87086" cy="1163978"/>
              </a:xfrm>
            </p:grpSpPr>
            <p:cxnSp>
              <p:nvCxnSpPr>
                <p:cNvPr id="103" name="Straight Arrow Connector 102">
                  <a:extLst>
                    <a:ext uri="{FF2B5EF4-FFF2-40B4-BE49-F238E27FC236}">
                      <a16:creationId xmlns:a16="http://schemas.microsoft.com/office/drawing/2014/main" id="{B53B569F-85A1-C93B-6A16-86BDA6FF74E3}"/>
                    </a:ext>
                  </a:extLst>
                </p:cNvPr>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6DA71FED-6C86-7004-AB2E-6ED6B757221B}"/>
                    </a:ext>
                  </a:extLst>
                </p:cNvPr>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2" name="TextBox 111">
                <a:extLst>
                  <a:ext uri="{FF2B5EF4-FFF2-40B4-BE49-F238E27FC236}">
                    <a16:creationId xmlns:a16="http://schemas.microsoft.com/office/drawing/2014/main" id="{6CBB7008-B771-9E23-B27A-84E4679F9253}"/>
                  </a:ext>
                </a:extLst>
              </p:cNvPr>
              <p:cNvSpPr txBox="1"/>
              <p:nvPr/>
            </p:nvSpPr>
            <p:spPr>
              <a:xfrm flipH="1">
                <a:off x="4574894" y="5900698"/>
                <a:ext cx="1524000" cy="513310"/>
              </a:xfrm>
              <a:prstGeom prst="rect">
                <a:avLst/>
              </a:prstGeom>
              <a:noFill/>
            </p:spPr>
            <p:txBody>
              <a:bodyPr wrap="square" rtlCol="0">
                <a:spAutoFit/>
              </a:bodyPr>
              <a:lstStyle/>
              <a:p>
                <a:pPr algn="ctr"/>
                <a:r>
                  <a:rPr lang="ro-RO" sz="1200" kern="0" dirty="0">
                    <a:solidFill>
                      <a:schemeClr val="accent3"/>
                    </a:solidFill>
                    <a:cs typeface="Arial" pitchFamily="34" charset="0"/>
                  </a:rPr>
                  <a:t>Interviuri</a:t>
                </a:r>
              </a:p>
              <a:p>
                <a:pPr algn="ctr"/>
                <a:r>
                  <a:rPr lang="ro-RO" sz="1100" kern="0" dirty="0">
                    <a:solidFill>
                      <a:schemeClr val="bg1">
                        <a:lumMod val="50000"/>
                      </a:schemeClr>
                    </a:solidFill>
                    <a:cs typeface="Arial" pitchFamily="34" charset="0"/>
                  </a:rPr>
                  <a:t>(120)</a:t>
                </a:r>
              </a:p>
            </p:txBody>
          </p:sp>
          <p:sp>
            <p:nvSpPr>
              <p:cNvPr id="113" name="TextBox 112">
                <a:extLst>
                  <a:ext uri="{FF2B5EF4-FFF2-40B4-BE49-F238E27FC236}">
                    <a16:creationId xmlns:a16="http://schemas.microsoft.com/office/drawing/2014/main" id="{3D6FB161-3573-628C-77BB-11116B79C500}"/>
                  </a:ext>
                </a:extLst>
              </p:cNvPr>
              <p:cNvSpPr txBox="1"/>
              <p:nvPr/>
            </p:nvSpPr>
            <p:spPr>
              <a:xfrm flipH="1">
                <a:off x="5986835" y="5900698"/>
                <a:ext cx="1524000" cy="513310"/>
              </a:xfrm>
              <a:prstGeom prst="rect">
                <a:avLst/>
              </a:prstGeom>
              <a:noFill/>
            </p:spPr>
            <p:txBody>
              <a:bodyPr wrap="square" rtlCol="0">
                <a:spAutoFit/>
              </a:bodyPr>
              <a:lstStyle/>
              <a:p>
                <a:pPr algn="ctr"/>
                <a:r>
                  <a:rPr lang="ro-RO" sz="1200" kern="0" dirty="0">
                    <a:solidFill>
                      <a:schemeClr val="accent3"/>
                    </a:solidFill>
                    <a:cs typeface="Arial" pitchFamily="34" charset="0"/>
                  </a:rPr>
                  <a:t>Focus grupuri</a:t>
                </a:r>
              </a:p>
              <a:p>
                <a:pPr algn="ctr"/>
                <a:r>
                  <a:rPr lang="ro-RO" sz="1100" kern="0" dirty="0">
                    <a:solidFill>
                      <a:schemeClr val="bg1">
                        <a:lumMod val="50000"/>
                      </a:schemeClr>
                    </a:solidFill>
                    <a:cs typeface="Arial" pitchFamily="34" charset="0"/>
                  </a:rPr>
                  <a:t>(4)</a:t>
                </a:r>
                <a:endParaRPr lang="en-US" sz="1200" dirty="0">
                  <a:solidFill>
                    <a:schemeClr val="bg1">
                      <a:lumMod val="50000"/>
                    </a:schemeClr>
                  </a:solidFill>
                </a:endParaRPr>
              </a:p>
            </p:txBody>
          </p:sp>
        </p:grpSp>
        <p:grpSp>
          <p:nvGrpSpPr>
            <p:cNvPr id="36" name="Group 35">
              <a:extLst>
                <a:ext uri="{FF2B5EF4-FFF2-40B4-BE49-F238E27FC236}">
                  <a16:creationId xmlns:a16="http://schemas.microsoft.com/office/drawing/2014/main" id="{4F805712-AE18-1A6B-ED67-35A2374F278A}"/>
                </a:ext>
              </a:extLst>
            </p:cNvPr>
            <p:cNvGrpSpPr/>
            <p:nvPr/>
          </p:nvGrpSpPr>
          <p:grpSpPr>
            <a:xfrm>
              <a:off x="647044" y="1781430"/>
              <a:ext cx="4074504" cy="4789368"/>
              <a:chOff x="647044" y="1781430"/>
              <a:chExt cx="4074504" cy="4789368"/>
            </a:xfrm>
          </p:grpSpPr>
          <p:grpSp>
            <p:nvGrpSpPr>
              <p:cNvPr id="29" name="Group 54">
                <a:extLst>
                  <a:ext uri="{FF2B5EF4-FFF2-40B4-BE49-F238E27FC236}">
                    <a16:creationId xmlns:a16="http://schemas.microsoft.com/office/drawing/2014/main" id="{900D5094-546D-7D5A-977B-76F9BB2E31BF}"/>
                  </a:ext>
                </a:extLst>
              </p:cNvPr>
              <p:cNvGrpSpPr/>
              <p:nvPr/>
            </p:nvGrpSpPr>
            <p:grpSpPr>
              <a:xfrm flipH="1">
                <a:off x="753959" y="2081690"/>
                <a:ext cx="3967589" cy="773030"/>
                <a:chOff x="7406591" y="1509822"/>
                <a:chExt cx="3967589" cy="773030"/>
              </a:xfrm>
            </p:grpSpPr>
            <p:sp>
              <p:nvSpPr>
                <p:cNvPr id="95" name="Freeform 94">
                  <a:extLst>
                    <a:ext uri="{FF2B5EF4-FFF2-40B4-BE49-F238E27FC236}">
                      <a16:creationId xmlns:a16="http://schemas.microsoft.com/office/drawing/2014/main" id="{FF91CFFB-7287-BE29-F42E-3D291A90D53D}"/>
                    </a:ext>
                  </a:extLst>
                </p:cNvPr>
                <p:cNvSpPr/>
                <p:nvPr/>
              </p:nvSpPr>
              <p:spPr>
                <a:xfrm>
                  <a:off x="7440855" y="1509822"/>
                  <a:ext cx="3933325" cy="731011"/>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818585"/>
                    <a:gd name="connsiteY0" fmla="*/ 677223 h 677223"/>
                    <a:gd name="connsiteX1" fmla="*/ 2417746 w 3818585"/>
                    <a:gd name="connsiteY1" fmla="*/ 0 h 677223"/>
                    <a:gd name="connsiteX2" fmla="*/ 3818585 w 3818585"/>
                    <a:gd name="connsiteY2" fmla="*/ 0 h 677223"/>
                    <a:gd name="connsiteX3" fmla="*/ 3818585 w 3818585"/>
                    <a:gd name="connsiteY3" fmla="*/ 0 h 677223"/>
                    <a:gd name="connsiteX0" fmla="*/ 0 w 3537800"/>
                    <a:gd name="connsiteY0" fmla="*/ 731011 h 731011"/>
                    <a:gd name="connsiteX1" fmla="*/ 2136961 w 3537800"/>
                    <a:gd name="connsiteY1" fmla="*/ 0 h 731011"/>
                    <a:gd name="connsiteX2" fmla="*/ 3537800 w 3537800"/>
                    <a:gd name="connsiteY2" fmla="*/ 0 h 731011"/>
                    <a:gd name="connsiteX3" fmla="*/ 3537800 w 3537800"/>
                    <a:gd name="connsiteY3" fmla="*/ 0 h 731011"/>
                  </a:gdLst>
                  <a:ahLst/>
                  <a:cxnLst>
                    <a:cxn ang="0">
                      <a:pos x="connsiteX0" y="connsiteY0"/>
                    </a:cxn>
                    <a:cxn ang="0">
                      <a:pos x="connsiteX1" y="connsiteY1"/>
                    </a:cxn>
                    <a:cxn ang="0">
                      <a:pos x="connsiteX2" y="connsiteY2"/>
                    </a:cxn>
                    <a:cxn ang="0">
                      <a:pos x="connsiteX3" y="connsiteY3"/>
                    </a:cxn>
                  </a:cxnLst>
                  <a:rect l="l" t="t" r="r" b="b"/>
                  <a:pathLst>
                    <a:path w="3537800" h="731011">
                      <a:moveTo>
                        <a:pt x="0" y="731011"/>
                      </a:moveTo>
                      <a:lnTo>
                        <a:pt x="2136961" y="0"/>
                      </a:lnTo>
                      <a:lnTo>
                        <a:pt x="3537800" y="0"/>
                      </a:lnTo>
                      <a:lnTo>
                        <a:pt x="3537800"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6" name="Oval 95">
                  <a:extLst>
                    <a:ext uri="{FF2B5EF4-FFF2-40B4-BE49-F238E27FC236}">
                      <a16:creationId xmlns:a16="http://schemas.microsoft.com/office/drawing/2014/main" id="{B4D8901E-D66F-2B63-87DE-97E3A7B5383C}"/>
                    </a:ext>
                  </a:extLst>
                </p:cNvPr>
                <p:cNvSpPr/>
                <p:nvPr/>
              </p:nvSpPr>
              <p:spPr>
                <a:xfrm>
                  <a:off x="7406591" y="219576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 name="Group 55">
                <a:extLst>
                  <a:ext uri="{FF2B5EF4-FFF2-40B4-BE49-F238E27FC236}">
                    <a16:creationId xmlns:a16="http://schemas.microsoft.com/office/drawing/2014/main" id="{68AB1248-E103-53BB-2970-AF747B01A7D5}"/>
                  </a:ext>
                </a:extLst>
              </p:cNvPr>
              <p:cNvGrpSpPr/>
              <p:nvPr/>
            </p:nvGrpSpPr>
            <p:grpSpPr>
              <a:xfrm flipH="1">
                <a:off x="753960" y="2822287"/>
                <a:ext cx="3490018" cy="447403"/>
                <a:chOff x="7884161" y="1509823"/>
                <a:chExt cx="3490018" cy="447403"/>
              </a:xfrm>
            </p:grpSpPr>
            <p:sp>
              <p:nvSpPr>
                <p:cNvPr id="93" name="Freeform 92">
                  <a:extLst>
                    <a:ext uri="{FF2B5EF4-FFF2-40B4-BE49-F238E27FC236}">
                      <a16:creationId xmlns:a16="http://schemas.microsoft.com/office/drawing/2014/main" id="{006D4536-93BC-E18B-6B28-1E0F66B9294D}"/>
                    </a:ext>
                  </a:extLst>
                </p:cNvPr>
                <p:cNvSpPr/>
                <p:nvPr/>
              </p:nvSpPr>
              <p:spPr>
                <a:xfrm>
                  <a:off x="7949825" y="1509823"/>
                  <a:ext cx="3424354" cy="395137"/>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2893127"/>
                    <a:gd name="connsiteY0" fmla="*/ 354796 h 354796"/>
                    <a:gd name="connsiteX1" fmla="*/ 1492288 w 2893127"/>
                    <a:gd name="connsiteY1" fmla="*/ 0 h 354796"/>
                    <a:gd name="connsiteX2" fmla="*/ 2893127 w 2893127"/>
                    <a:gd name="connsiteY2" fmla="*/ 0 h 354796"/>
                    <a:gd name="connsiteX3" fmla="*/ 2893127 w 2893127"/>
                    <a:gd name="connsiteY3" fmla="*/ 0 h 354796"/>
                    <a:gd name="connsiteX0" fmla="*/ 0 w 3080010"/>
                    <a:gd name="connsiteY0" fmla="*/ 395137 h 395137"/>
                    <a:gd name="connsiteX1" fmla="*/ 1679171 w 3080010"/>
                    <a:gd name="connsiteY1" fmla="*/ 0 h 395137"/>
                    <a:gd name="connsiteX2" fmla="*/ 3080010 w 3080010"/>
                    <a:gd name="connsiteY2" fmla="*/ 0 h 395137"/>
                    <a:gd name="connsiteX3" fmla="*/ 3080010 w 3080010"/>
                    <a:gd name="connsiteY3" fmla="*/ 0 h 395137"/>
                  </a:gdLst>
                  <a:ahLst/>
                  <a:cxnLst>
                    <a:cxn ang="0">
                      <a:pos x="connsiteX0" y="connsiteY0"/>
                    </a:cxn>
                    <a:cxn ang="0">
                      <a:pos x="connsiteX1" y="connsiteY1"/>
                    </a:cxn>
                    <a:cxn ang="0">
                      <a:pos x="connsiteX2" y="connsiteY2"/>
                    </a:cxn>
                    <a:cxn ang="0">
                      <a:pos x="connsiteX3" y="connsiteY3"/>
                    </a:cxn>
                  </a:cxnLst>
                  <a:rect l="l" t="t" r="r" b="b"/>
                  <a:pathLst>
                    <a:path w="3080010" h="395137">
                      <a:moveTo>
                        <a:pt x="0" y="395137"/>
                      </a:moveTo>
                      <a:lnTo>
                        <a:pt x="1679171" y="0"/>
                      </a:lnTo>
                      <a:lnTo>
                        <a:pt x="3080010" y="0"/>
                      </a:lnTo>
                      <a:lnTo>
                        <a:pt x="3080010"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4" name="Oval 93">
                  <a:extLst>
                    <a:ext uri="{FF2B5EF4-FFF2-40B4-BE49-F238E27FC236}">
                      <a16:creationId xmlns:a16="http://schemas.microsoft.com/office/drawing/2014/main" id="{8F2DA959-9784-4143-663B-F09940E768F4}"/>
                    </a:ext>
                  </a:extLst>
                </p:cNvPr>
                <p:cNvSpPr/>
                <p:nvPr/>
              </p:nvSpPr>
              <p:spPr>
                <a:xfrm>
                  <a:off x="7884161" y="187014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2" name="Oval 91">
                <a:extLst>
                  <a:ext uri="{FF2B5EF4-FFF2-40B4-BE49-F238E27FC236}">
                    <a16:creationId xmlns:a16="http://schemas.microsoft.com/office/drawing/2014/main" id="{7B262D99-A09B-B0F1-0613-52AE89E61594}"/>
                  </a:ext>
                </a:extLst>
              </p:cNvPr>
              <p:cNvSpPr/>
              <p:nvPr/>
            </p:nvSpPr>
            <p:spPr>
              <a:xfrm flipH="1">
                <a:off x="3834217" y="3746455"/>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Freeform 88">
                <a:extLst>
                  <a:ext uri="{FF2B5EF4-FFF2-40B4-BE49-F238E27FC236}">
                    <a16:creationId xmlns:a16="http://schemas.microsoft.com/office/drawing/2014/main" id="{84E3F3DB-5CA8-7644-2923-B7154C35A181}"/>
                  </a:ext>
                </a:extLst>
              </p:cNvPr>
              <p:cNvSpPr/>
              <p:nvPr/>
            </p:nvSpPr>
            <p:spPr>
              <a:xfrm flipH="1">
                <a:off x="779995" y="3769931"/>
                <a:ext cx="3112641" cy="217878"/>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2961650"/>
                  <a:gd name="connsiteY0" fmla="*/ 0 h 100394"/>
                  <a:gd name="connsiteX1" fmla="*/ 1560811 w 2961650"/>
                  <a:gd name="connsiteY1" fmla="*/ 100394 h 100394"/>
                  <a:gd name="connsiteX2" fmla="*/ 2961650 w 2961650"/>
                  <a:gd name="connsiteY2" fmla="*/ 100394 h 100394"/>
                  <a:gd name="connsiteX3" fmla="*/ 2961650 w 2961650"/>
                  <a:gd name="connsiteY3" fmla="*/ 100394 h 100394"/>
                  <a:gd name="connsiteX0" fmla="*/ 0 w 2961876"/>
                  <a:gd name="connsiteY0" fmla="*/ 0 h 101731"/>
                  <a:gd name="connsiteX1" fmla="*/ 1561037 w 2961876"/>
                  <a:gd name="connsiteY1" fmla="*/ 101731 h 101731"/>
                  <a:gd name="connsiteX2" fmla="*/ 2961876 w 2961876"/>
                  <a:gd name="connsiteY2" fmla="*/ 101731 h 101731"/>
                  <a:gd name="connsiteX3" fmla="*/ 2961876 w 2961876"/>
                  <a:gd name="connsiteY3" fmla="*/ 101731 h 101731"/>
                  <a:gd name="connsiteX0" fmla="*/ 0 w 2966912"/>
                  <a:gd name="connsiteY0" fmla="*/ 0 h 113763"/>
                  <a:gd name="connsiteX1" fmla="*/ 1566073 w 2966912"/>
                  <a:gd name="connsiteY1" fmla="*/ 113763 h 113763"/>
                  <a:gd name="connsiteX2" fmla="*/ 2966912 w 2966912"/>
                  <a:gd name="connsiteY2" fmla="*/ 113763 h 113763"/>
                  <a:gd name="connsiteX3" fmla="*/ 2966912 w 2966912"/>
                  <a:gd name="connsiteY3" fmla="*/ 113763 h 113763"/>
                </a:gdLst>
                <a:ahLst/>
                <a:cxnLst>
                  <a:cxn ang="0">
                    <a:pos x="connsiteX0" y="connsiteY0"/>
                  </a:cxn>
                  <a:cxn ang="0">
                    <a:pos x="connsiteX1" y="connsiteY1"/>
                  </a:cxn>
                  <a:cxn ang="0">
                    <a:pos x="connsiteX2" y="connsiteY2"/>
                  </a:cxn>
                  <a:cxn ang="0">
                    <a:pos x="connsiteX3" y="connsiteY3"/>
                  </a:cxn>
                </a:cxnLst>
                <a:rect l="l" t="t" r="r" b="b"/>
                <a:pathLst>
                  <a:path w="2966912" h="113763">
                    <a:moveTo>
                      <a:pt x="0" y="0"/>
                    </a:moveTo>
                    <a:lnTo>
                      <a:pt x="1566073" y="113763"/>
                    </a:lnTo>
                    <a:lnTo>
                      <a:pt x="2966912" y="113763"/>
                    </a:lnTo>
                    <a:lnTo>
                      <a:pt x="2966912" y="113763"/>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33" name="Group 64">
                <a:extLst>
                  <a:ext uri="{FF2B5EF4-FFF2-40B4-BE49-F238E27FC236}">
                    <a16:creationId xmlns:a16="http://schemas.microsoft.com/office/drawing/2014/main" id="{215432A2-05D4-04DB-C6F8-9CF12E844F11}"/>
                  </a:ext>
                </a:extLst>
              </p:cNvPr>
              <p:cNvGrpSpPr/>
              <p:nvPr/>
            </p:nvGrpSpPr>
            <p:grpSpPr>
              <a:xfrm flipH="1">
                <a:off x="724600" y="4348306"/>
                <a:ext cx="3830673" cy="433732"/>
                <a:chOff x="7572866" y="786628"/>
                <a:chExt cx="3830673" cy="433732"/>
              </a:xfrm>
            </p:grpSpPr>
            <p:sp>
              <p:nvSpPr>
                <p:cNvPr id="87" name="Freeform 86">
                  <a:extLst>
                    <a:ext uri="{FF2B5EF4-FFF2-40B4-BE49-F238E27FC236}">
                      <a16:creationId xmlns:a16="http://schemas.microsoft.com/office/drawing/2014/main" id="{092AD28F-B759-9B66-2FCB-72939178BADE}"/>
                    </a:ext>
                  </a:extLst>
                </p:cNvPr>
                <p:cNvSpPr/>
                <p:nvPr/>
              </p:nvSpPr>
              <p:spPr>
                <a:xfrm>
                  <a:off x="7627873" y="815166"/>
                  <a:ext cx="3775666" cy="405194"/>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3508080"/>
                    <a:gd name="connsiteY0" fmla="*/ 0 h 405194"/>
                    <a:gd name="connsiteX1" fmla="*/ 2107241 w 3508080"/>
                    <a:gd name="connsiteY1" fmla="*/ 405194 h 405194"/>
                    <a:gd name="connsiteX2" fmla="*/ 3508080 w 3508080"/>
                    <a:gd name="connsiteY2" fmla="*/ 405194 h 405194"/>
                    <a:gd name="connsiteX3" fmla="*/ 3508080 w 3508080"/>
                    <a:gd name="connsiteY3" fmla="*/ 405194 h 405194"/>
                  </a:gdLst>
                  <a:ahLst/>
                  <a:cxnLst>
                    <a:cxn ang="0">
                      <a:pos x="connsiteX0" y="connsiteY0"/>
                    </a:cxn>
                    <a:cxn ang="0">
                      <a:pos x="connsiteX1" y="connsiteY1"/>
                    </a:cxn>
                    <a:cxn ang="0">
                      <a:pos x="connsiteX2" y="connsiteY2"/>
                    </a:cxn>
                    <a:cxn ang="0">
                      <a:pos x="connsiteX3" y="connsiteY3"/>
                    </a:cxn>
                  </a:cxnLst>
                  <a:rect l="l" t="t" r="r" b="b"/>
                  <a:pathLst>
                    <a:path w="3508080" h="405194">
                      <a:moveTo>
                        <a:pt x="0" y="0"/>
                      </a:moveTo>
                      <a:lnTo>
                        <a:pt x="2107241" y="405194"/>
                      </a:lnTo>
                      <a:lnTo>
                        <a:pt x="3508080" y="405194"/>
                      </a:lnTo>
                      <a:lnTo>
                        <a:pt x="3508080" y="4051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8" name="Oval 87">
                  <a:extLst>
                    <a:ext uri="{FF2B5EF4-FFF2-40B4-BE49-F238E27FC236}">
                      <a16:creationId xmlns:a16="http://schemas.microsoft.com/office/drawing/2014/main" id="{6F49F690-1E78-143E-60AE-B446B9695618}"/>
                    </a:ext>
                  </a:extLst>
                </p:cNvPr>
                <p:cNvSpPr/>
                <p:nvPr/>
              </p:nvSpPr>
              <p:spPr>
                <a:xfrm>
                  <a:off x="7572866" y="78662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4" name="Group 67">
                <a:extLst>
                  <a:ext uri="{FF2B5EF4-FFF2-40B4-BE49-F238E27FC236}">
                    <a16:creationId xmlns:a16="http://schemas.microsoft.com/office/drawing/2014/main" id="{7343875E-80A1-B560-1644-56A38A0DE188}"/>
                  </a:ext>
                </a:extLst>
              </p:cNvPr>
              <p:cNvGrpSpPr/>
              <p:nvPr/>
            </p:nvGrpSpPr>
            <p:grpSpPr>
              <a:xfrm flipH="1">
                <a:off x="753960" y="5216428"/>
                <a:ext cx="3381977" cy="601307"/>
                <a:chOff x="7992202" y="908516"/>
                <a:chExt cx="3381977" cy="601307"/>
              </a:xfrm>
            </p:grpSpPr>
            <p:sp>
              <p:nvSpPr>
                <p:cNvPr id="85" name="Freeform 84">
                  <a:extLst>
                    <a:ext uri="{FF2B5EF4-FFF2-40B4-BE49-F238E27FC236}">
                      <a16:creationId xmlns:a16="http://schemas.microsoft.com/office/drawing/2014/main" id="{01E5BA63-207A-594C-3E89-93EA36DE008C}"/>
                    </a:ext>
                  </a:extLst>
                </p:cNvPr>
                <p:cNvSpPr/>
                <p:nvPr/>
              </p:nvSpPr>
              <p:spPr>
                <a:xfrm>
                  <a:off x="8053313" y="974315"/>
                  <a:ext cx="3320866" cy="535508"/>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3508080"/>
                    <a:gd name="connsiteY0" fmla="*/ 0 h 405194"/>
                    <a:gd name="connsiteX1" fmla="*/ 2107241 w 3508080"/>
                    <a:gd name="connsiteY1" fmla="*/ 405194 h 405194"/>
                    <a:gd name="connsiteX2" fmla="*/ 3508080 w 3508080"/>
                    <a:gd name="connsiteY2" fmla="*/ 405194 h 405194"/>
                    <a:gd name="connsiteX3" fmla="*/ 3508080 w 3508080"/>
                    <a:gd name="connsiteY3" fmla="*/ 405194 h 405194"/>
                    <a:gd name="connsiteX0" fmla="*/ 0 w 3520832"/>
                    <a:gd name="connsiteY0" fmla="*/ 0 h 560222"/>
                    <a:gd name="connsiteX1" fmla="*/ 2119993 w 3520832"/>
                    <a:gd name="connsiteY1" fmla="*/ 560222 h 560222"/>
                    <a:gd name="connsiteX2" fmla="*/ 3520832 w 3520832"/>
                    <a:gd name="connsiteY2" fmla="*/ 560222 h 560222"/>
                    <a:gd name="connsiteX3" fmla="*/ 3520832 w 3520832"/>
                    <a:gd name="connsiteY3" fmla="*/ 560222 h 560222"/>
                    <a:gd name="connsiteX0" fmla="*/ 0 w 2986927"/>
                    <a:gd name="connsiteY0" fmla="*/ 0 h 535508"/>
                    <a:gd name="connsiteX1" fmla="*/ 1586088 w 2986927"/>
                    <a:gd name="connsiteY1" fmla="*/ 535508 h 535508"/>
                    <a:gd name="connsiteX2" fmla="*/ 2986927 w 2986927"/>
                    <a:gd name="connsiteY2" fmla="*/ 535508 h 535508"/>
                    <a:gd name="connsiteX3" fmla="*/ 2986927 w 2986927"/>
                    <a:gd name="connsiteY3" fmla="*/ 535508 h 535508"/>
                  </a:gdLst>
                  <a:ahLst/>
                  <a:cxnLst>
                    <a:cxn ang="0">
                      <a:pos x="connsiteX0" y="connsiteY0"/>
                    </a:cxn>
                    <a:cxn ang="0">
                      <a:pos x="connsiteX1" y="connsiteY1"/>
                    </a:cxn>
                    <a:cxn ang="0">
                      <a:pos x="connsiteX2" y="connsiteY2"/>
                    </a:cxn>
                    <a:cxn ang="0">
                      <a:pos x="connsiteX3" y="connsiteY3"/>
                    </a:cxn>
                  </a:cxnLst>
                  <a:rect l="l" t="t" r="r" b="b"/>
                  <a:pathLst>
                    <a:path w="2986927" h="535508">
                      <a:moveTo>
                        <a:pt x="0" y="0"/>
                      </a:moveTo>
                      <a:lnTo>
                        <a:pt x="1586088" y="535508"/>
                      </a:lnTo>
                      <a:lnTo>
                        <a:pt x="2986927" y="535508"/>
                      </a:lnTo>
                      <a:lnTo>
                        <a:pt x="2986927" y="535508"/>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6" name="Oval 85">
                  <a:extLst>
                    <a:ext uri="{FF2B5EF4-FFF2-40B4-BE49-F238E27FC236}">
                      <a16:creationId xmlns:a16="http://schemas.microsoft.com/office/drawing/2014/main" id="{7A615A2C-EF62-5D95-6EFF-A722EC901BAD}"/>
                    </a:ext>
                  </a:extLst>
                </p:cNvPr>
                <p:cNvSpPr/>
                <p:nvPr/>
              </p:nvSpPr>
              <p:spPr>
                <a:xfrm>
                  <a:off x="7992202" y="90851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7" name="TextBox 96">
                <a:extLst>
                  <a:ext uri="{FF2B5EF4-FFF2-40B4-BE49-F238E27FC236}">
                    <a16:creationId xmlns:a16="http://schemas.microsoft.com/office/drawing/2014/main" id="{B2D00758-C9A8-2044-B932-3E556D4717F9}"/>
                  </a:ext>
                </a:extLst>
              </p:cNvPr>
              <p:cNvSpPr txBox="1"/>
              <p:nvPr/>
            </p:nvSpPr>
            <p:spPr>
              <a:xfrm flipH="1">
                <a:off x="654912" y="1781430"/>
                <a:ext cx="1524000" cy="511610"/>
              </a:xfrm>
              <a:prstGeom prst="rect">
                <a:avLst/>
              </a:prstGeom>
              <a:noFill/>
            </p:spPr>
            <p:txBody>
              <a:bodyPr wrap="square" rtlCol="0">
                <a:spAutoFit/>
              </a:bodyPr>
              <a:lstStyle/>
              <a:p>
                <a:r>
                  <a:rPr lang="ro-RO" sz="1200" b="1" kern="0" dirty="0">
                    <a:solidFill>
                      <a:schemeClr val="accent4">
                        <a:lumMod val="75000"/>
                      </a:schemeClr>
                    </a:solidFill>
                    <a:latin typeface="Arial" pitchFamily="34" charset="0"/>
                    <a:cs typeface="Arial" pitchFamily="34" charset="0"/>
                  </a:rPr>
                  <a:t>CONDUCERE</a:t>
                </a:r>
              </a:p>
              <a:p>
                <a:r>
                  <a:rPr lang="ro-RO" sz="1200" kern="0" dirty="0">
                    <a:solidFill>
                      <a:schemeClr val="tx1">
                        <a:lumMod val="75000"/>
                        <a:lumOff val="25000"/>
                      </a:schemeClr>
                    </a:solidFill>
                    <a:latin typeface="Arial" pitchFamily="34" charset="0"/>
                    <a:cs typeface="Arial" pitchFamily="34" charset="0"/>
                  </a:rPr>
                  <a:t>Sondaj </a:t>
                </a:r>
                <a:r>
                  <a:rPr lang="ro-RO" sz="1050" kern="0" dirty="0">
                    <a:solidFill>
                      <a:schemeClr val="bg1">
                        <a:lumMod val="50000"/>
                      </a:schemeClr>
                    </a:solidFill>
                    <a:latin typeface="Arial" pitchFamily="34" charset="0"/>
                    <a:cs typeface="Arial" pitchFamily="34" charset="0"/>
                  </a:rPr>
                  <a:t>(250)</a:t>
                </a:r>
                <a:endParaRPr lang="en-US" sz="1200" dirty="0">
                  <a:solidFill>
                    <a:schemeClr val="bg1">
                      <a:lumMod val="50000"/>
                    </a:schemeClr>
                  </a:solidFill>
                </a:endParaRPr>
              </a:p>
            </p:txBody>
          </p:sp>
          <p:sp>
            <p:nvSpPr>
              <p:cNvPr id="98" name="TextBox 97">
                <a:extLst>
                  <a:ext uri="{FF2B5EF4-FFF2-40B4-BE49-F238E27FC236}">
                    <a16:creationId xmlns:a16="http://schemas.microsoft.com/office/drawing/2014/main" id="{E561064B-B9B7-1865-6FC7-DC0359836A31}"/>
                  </a:ext>
                </a:extLst>
              </p:cNvPr>
              <p:cNvSpPr txBox="1"/>
              <p:nvPr/>
            </p:nvSpPr>
            <p:spPr>
              <a:xfrm flipH="1">
                <a:off x="655257" y="2513078"/>
                <a:ext cx="2144724" cy="511610"/>
              </a:xfrm>
              <a:prstGeom prst="rect">
                <a:avLst/>
              </a:prstGeom>
              <a:noFill/>
            </p:spPr>
            <p:txBody>
              <a:bodyPr wrap="square" rtlCol="0">
                <a:spAutoFit/>
              </a:bodyPr>
              <a:lstStyle/>
              <a:p>
                <a:r>
                  <a:rPr lang="ro-RO" sz="1200" b="1" kern="0" dirty="0">
                    <a:solidFill>
                      <a:schemeClr val="accent5">
                        <a:lumMod val="75000"/>
                      </a:schemeClr>
                    </a:solidFill>
                    <a:cs typeface="Arial" pitchFamily="34" charset="0"/>
                  </a:rPr>
                  <a:t>ANFP</a:t>
                </a:r>
              </a:p>
              <a:p>
                <a:r>
                  <a:rPr lang="ro-RO" sz="1200" kern="0" dirty="0">
                    <a:solidFill>
                      <a:schemeClr val="tx1">
                        <a:lumMod val="75000"/>
                        <a:lumOff val="25000"/>
                      </a:schemeClr>
                    </a:solidFill>
                    <a:cs typeface="Arial" pitchFamily="34" charset="0"/>
                  </a:rPr>
                  <a:t>Grup de experți </a:t>
                </a:r>
                <a:r>
                  <a:rPr lang="ro-RO" sz="1100" kern="0" dirty="0">
                    <a:solidFill>
                      <a:schemeClr val="bg1">
                        <a:lumMod val="50000"/>
                      </a:schemeClr>
                    </a:solidFill>
                    <a:cs typeface="Arial" pitchFamily="34" charset="0"/>
                  </a:rPr>
                  <a:t>(1)</a:t>
                </a:r>
                <a:endParaRPr lang="en-US" sz="1200" dirty="0">
                  <a:solidFill>
                    <a:schemeClr val="tx1">
                      <a:lumMod val="75000"/>
                      <a:lumOff val="25000"/>
                    </a:schemeClr>
                  </a:solidFill>
                </a:endParaRPr>
              </a:p>
            </p:txBody>
          </p:sp>
          <p:sp>
            <p:nvSpPr>
              <p:cNvPr id="100" name="TextBox 99">
                <a:extLst>
                  <a:ext uri="{FF2B5EF4-FFF2-40B4-BE49-F238E27FC236}">
                    <a16:creationId xmlns:a16="http://schemas.microsoft.com/office/drawing/2014/main" id="{B6123E6F-049C-9B65-918B-6CDC250A513F}"/>
                  </a:ext>
                </a:extLst>
              </p:cNvPr>
              <p:cNvSpPr txBox="1"/>
              <p:nvPr/>
            </p:nvSpPr>
            <p:spPr>
              <a:xfrm flipH="1">
                <a:off x="671865" y="3383006"/>
                <a:ext cx="1814151" cy="511610"/>
              </a:xfrm>
              <a:prstGeom prst="rect">
                <a:avLst/>
              </a:prstGeom>
              <a:noFill/>
            </p:spPr>
            <p:txBody>
              <a:bodyPr wrap="square" rtlCol="0">
                <a:spAutoFit/>
              </a:bodyPr>
              <a:lstStyle/>
              <a:p>
                <a:r>
                  <a:rPr lang="ro-RO" sz="1200" b="1" kern="0" dirty="0">
                    <a:solidFill>
                      <a:schemeClr val="accent1"/>
                    </a:solidFill>
                    <a:cs typeface="Arial" pitchFamily="34" charset="0"/>
                  </a:rPr>
                  <a:t>STAKEHOLDERI</a:t>
                </a:r>
                <a:r>
                  <a:rPr lang="en-US" sz="1200" kern="0" dirty="0">
                    <a:solidFill>
                      <a:schemeClr val="tx1">
                        <a:lumMod val="75000"/>
                        <a:lumOff val="25000"/>
                      </a:schemeClr>
                    </a:solidFill>
                    <a:cs typeface="Arial" pitchFamily="34" charset="0"/>
                  </a:rPr>
                  <a:t> </a:t>
                </a:r>
                <a:endParaRPr lang="ro-RO" sz="1200" kern="0" dirty="0">
                  <a:solidFill>
                    <a:schemeClr val="tx1">
                      <a:lumMod val="75000"/>
                      <a:lumOff val="25000"/>
                    </a:schemeClr>
                  </a:solidFill>
                  <a:cs typeface="Arial" pitchFamily="34" charset="0"/>
                </a:endParaRPr>
              </a:p>
              <a:p>
                <a:r>
                  <a:rPr lang="ro-RO" sz="1200" kern="0" dirty="0">
                    <a:solidFill>
                      <a:schemeClr val="tx1">
                        <a:lumMod val="75000"/>
                        <a:lumOff val="25000"/>
                      </a:schemeClr>
                    </a:solidFill>
                    <a:cs typeface="Arial" pitchFamily="34" charset="0"/>
                  </a:rPr>
                  <a:t>Interviuri </a:t>
                </a:r>
                <a:r>
                  <a:rPr lang="ro-RO" sz="1100" kern="0" dirty="0">
                    <a:solidFill>
                      <a:schemeClr val="bg1">
                        <a:lumMod val="50000"/>
                      </a:schemeClr>
                    </a:solidFill>
                    <a:cs typeface="Arial" pitchFamily="34" charset="0"/>
                  </a:rPr>
                  <a:t>(8)</a:t>
                </a:r>
                <a:endParaRPr lang="en-US" sz="1200" dirty="0">
                  <a:solidFill>
                    <a:schemeClr val="bg1">
                      <a:lumMod val="50000"/>
                    </a:schemeClr>
                  </a:solidFill>
                </a:endParaRPr>
              </a:p>
            </p:txBody>
          </p:sp>
          <p:sp>
            <p:nvSpPr>
              <p:cNvPr id="101" name="TextBox 100">
                <a:extLst>
                  <a:ext uri="{FF2B5EF4-FFF2-40B4-BE49-F238E27FC236}">
                    <a16:creationId xmlns:a16="http://schemas.microsoft.com/office/drawing/2014/main" id="{042C2274-E386-93AC-FBFD-04783B0F017F}"/>
                  </a:ext>
                </a:extLst>
              </p:cNvPr>
              <p:cNvSpPr txBox="1"/>
              <p:nvPr/>
            </p:nvSpPr>
            <p:spPr>
              <a:xfrm flipH="1">
                <a:off x="682034" y="4477231"/>
                <a:ext cx="1524000" cy="513310"/>
              </a:xfrm>
              <a:prstGeom prst="rect">
                <a:avLst/>
              </a:prstGeom>
              <a:noFill/>
            </p:spPr>
            <p:txBody>
              <a:bodyPr wrap="square" rtlCol="0">
                <a:spAutoFit/>
              </a:bodyPr>
              <a:lstStyle/>
              <a:p>
                <a:r>
                  <a:rPr lang="ro-RO" sz="1200" b="1" kern="0" dirty="0">
                    <a:solidFill>
                      <a:schemeClr val="tx1">
                        <a:lumMod val="75000"/>
                        <a:lumOff val="25000"/>
                      </a:schemeClr>
                    </a:solidFill>
                    <a:latin typeface="Arial" pitchFamily="34" charset="0"/>
                    <a:cs typeface="Arial" pitchFamily="34" charset="0"/>
                  </a:rPr>
                  <a:t>DOCUMENTE</a:t>
                </a:r>
                <a:r>
                  <a:rPr lang="en-US" sz="1200" b="1" kern="0" dirty="0">
                    <a:solidFill>
                      <a:schemeClr val="tx1">
                        <a:lumMod val="75000"/>
                        <a:lumOff val="25000"/>
                      </a:schemeClr>
                    </a:solidFill>
                    <a:latin typeface="Arial" pitchFamily="34" charset="0"/>
                    <a:cs typeface="Arial" pitchFamily="34" charset="0"/>
                  </a:rPr>
                  <a:t> </a:t>
                </a:r>
                <a:r>
                  <a:rPr lang="en-US" sz="1100" kern="0" dirty="0">
                    <a:solidFill>
                      <a:schemeClr val="tx1">
                        <a:lumMod val="75000"/>
                        <a:lumOff val="25000"/>
                      </a:schemeClr>
                    </a:solidFill>
                    <a:cs typeface="Arial" pitchFamily="34" charset="0"/>
                  </a:rPr>
                  <a:t>s</a:t>
                </a:r>
                <a:r>
                  <a:rPr lang="ro-RO" sz="1100" kern="0" dirty="0" err="1">
                    <a:solidFill>
                      <a:schemeClr val="tx1">
                        <a:lumMod val="75000"/>
                        <a:lumOff val="25000"/>
                      </a:schemeClr>
                    </a:solidFill>
                    <a:cs typeface="Arial" pitchFamily="34" charset="0"/>
                  </a:rPr>
                  <a:t>trategice</a:t>
                </a:r>
                <a:endParaRPr lang="en-US" sz="1200" dirty="0">
                  <a:solidFill>
                    <a:schemeClr val="tx1">
                      <a:lumMod val="75000"/>
                      <a:lumOff val="25000"/>
                    </a:schemeClr>
                  </a:solidFill>
                </a:endParaRPr>
              </a:p>
            </p:txBody>
          </p:sp>
          <p:sp>
            <p:nvSpPr>
              <p:cNvPr id="102" name="TextBox 101">
                <a:extLst>
                  <a:ext uri="{FF2B5EF4-FFF2-40B4-BE49-F238E27FC236}">
                    <a16:creationId xmlns:a16="http://schemas.microsoft.com/office/drawing/2014/main" id="{73FD9DCE-CDB6-DE9D-225B-01374D7C3CD9}"/>
                  </a:ext>
                </a:extLst>
              </p:cNvPr>
              <p:cNvSpPr txBox="1"/>
              <p:nvPr/>
            </p:nvSpPr>
            <p:spPr>
              <a:xfrm flipH="1">
                <a:off x="647044" y="5206506"/>
                <a:ext cx="1954877" cy="1364292"/>
              </a:xfrm>
              <a:prstGeom prst="rect">
                <a:avLst/>
              </a:prstGeom>
              <a:noFill/>
            </p:spPr>
            <p:txBody>
              <a:bodyPr wrap="square" rtlCol="0">
                <a:spAutoFit/>
              </a:bodyPr>
              <a:lstStyle/>
              <a:p>
                <a:r>
                  <a:rPr lang="ro-RO" sz="1200" b="1" kern="0" dirty="0">
                    <a:solidFill>
                      <a:schemeClr val="tx1">
                        <a:lumMod val="75000"/>
                        <a:lumOff val="25000"/>
                      </a:schemeClr>
                    </a:solidFill>
                    <a:cs typeface="Arial" pitchFamily="34" charset="0"/>
                  </a:rPr>
                  <a:t>DATE STATISTICE</a:t>
                </a:r>
              </a:p>
              <a:p>
                <a:r>
                  <a:rPr lang="ro-RO" sz="1000" dirty="0">
                    <a:solidFill>
                      <a:schemeClr val="bg1">
                        <a:lumMod val="50000"/>
                      </a:schemeClr>
                    </a:solidFill>
                    <a:ea typeface="Open Sans" panose="020B0606030504020204" pitchFamily="34" charset="0"/>
                    <a:cs typeface="Open Sans" panose="020B0606030504020204" pitchFamily="34" charset="0"/>
                  </a:rPr>
                  <a:t>INS, Eurostat, Eurofound, World Economics, Banca Mondială, MIPE, ANFP, GOV, ONRC, ANAP, DESI, EGDI, Transparency</a:t>
                </a:r>
                <a:endParaRPr lang="en-IN" sz="1200" dirty="0">
                  <a:solidFill>
                    <a:schemeClr val="bg1">
                      <a:lumMod val="50000"/>
                    </a:schemeClr>
                  </a:solidFill>
                  <a:ea typeface="Open Sans" panose="020B0606030504020204" pitchFamily="34" charset="0"/>
                  <a:cs typeface="Open Sans" panose="020B0606030504020204" pitchFamily="34" charset="0"/>
                </a:endParaRPr>
              </a:p>
              <a:p>
                <a:endParaRPr lang="en-US" sz="1200" dirty="0">
                  <a:solidFill>
                    <a:schemeClr val="tx1">
                      <a:lumMod val="75000"/>
                      <a:lumOff val="25000"/>
                    </a:schemeClr>
                  </a:solidFill>
                </a:endParaRPr>
              </a:p>
            </p:txBody>
          </p:sp>
        </p:grpSp>
        <p:grpSp>
          <p:nvGrpSpPr>
            <p:cNvPr id="37" name="Group 36">
              <a:extLst>
                <a:ext uri="{FF2B5EF4-FFF2-40B4-BE49-F238E27FC236}">
                  <a16:creationId xmlns:a16="http://schemas.microsoft.com/office/drawing/2014/main" id="{B222E6A2-AD58-AF90-7029-022D8FC10A34}"/>
                </a:ext>
              </a:extLst>
            </p:cNvPr>
            <p:cNvGrpSpPr/>
            <p:nvPr/>
          </p:nvGrpSpPr>
          <p:grpSpPr>
            <a:xfrm>
              <a:off x="7145448" y="1418128"/>
              <a:ext cx="4433936" cy="4099932"/>
              <a:chOff x="7139725" y="1417658"/>
              <a:chExt cx="4433936" cy="4099932"/>
            </a:xfrm>
          </p:grpSpPr>
          <p:grpSp>
            <p:nvGrpSpPr>
              <p:cNvPr id="4" name="Group 73">
                <a:extLst>
                  <a:ext uri="{FF2B5EF4-FFF2-40B4-BE49-F238E27FC236}">
                    <a16:creationId xmlns:a16="http://schemas.microsoft.com/office/drawing/2014/main" id="{61A5509F-902F-9C0B-407C-C16FD9EEAD4F}"/>
                  </a:ext>
                </a:extLst>
              </p:cNvPr>
              <p:cNvGrpSpPr/>
              <p:nvPr/>
            </p:nvGrpSpPr>
            <p:grpSpPr>
              <a:xfrm>
                <a:off x="7139725" y="1712259"/>
                <a:ext cx="4314709" cy="3612163"/>
                <a:chOff x="7084640" y="1509822"/>
                <a:chExt cx="4314709" cy="3612163"/>
              </a:xfrm>
            </p:grpSpPr>
            <p:grpSp>
              <p:nvGrpSpPr>
                <p:cNvPr id="22" name="Group 54">
                  <a:extLst>
                    <a:ext uri="{FF2B5EF4-FFF2-40B4-BE49-F238E27FC236}">
                      <a16:creationId xmlns:a16="http://schemas.microsoft.com/office/drawing/2014/main" id="{53B5D54A-6543-CB02-3530-72143486EF73}"/>
                    </a:ext>
                  </a:extLst>
                </p:cNvPr>
                <p:cNvGrpSpPr/>
                <p:nvPr/>
              </p:nvGrpSpPr>
              <p:grpSpPr>
                <a:xfrm>
                  <a:off x="7084640" y="1509822"/>
                  <a:ext cx="4289539" cy="719242"/>
                  <a:chOff x="7084640" y="1509822"/>
                  <a:chExt cx="4289539" cy="719242"/>
                </a:xfrm>
              </p:grpSpPr>
              <p:sp>
                <p:nvSpPr>
                  <p:cNvPr id="53" name="Freeform 52">
                    <a:extLst>
                      <a:ext uri="{FF2B5EF4-FFF2-40B4-BE49-F238E27FC236}">
                        <a16:creationId xmlns:a16="http://schemas.microsoft.com/office/drawing/2014/main" id="{9BF1A7F6-892A-7970-448C-DC65EC20C11A}"/>
                      </a:ext>
                    </a:extLst>
                  </p:cNvPr>
                  <p:cNvSpPr/>
                  <p:nvPr/>
                </p:nvSpPr>
                <p:spPr>
                  <a:xfrm>
                    <a:off x="7128677" y="1509822"/>
                    <a:ext cx="4245502" cy="677223"/>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818585"/>
                      <a:gd name="connsiteY0" fmla="*/ 677223 h 677223"/>
                      <a:gd name="connsiteX1" fmla="*/ 2417746 w 3818585"/>
                      <a:gd name="connsiteY1" fmla="*/ 0 h 677223"/>
                      <a:gd name="connsiteX2" fmla="*/ 3818585 w 3818585"/>
                      <a:gd name="connsiteY2" fmla="*/ 0 h 677223"/>
                      <a:gd name="connsiteX3" fmla="*/ 3818585 w 3818585"/>
                      <a:gd name="connsiteY3" fmla="*/ 0 h 677223"/>
                    </a:gdLst>
                    <a:ahLst/>
                    <a:cxnLst>
                      <a:cxn ang="0">
                        <a:pos x="connsiteX0" y="connsiteY0"/>
                      </a:cxn>
                      <a:cxn ang="0">
                        <a:pos x="connsiteX1" y="connsiteY1"/>
                      </a:cxn>
                      <a:cxn ang="0">
                        <a:pos x="connsiteX2" y="connsiteY2"/>
                      </a:cxn>
                      <a:cxn ang="0">
                        <a:pos x="connsiteX3" y="connsiteY3"/>
                      </a:cxn>
                    </a:cxnLst>
                    <a:rect l="l" t="t" r="r" b="b"/>
                    <a:pathLst>
                      <a:path w="3818585" h="677223">
                        <a:moveTo>
                          <a:pt x="0" y="677223"/>
                        </a:moveTo>
                        <a:lnTo>
                          <a:pt x="2417746" y="0"/>
                        </a:lnTo>
                        <a:lnTo>
                          <a:pt x="3818585" y="0"/>
                        </a:lnTo>
                        <a:lnTo>
                          <a:pt x="3818585"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4" name="Oval 53">
                    <a:extLst>
                      <a:ext uri="{FF2B5EF4-FFF2-40B4-BE49-F238E27FC236}">
                        <a16:creationId xmlns:a16="http://schemas.microsoft.com/office/drawing/2014/main" id="{634EAE46-1E41-1173-4183-2400C5031610}"/>
                      </a:ext>
                    </a:extLst>
                  </p:cNvPr>
                  <p:cNvSpPr/>
                  <p:nvPr/>
                </p:nvSpPr>
                <p:spPr>
                  <a:xfrm>
                    <a:off x="7084640" y="214197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3" name="Group 55">
                  <a:extLst>
                    <a:ext uri="{FF2B5EF4-FFF2-40B4-BE49-F238E27FC236}">
                      <a16:creationId xmlns:a16="http://schemas.microsoft.com/office/drawing/2014/main" id="{D43430C5-BA92-3AE6-DA8B-BB5B393A55C9}"/>
                    </a:ext>
                  </a:extLst>
                </p:cNvPr>
                <p:cNvGrpSpPr/>
                <p:nvPr/>
              </p:nvGrpSpPr>
              <p:grpSpPr>
                <a:xfrm>
                  <a:off x="7964843" y="2250419"/>
                  <a:ext cx="3409336" cy="447403"/>
                  <a:chOff x="7964843" y="1509823"/>
                  <a:chExt cx="3409336" cy="447403"/>
                </a:xfrm>
              </p:grpSpPr>
              <p:sp>
                <p:nvSpPr>
                  <p:cNvPr id="57" name="Freeform 56">
                    <a:extLst>
                      <a:ext uri="{FF2B5EF4-FFF2-40B4-BE49-F238E27FC236}">
                        <a16:creationId xmlns:a16="http://schemas.microsoft.com/office/drawing/2014/main" id="{AF542A90-18E7-BAFF-7238-C2F2A4F49368}"/>
                      </a:ext>
                    </a:extLst>
                  </p:cNvPr>
                  <p:cNvSpPr/>
                  <p:nvPr/>
                </p:nvSpPr>
                <p:spPr>
                  <a:xfrm>
                    <a:off x="7997824" y="1509823"/>
                    <a:ext cx="3376355" cy="404102"/>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Lst>
                    <a:ahLst/>
                    <a:cxnLst>
                      <a:cxn ang="0">
                        <a:pos x="connsiteX0" y="connsiteY0"/>
                      </a:cxn>
                      <a:cxn ang="0">
                        <a:pos x="connsiteX1" y="connsiteY1"/>
                      </a:cxn>
                      <a:cxn ang="0">
                        <a:pos x="connsiteX2" y="connsiteY2"/>
                      </a:cxn>
                      <a:cxn ang="0">
                        <a:pos x="connsiteX3" y="connsiteY3"/>
                      </a:cxn>
                    </a:cxnLst>
                    <a:rect l="l" t="t" r="r" b="b"/>
                    <a:pathLst>
                      <a:path w="3036837" h="404102">
                        <a:moveTo>
                          <a:pt x="0" y="404102"/>
                        </a:moveTo>
                        <a:lnTo>
                          <a:pt x="1635998" y="0"/>
                        </a:lnTo>
                        <a:lnTo>
                          <a:pt x="3036837" y="0"/>
                        </a:lnTo>
                        <a:lnTo>
                          <a:pt x="3036837"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8" name="Oval 57">
                    <a:extLst>
                      <a:ext uri="{FF2B5EF4-FFF2-40B4-BE49-F238E27FC236}">
                        <a16:creationId xmlns:a16="http://schemas.microsoft.com/office/drawing/2014/main" id="{9A5F86E0-9B24-A314-35F7-94B310A8E2D0}"/>
                      </a:ext>
                    </a:extLst>
                  </p:cNvPr>
                  <p:cNvSpPr/>
                  <p:nvPr/>
                </p:nvSpPr>
                <p:spPr>
                  <a:xfrm>
                    <a:off x="7964843" y="187014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4" name="Group 58">
                  <a:extLst>
                    <a:ext uri="{FF2B5EF4-FFF2-40B4-BE49-F238E27FC236}">
                      <a16:creationId xmlns:a16="http://schemas.microsoft.com/office/drawing/2014/main" id="{BBCA8A03-F286-2DCB-1AA4-2CDC49BB8826}"/>
                    </a:ext>
                  </a:extLst>
                </p:cNvPr>
                <p:cNvGrpSpPr/>
                <p:nvPr/>
              </p:nvGrpSpPr>
              <p:grpSpPr>
                <a:xfrm>
                  <a:off x="7642062" y="3124442"/>
                  <a:ext cx="3757287" cy="404761"/>
                  <a:chOff x="7642062" y="1627101"/>
                  <a:chExt cx="3757287" cy="404761"/>
                </a:xfrm>
              </p:grpSpPr>
              <p:sp>
                <p:nvSpPr>
                  <p:cNvPr id="60" name="Freeform 59">
                    <a:extLst>
                      <a:ext uri="{FF2B5EF4-FFF2-40B4-BE49-F238E27FC236}">
                        <a16:creationId xmlns:a16="http://schemas.microsoft.com/office/drawing/2014/main" id="{6C129889-02BB-3D61-06FB-DE4E32AFC26C}"/>
                      </a:ext>
                    </a:extLst>
                  </p:cNvPr>
                  <p:cNvSpPr/>
                  <p:nvPr/>
                </p:nvSpPr>
                <p:spPr>
                  <a:xfrm>
                    <a:off x="7709060" y="1627101"/>
                    <a:ext cx="3690289" cy="361479"/>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Lst>
                    <a:ahLst/>
                    <a:cxnLst>
                      <a:cxn ang="0">
                        <a:pos x="connsiteX0" y="connsiteY0"/>
                      </a:cxn>
                      <a:cxn ang="0">
                        <a:pos x="connsiteX1" y="connsiteY1"/>
                      </a:cxn>
                      <a:cxn ang="0">
                        <a:pos x="connsiteX2" y="connsiteY2"/>
                      </a:cxn>
                      <a:cxn ang="0">
                        <a:pos x="connsiteX3" y="connsiteY3"/>
                      </a:cxn>
                    </a:cxnLst>
                    <a:rect l="l" t="t" r="r" b="b"/>
                    <a:pathLst>
                      <a:path w="3293015" h="380454">
                        <a:moveTo>
                          <a:pt x="0" y="380454"/>
                        </a:moveTo>
                        <a:lnTo>
                          <a:pt x="1892176" y="0"/>
                        </a:lnTo>
                        <a:lnTo>
                          <a:pt x="3293015" y="0"/>
                        </a:lnTo>
                        <a:lnTo>
                          <a:pt x="3293015"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1" name="Oval 60">
                    <a:extLst>
                      <a:ext uri="{FF2B5EF4-FFF2-40B4-BE49-F238E27FC236}">
                        <a16:creationId xmlns:a16="http://schemas.microsoft.com/office/drawing/2014/main" id="{246FCA7F-9FE8-50A7-DA96-F389418558DB}"/>
                      </a:ext>
                    </a:extLst>
                  </p:cNvPr>
                  <p:cNvSpPr/>
                  <p:nvPr/>
                </p:nvSpPr>
                <p:spPr>
                  <a:xfrm>
                    <a:off x="7642062" y="194477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5" name="Group 61">
                  <a:extLst>
                    <a:ext uri="{FF2B5EF4-FFF2-40B4-BE49-F238E27FC236}">
                      <a16:creationId xmlns:a16="http://schemas.microsoft.com/office/drawing/2014/main" id="{ED8B0027-4743-53A2-D254-5B57D971E772}"/>
                    </a:ext>
                  </a:extLst>
                </p:cNvPr>
                <p:cNvGrpSpPr/>
                <p:nvPr/>
              </p:nvGrpSpPr>
              <p:grpSpPr>
                <a:xfrm>
                  <a:off x="8044168" y="3613854"/>
                  <a:ext cx="3329888" cy="582603"/>
                  <a:chOff x="8044168" y="1359768"/>
                  <a:chExt cx="3329888" cy="582603"/>
                </a:xfrm>
              </p:grpSpPr>
              <p:sp>
                <p:nvSpPr>
                  <p:cNvPr id="63" name="Freeform 62">
                    <a:extLst>
                      <a:ext uri="{FF2B5EF4-FFF2-40B4-BE49-F238E27FC236}">
                        <a16:creationId xmlns:a16="http://schemas.microsoft.com/office/drawing/2014/main" id="{F555150A-798C-9E1B-29CF-09ECFC1481CF}"/>
                      </a:ext>
                    </a:extLst>
                  </p:cNvPr>
                  <p:cNvSpPr/>
                  <p:nvPr/>
                </p:nvSpPr>
                <p:spPr>
                  <a:xfrm>
                    <a:off x="8087711" y="1403394"/>
                    <a:ext cx="3286345" cy="538977"/>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2961650"/>
                      <a:gd name="connsiteY0" fmla="*/ 0 h 100394"/>
                      <a:gd name="connsiteX1" fmla="*/ 1560811 w 2961650"/>
                      <a:gd name="connsiteY1" fmla="*/ 100394 h 100394"/>
                      <a:gd name="connsiteX2" fmla="*/ 2961650 w 2961650"/>
                      <a:gd name="connsiteY2" fmla="*/ 100394 h 100394"/>
                      <a:gd name="connsiteX3" fmla="*/ 2961650 w 2961650"/>
                      <a:gd name="connsiteY3" fmla="*/ 100394 h 100394"/>
                    </a:gdLst>
                    <a:ahLst/>
                    <a:cxnLst>
                      <a:cxn ang="0">
                        <a:pos x="connsiteX0" y="connsiteY0"/>
                      </a:cxn>
                      <a:cxn ang="0">
                        <a:pos x="connsiteX1" y="connsiteY1"/>
                      </a:cxn>
                      <a:cxn ang="0">
                        <a:pos x="connsiteX2" y="connsiteY2"/>
                      </a:cxn>
                      <a:cxn ang="0">
                        <a:pos x="connsiteX3" y="connsiteY3"/>
                      </a:cxn>
                    </a:cxnLst>
                    <a:rect l="l" t="t" r="r" b="b"/>
                    <a:pathLst>
                      <a:path w="2961650" h="100394">
                        <a:moveTo>
                          <a:pt x="0" y="0"/>
                        </a:moveTo>
                        <a:lnTo>
                          <a:pt x="1560811" y="100394"/>
                        </a:lnTo>
                        <a:lnTo>
                          <a:pt x="2961650" y="100394"/>
                        </a:lnTo>
                        <a:lnTo>
                          <a:pt x="2961650" y="1003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4" name="Oval 63">
                    <a:extLst>
                      <a:ext uri="{FF2B5EF4-FFF2-40B4-BE49-F238E27FC236}">
                        <a16:creationId xmlns:a16="http://schemas.microsoft.com/office/drawing/2014/main" id="{0832AF9E-6BD7-8153-41BE-4E7AB306AB7E}"/>
                      </a:ext>
                    </a:extLst>
                  </p:cNvPr>
                  <p:cNvSpPr/>
                  <p:nvPr/>
                </p:nvSpPr>
                <p:spPr>
                  <a:xfrm>
                    <a:off x="8044168" y="135976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6" name="Group 64">
                  <a:extLst>
                    <a:ext uri="{FF2B5EF4-FFF2-40B4-BE49-F238E27FC236}">
                      <a16:creationId xmlns:a16="http://schemas.microsoft.com/office/drawing/2014/main" id="{8AF75628-E7A9-FA63-563B-4DE55E66513B}"/>
                    </a:ext>
                  </a:extLst>
                </p:cNvPr>
                <p:cNvGrpSpPr/>
                <p:nvPr/>
              </p:nvGrpSpPr>
              <p:grpSpPr>
                <a:xfrm>
                  <a:off x="7442362" y="4049110"/>
                  <a:ext cx="3931817" cy="1072875"/>
                  <a:chOff x="7442362" y="1059300"/>
                  <a:chExt cx="3931817" cy="1072875"/>
                </a:xfrm>
              </p:grpSpPr>
              <p:sp>
                <p:nvSpPr>
                  <p:cNvPr id="66" name="Freeform 65">
                    <a:extLst>
                      <a:ext uri="{FF2B5EF4-FFF2-40B4-BE49-F238E27FC236}">
                        <a16:creationId xmlns:a16="http://schemas.microsoft.com/office/drawing/2014/main" id="{05DAD942-8FCE-C062-6413-B869BC4A793A}"/>
                      </a:ext>
                    </a:extLst>
                  </p:cNvPr>
                  <p:cNvSpPr/>
                  <p:nvPr/>
                </p:nvSpPr>
                <p:spPr>
                  <a:xfrm>
                    <a:off x="7473895" y="1104628"/>
                    <a:ext cx="3900284" cy="1027547"/>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3508080"/>
                      <a:gd name="connsiteY0" fmla="*/ 0 h 405194"/>
                      <a:gd name="connsiteX1" fmla="*/ 2107241 w 3508080"/>
                      <a:gd name="connsiteY1" fmla="*/ 405194 h 405194"/>
                      <a:gd name="connsiteX2" fmla="*/ 3508080 w 3508080"/>
                      <a:gd name="connsiteY2" fmla="*/ 405194 h 405194"/>
                      <a:gd name="connsiteX3" fmla="*/ 3508080 w 3508080"/>
                      <a:gd name="connsiteY3" fmla="*/ 405194 h 405194"/>
                    </a:gdLst>
                    <a:ahLst/>
                    <a:cxnLst>
                      <a:cxn ang="0">
                        <a:pos x="connsiteX0" y="connsiteY0"/>
                      </a:cxn>
                      <a:cxn ang="0">
                        <a:pos x="connsiteX1" y="connsiteY1"/>
                      </a:cxn>
                      <a:cxn ang="0">
                        <a:pos x="connsiteX2" y="connsiteY2"/>
                      </a:cxn>
                      <a:cxn ang="0">
                        <a:pos x="connsiteX3" y="connsiteY3"/>
                      </a:cxn>
                    </a:cxnLst>
                    <a:rect l="l" t="t" r="r" b="b"/>
                    <a:pathLst>
                      <a:path w="3508080" h="405194">
                        <a:moveTo>
                          <a:pt x="0" y="0"/>
                        </a:moveTo>
                        <a:lnTo>
                          <a:pt x="2107241" y="405194"/>
                        </a:lnTo>
                        <a:lnTo>
                          <a:pt x="3508080" y="405194"/>
                        </a:lnTo>
                        <a:lnTo>
                          <a:pt x="3508080" y="4051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7" name="Oval 66">
                    <a:extLst>
                      <a:ext uri="{FF2B5EF4-FFF2-40B4-BE49-F238E27FC236}">
                        <a16:creationId xmlns:a16="http://schemas.microsoft.com/office/drawing/2014/main" id="{A124D8BD-4E2E-2C12-68BC-EFCB8F7B5028}"/>
                      </a:ext>
                    </a:extLst>
                  </p:cNvPr>
                  <p:cNvSpPr/>
                  <p:nvPr/>
                </p:nvSpPr>
                <p:spPr>
                  <a:xfrm>
                    <a:off x="7442362" y="10593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0" name="Oval 69">
                  <a:extLst>
                    <a:ext uri="{FF2B5EF4-FFF2-40B4-BE49-F238E27FC236}">
                      <a16:creationId xmlns:a16="http://schemas.microsoft.com/office/drawing/2014/main" id="{44F5ACA9-0082-D3D1-287B-71F913A6E184}"/>
                    </a:ext>
                  </a:extLst>
                </p:cNvPr>
                <p:cNvSpPr/>
                <p:nvPr/>
              </p:nvSpPr>
              <p:spPr>
                <a:xfrm>
                  <a:off x="7420880" y="4632204"/>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TextBox 103">
                <a:extLst>
                  <a:ext uri="{FF2B5EF4-FFF2-40B4-BE49-F238E27FC236}">
                    <a16:creationId xmlns:a16="http://schemas.microsoft.com/office/drawing/2014/main" id="{A0AEFF22-4C39-1212-F45E-8A8C22348D65}"/>
                  </a:ext>
                </a:extLst>
              </p:cNvPr>
              <p:cNvSpPr txBox="1"/>
              <p:nvPr/>
            </p:nvSpPr>
            <p:spPr>
              <a:xfrm flipH="1">
                <a:off x="9998926" y="1417658"/>
                <a:ext cx="1524001" cy="511610"/>
              </a:xfrm>
              <a:prstGeom prst="rect">
                <a:avLst/>
              </a:prstGeom>
              <a:noFill/>
            </p:spPr>
            <p:txBody>
              <a:bodyPr wrap="square" rtlCol="0">
                <a:spAutoFit/>
              </a:bodyPr>
              <a:lstStyle/>
              <a:p>
                <a:pPr algn="r"/>
                <a:r>
                  <a:rPr lang="ro-RO" sz="1200" b="1" kern="0" dirty="0">
                    <a:solidFill>
                      <a:schemeClr val="accent2"/>
                    </a:solidFill>
                    <a:cs typeface="Arial" pitchFamily="34" charset="0"/>
                  </a:rPr>
                  <a:t>POPULAȚIE</a:t>
                </a:r>
                <a:r>
                  <a:rPr lang="en-US" sz="1200" kern="0" dirty="0">
                    <a:solidFill>
                      <a:schemeClr val="tx1">
                        <a:lumMod val="75000"/>
                        <a:lumOff val="25000"/>
                      </a:schemeClr>
                    </a:solidFill>
                    <a:cs typeface="Arial" pitchFamily="34" charset="0"/>
                  </a:rPr>
                  <a:t> </a:t>
                </a:r>
                <a:endParaRPr lang="ro-RO" sz="1200" kern="0" dirty="0">
                  <a:solidFill>
                    <a:schemeClr val="tx1">
                      <a:lumMod val="75000"/>
                      <a:lumOff val="25000"/>
                    </a:schemeClr>
                  </a:solidFill>
                  <a:cs typeface="Arial" pitchFamily="34" charset="0"/>
                </a:endParaRPr>
              </a:p>
              <a:p>
                <a:pPr algn="r"/>
                <a:r>
                  <a:rPr lang="ro-RO" sz="1200" kern="0" dirty="0">
                    <a:solidFill>
                      <a:schemeClr val="tx1">
                        <a:lumMod val="75000"/>
                        <a:lumOff val="25000"/>
                      </a:schemeClr>
                    </a:solidFill>
                    <a:cs typeface="Arial" pitchFamily="34" charset="0"/>
                  </a:rPr>
                  <a:t>Sondaj</a:t>
                </a:r>
                <a:r>
                  <a:rPr lang="ro-RO" sz="1200" kern="0" dirty="0">
                    <a:solidFill>
                      <a:schemeClr val="tx1">
                        <a:lumMod val="75000"/>
                        <a:lumOff val="25000"/>
                      </a:schemeClr>
                    </a:solidFill>
                    <a:latin typeface="Arial" pitchFamily="34" charset="0"/>
                    <a:cs typeface="Arial" pitchFamily="34" charset="0"/>
                  </a:rPr>
                  <a:t> </a:t>
                </a:r>
                <a:r>
                  <a:rPr lang="ro-RO" sz="1100" kern="0" dirty="0">
                    <a:solidFill>
                      <a:schemeClr val="bg1">
                        <a:lumMod val="50000"/>
                      </a:schemeClr>
                    </a:solidFill>
                    <a:latin typeface="Arial" pitchFamily="34" charset="0"/>
                    <a:cs typeface="Arial" pitchFamily="34" charset="0"/>
                  </a:rPr>
                  <a:t>(1107)</a:t>
                </a:r>
                <a:endParaRPr lang="en-US" sz="1200" dirty="0">
                  <a:solidFill>
                    <a:schemeClr val="bg1">
                      <a:lumMod val="50000"/>
                    </a:schemeClr>
                  </a:solidFill>
                </a:endParaRPr>
              </a:p>
            </p:txBody>
          </p:sp>
          <p:sp>
            <p:nvSpPr>
              <p:cNvPr id="105" name="TextBox 104">
                <a:extLst>
                  <a:ext uri="{FF2B5EF4-FFF2-40B4-BE49-F238E27FC236}">
                    <a16:creationId xmlns:a16="http://schemas.microsoft.com/office/drawing/2014/main" id="{F55AC01D-D80C-9108-4BD5-B5E34AC97B18}"/>
                  </a:ext>
                </a:extLst>
              </p:cNvPr>
              <p:cNvSpPr txBox="1"/>
              <p:nvPr/>
            </p:nvSpPr>
            <p:spPr>
              <a:xfrm flipH="1">
                <a:off x="9816987" y="2130581"/>
                <a:ext cx="1756674" cy="511610"/>
              </a:xfrm>
              <a:prstGeom prst="rect">
                <a:avLst/>
              </a:prstGeom>
              <a:noFill/>
            </p:spPr>
            <p:txBody>
              <a:bodyPr wrap="square" rtlCol="0">
                <a:spAutoFit/>
              </a:bodyPr>
              <a:lstStyle/>
              <a:p>
                <a:pPr algn="r"/>
                <a:r>
                  <a:rPr lang="ro-RO" sz="1200" b="1" dirty="0">
                    <a:solidFill>
                      <a:schemeClr val="accent1"/>
                    </a:solidFill>
                  </a:rPr>
                  <a:t>ANTREPRENORI</a:t>
                </a:r>
              </a:p>
              <a:p>
                <a:pPr algn="r"/>
                <a:r>
                  <a:rPr lang="ro-RO" sz="1200" dirty="0">
                    <a:solidFill>
                      <a:schemeClr val="tx1">
                        <a:lumMod val="75000"/>
                        <a:lumOff val="25000"/>
                      </a:schemeClr>
                    </a:solidFill>
                  </a:rPr>
                  <a:t>Sondaj </a:t>
                </a:r>
                <a:r>
                  <a:rPr lang="ro-RO" sz="1100" dirty="0">
                    <a:solidFill>
                      <a:schemeClr val="bg1">
                        <a:lumMod val="50000"/>
                      </a:schemeClr>
                    </a:solidFill>
                  </a:rPr>
                  <a:t>(300)</a:t>
                </a:r>
                <a:endParaRPr lang="en-US" sz="1200" dirty="0">
                  <a:solidFill>
                    <a:schemeClr val="bg1">
                      <a:lumMod val="50000"/>
                    </a:schemeClr>
                  </a:solidFill>
                </a:endParaRPr>
              </a:p>
            </p:txBody>
          </p:sp>
          <p:sp>
            <p:nvSpPr>
              <p:cNvPr id="106" name="TextBox 105">
                <a:extLst>
                  <a:ext uri="{FF2B5EF4-FFF2-40B4-BE49-F238E27FC236}">
                    <a16:creationId xmlns:a16="http://schemas.microsoft.com/office/drawing/2014/main" id="{75D963BF-797A-7E12-8ACA-5968C7B99134}"/>
                  </a:ext>
                </a:extLst>
              </p:cNvPr>
              <p:cNvSpPr txBox="1"/>
              <p:nvPr/>
            </p:nvSpPr>
            <p:spPr>
              <a:xfrm flipH="1">
                <a:off x="9997432" y="3056663"/>
                <a:ext cx="1524001" cy="511610"/>
              </a:xfrm>
              <a:prstGeom prst="rect">
                <a:avLst/>
              </a:prstGeom>
              <a:noFill/>
            </p:spPr>
            <p:txBody>
              <a:bodyPr wrap="square" rtlCol="0">
                <a:spAutoFit/>
              </a:bodyPr>
              <a:lstStyle/>
              <a:p>
                <a:pPr algn="r"/>
                <a:r>
                  <a:rPr lang="ro-RO" sz="1200" b="1" dirty="0">
                    <a:solidFill>
                      <a:schemeClr val="accent5">
                        <a:lumMod val="75000"/>
                      </a:schemeClr>
                    </a:solidFill>
                  </a:rPr>
                  <a:t>ABSOLVENȚI</a:t>
                </a:r>
              </a:p>
              <a:p>
                <a:pPr algn="r"/>
                <a:r>
                  <a:rPr lang="ro-RO" sz="1200" dirty="0">
                    <a:solidFill>
                      <a:schemeClr val="tx1">
                        <a:lumMod val="75000"/>
                        <a:lumOff val="25000"/>
                      </a:schemeClr>
                    </a:solidFill>
                  </a:rPr>
                  <a:t>Sondaj </a:t>
                </a:r>
                <a:r>
                  <a:rPr lang="ro-RO" sz="1100" dirty="0">
                    <a:solidFill>
                      <a:schemeClr val="bg1">
                        <a:lumMod val="50000"/>
                      </a:schemeClr>
                    </a:solidFill>
                  </a:rPr>
                  <a:t>(270)</a:t>
                </a:r>
                <a:endParaRPr lang="en-US" sz="1200" dirty="0">
                  <a:solidFill>
                    <a:schemeClr val="bg1">
                      <a:lumMod val="50000"/>
                    </a:schemeClr>
                  </a:solidFill>
                </a:endParaRPr>
              </a:p>
            </p:txBody>
          </p:sp>
          <p:sp>
            <p:nvSpPr>
              <p:cNvPr id="108" name="TextBox 107">
                <a:extLst>
                  <a:ext uri="{FF2B5EF4-FFF2-40B4-BE49-F238E27FC236}">
                    <a16:creationId xmlns:a16="http://schemas.microsoft.com/office/drawing/2014/main" id="{F7DCEF01-C5DA-D932-564F-0E3D9AF2CECD}"/>
                  </a:ext>
                </a:extLst>
              </p:cNvPr>
              <p:cNvSpPr txBox="1"/>
              <p:nvPr/>
            </p:nvSpPr>
            <p:spPr>
              <a:xfrm flipH="1">
                <a:off x="9931756" y="5005980"/>
                <a:ext cx="1591172" cy="511610"/>
              </a:xfrm>
              <a:prstGeom prst="rect">
                <a:avLst/>
              </a:prstGeom>
              <a:noFill/>
            </p:spPr>
            <p:txBody>
              <a:bodyPr wrap="square" rtlCol="0">
                <a:spAutoFit/>
              </a:bodyPr>
              <a:lstStyle/>
              <a:p>
                <a:pPr algn="r"/>
                <a:r>
                  <a:rPr lang="ro-RO" sz="1200" b="1" dirty="0">
                    <a:solidFill>
                      <a:schemeClr val="accent5">
                        <a:lumMod val="75000"/>
                      </a:schemeClr>
                    </a:solidFill>
                  </a:rPr>
                  <a:t>FORMATORII</a:t>
                </a:r>
              </a:p>
              <a:p>
                <a:pPr algn="r"/>
                <a:r>
                  <a:rPr lang="ro-RO" sz="1200" dirty="0">
                    <a:solidFill>
                      <a:schemeClr val="tx1">
                        <a:lumMod val="75000"/>
                        <a:lumOff val="25000"/>
                      </a:schemeClr>
                    </a:solidFill>
                  </a:rPr>
                  <a:t>Focus </a:t>
                </a:r>
                <a:r>
                  <a:rPr lang="ro-RO" sz="1200" dirty="0" err="1">
                    <a:solidFill>
                      <a:schemeClr val="tx1">
                        <a:lumMod val="75000"/>
                        <a:lumOff val="25000"/>
                      </a:schemeClr>
                    </a:solidFill>
                  </a:rPr>
                  <a:t>group</a:t>
                </a:r>
                <a:r>
                  <a:rPr lang="ro-RO" sz="1200" dirty="0">
                    <a:solidFill>
                      <a:schemeClr val="tx1">
                        <a:lumMod val="75000"/>
                        <a:lumOff val="25000"/>
                      </a:schemeClr>
                    </a:solidFill>
                  </a:rPr>
                  <a:t> </a:t>
                </a:r>
                <a:r>
                  <a:rPr lang="ro-RO" sz="1100" dirty="0">
                    <a:solidFill>
                      <a:schemeClr val="bg1">
                        <a:lumMod val="50000"/>
                      </a:schemeClr>
                    </a:solidFill>
                  </a:rPr>
                  <a:t>(1)</a:t>
                </a:r>
                <a:endParaRPr lang="en-US" sz="1200" dirty="0">
                  <a:solidFill>
                    <a:schemeClr val="bg1">
                      <a:lumMod val="50000"/>
                    </a:schemeClr>
                  </a:solidFill>
                </a:endParaRPr>
              </a:p>
            </p:txBody>
          </p:sp>
          <p:sp>
            <p:nvSpPr>
              <p:cNvPr id="110" name="TextBox 109">
                <a:extLst>
                  <a:ext uri="{FF2B5EF4-FFF2-40B4-BE49-F238E27FC236}">
                    <a16:creationId xmlns:a16="http://schemas.microsoft.com/office/drawing/2014/main" id="{D124C551-9245-09C5-5686-2A0994FDFC57}"/>
                  </a:ext>
                </a:extLst>
              </p:cNvPr>
              <p:cNvSpPr txBox="1"/>
              <p:nvPr/>
            </p:nvSpPr>
            <p:spPr>
              <a:xfrm flipH="1">
                <a:off x="9785967" y="3862925"/>
                <a:ext cx="1760717" cy="511610"/>
              </a:xfrm>
              <a:prstGeom prst="rect">
                <a:avLst/>
              </a:prstGeom>
              <a:noFill/>
            </p:spPr>
            <p:txBody>
              <a:bodyPr wrap="square" rtlCol="0">
                <a:spAutoFit/>
              </a:bodyPr>
              <a:lstStyle/>
              <a:p>
                <a:pPr algn="r"/>
                <a:r>
                  <a:rPr lang="ro-RO" sz="1200" b="1" kern="0" dirty="0">
                    <a:solidFill>
                      <a:schemeClr val="accent1"/>
                    </a:solidFill>
                    <a:cs typeface="Arial" pitchFamily="34" charset="0"/>
                  </a:rPr>
                  <a:t>SOCIETATE CIVILĂ</a:t>
                </a:r>
              </a:p>
              <a:p>
                <a:pPr algn="r"/>
                <a:r>
                  <a:rPr lang="ro-RO" sz="1200" kern="0" dirty="0">
                    <a:solidFill>
                      <a:schemeClr val="tx1">
                        <a:lumMod val="75000"/>
                        <a:lumOff val="25000"/>
                      </a:schemeClr>
                    </a:solidFill>
                    <a:cs typeface="Arial" pitchFamily="34" charset="0"/>
                  </a:rPr>
                  <a:t>Interviuri (7)</a:t>
                </a:r>
                <a:endParaRPr lang="en-US" sz="1200" dirty="0">
                  <a:solidFill>
                    <a:schemeClr val="tx1">
                      <a:lumMod val="75000"/>
                      <a:lumOff val="25000"/>
                    </a:schemeClr>
                  </a:solidFill>
                </a:endParaRPr>
              </a:p>
            </p:txBody>
          </p:sp>
        </p:grpSp>
        <p:sp>
          <p:nvSpPr>
            <p:cNvPr id="76" name="TextBox 75">
              <a:extLst>
                <a:ext uri="{FF2B5EF4-FFF2-40B4-BE49-F238E27FC236}">
                  <a16:creationId xmlns:a16="http://schemas.microsoft.com/office/drawing/2014/main" id="{F41F6963-79FA-5258-9193-03A5AC00441B}"/>
                </a:ext>
              </a:extLst>
            </p:cNvPr>
            <p:cNvSpPr txBox="1"/>
            <p:nvPr/>
          </p:nvSpPr>
          <p:spPr>
            <a:xfrm flipH="1">
              <a:off x="5264330" y="1189745"/>
              <a:ext cx="1524000" cy="699200"/>
            </a:xfrm>
            <a:prstGeom prst="rect">
              <a:avLst/>
            </a:prstGeom>
            <a:noFill/>
          </p:spPr>
          <p:txBody>
            <a:bodyPr wrap="square" rtlCol="0">
              <a:spAutoFit/>
            </a:bodyPr>
            <a:lstStyle/>
            <a:p>
              <a:pPr algn="ctr"/>
              <a:r>
                <a:rPr lang="ro-RO" sz="1200" kern="0" dirty="0">
                  <a:solidFill>
                    <a:schemeClr val="accent3"/>
                  </a:solidFill>
                  <a:cs typeface="Arial" pitchFamily="34" charset="0"/>
                </a:rPr>
                <a:t>Chestionare de satisfacție</a:t>
              </a:r>
            </a:p>
            <a:p>
              <a:pPr algn="ctr"/>
              <a:r>
                <a:rPr lang="ro-RO" sz="1100" kern="0" dirty="0">
                  <a:solidFill>
                    <a:schemeClr val="bg1">
                      <a:lumMod val="50000"/>
                    </a:schemeClr>
                  </a:solidFill>
                  <a:cs typeface="Arial" pitchFamily="34" charset="0"/>
                </a:rPr>
                <a:t>(18.998)</a:t>
              </a:r>
              <a:endParaRPr lang="en-US" sz="1200" dirty="0">
                <a:solidFill>
                  <a:schemeClr val="bg1">
                    <a:lumMod val="50000"/>
                  </a:schemeClr>
                </a:solidFill>
              </a:endParaRPr>
            </a:p>
          </p:txBody>
        </p:sp>
        <p:sp>
          <p:nvSpPr>
            <p:cNvPr id="2" name="CasetăText 1">
              <a:extLst>
                <a:ext uri="{FF2B5EF4-FFF2-40B4-BE49-F238E27FC236}">
                  <a16:creationId xmlns:a16="http://schemas.microsoft.com/office/drawing/2014/main" id="{5B2CB672-A1E3-D32D-0DAB-625EC8B713C6}"/>
                </a:ext>
              </a:extLst>
            </p:cNvPr>
            <p:cNvSpPr txBox="1"/>
            <p:nvPr/>
          </p:nvSpPr>
          <p:spPr>
            <a:xfrm>
              <a:off x="4995249" y="3764522"/>
              <a:ext cx="2023666" cy="375180"/>
            </a:xfrm>
            <a:prstGeom prst="rect">
              <a:avLst/>
            </a:prstGeom>
            <a:noFill/>
          </p:spPr>
          <p:txBody>
            <a:bodyPr wrap="square" rtlCol="0">
              <a:spAutoFit/>
            </a:bodyPr>
            <a:lstStyle/>
            <a:p>
              <a:pPr algn="ctr"/>
              <a:r>
                <a:rPr lang="ro-RO" sz="1600" b="1" dirty="0">
                  <a:solidFill>
                    <a:schemeClr val="bg1"/>
                  </a:solidFill>
                </a:rPr>
                <a:t>CURSANȚII</a:t>
              </a:r>
              <a:endParaRPr lang="en-GB" sz="1600" b="1" dirty="0">
                <a:solidFill>
                  <a:schemeClr val="bg1"/>
                </a:solidFill>
              </a:endParaRPr>
            </a:p>
          </p:txBody>
        </p:sp>
      </p:grpSp>
      <p:pic>
        <p:nvPicPr>
          <p:cNvPr id="28" name="Picture 3">
            <a:extLst>
              <a:ext uri="{FF2B5EF4-FFF2-40B4-BE49-F238E27FC236}">
                <a16:creationId xmlns:a16="http://schemas.microsoft.com/office/drawing/2014/main" id="{C0BFF267-1D84-00FC-1B4E-C687F2AEB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1" name="Picture 2">
            <a:extLst>
              <a:ext uri="{FF2B5EF4-FFF2-40B4-BE49-F238E27FC236}">
                <a16:creationId xmlns:a16="http://schemas.microsoft.com/office/drawing/2014/main" id="{0CBCDC88-A2CB-76A1-A653-08A5BF1CD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15068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A close-up of a blue and white background&#10;&#10;Description automatically generated">
            <a:extLst>
              <a:ext uri="{FF2B5EF4-FFF2-40B4-BE49-F238E27FC236}">
                <a16:creationId xmlns:a16="http://schemas.microsoft.com/office/drawing/2014/main" id="{BA6E5E79-19B1-39B0-3FA4-5055C84ECFAA}"/>
              </a:ext>
            </a:extLst>
          </p:cNvPr>
          <p:cNvPicPr>
            <a:picLocks noChangeAspect="1"/>
          </p:cNvPicPr>
          <p:nvPr/>
        </p:nvPicPr>
        <p:blipFill>
          <a:blip r:embed="rId3">
            <a:extLst>
              <a:ext uri="{28A0092B-C50C-407E-A947-70E740481C1C}">
                <a14:useLocalDpi xmlns:a14="http://schemas.microsoft.com/office/drawing/2010/main" val="0"/>
              </a:ext>
            </a:extLst>
          </a:blip>
          <a:srcRect l="30783" r="30783"/>
          <a:stretch>
            <a:fillRect/>
          </a:stretch>
        </p:blipFill>
        <p:spPr>
          <a:xfrm>
            <a:off x="-26268" y="-1482"/>
            <a:ext cx="2321431" cy="6859482"/>
          </a:xfrm>
          <a:prstGeom prst="rect">
            <a:avLst/>
          </a:prstGeom>
          <a:solidFill>
            <a:schemeClr val="bg1">
              <a:lumMod val="85000"/>
            </a:schemeClr>
          </a:solidFill>
        </p:spPr>
      </p:pic>
      <p:sp>
        <p:nvSpPr>
          <p:cNvPr id="4" name="CasetăText 3">
            <a:extLst>
              <a:ext uri="{FF2B5EF4-FFF2-40B4-BE49-F238E27FC236}">
                <a16:creationId xmlns:a16="http://schemas.microsoft.com/office/drawing/2014/main" id="{3D4C2532-ED22-6831-F3E2-2015DD84868C}"/>
              </a:ext>
            </a:extLst>
          </p:cNvPr>
          <p:cNvSpPr txBox="1"/>
          <p:nvPr/>
        </p:nvSpPr>
        <p:spPr>
          <a:xfrm>
            <a:off x="5212859" y="5196158"/>
            <a:ext cx="6093774" cy="369332"/>
          </a:xfrm>
          <a:prstGeom prst="rect">
            <a:avLst/>
          </a:prstGeom>
          <a:noFill/>
        </p:spPr>
        <p:txBody>
          <a:bodyPr wrap="square">
            <a:spAutoFit/>
          </a:bodyPr>
          <a:lstStyle/>
          <a:p>
            <a:pPr marL="285750" indent="-285750" algn="jus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99,8% dintre participanți au obținut atestate </a:t>
            </a:r>
            <a:r>
              <a:rPr lang="ro-RO" sz="1800" dirty="0" err="1">
                <a:latin typeface="Calibri" panose="020F0502020204030204" pitchFamily="34" charset="0"/>
                <a:ea typeface="Calibri" panose="020F0502020204030204" pitchFamily="34" charset="0"/>
                <a:cs typeface="Times New Roman" panose="02020603050405020304" pitchFamily="18" charset="0"/>
              </a:rPr>
              <a:t>D</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igCompt</a:t>
            </a:r>
            <a:r>
              <a:rPr lang="ro-RO" sz="1800" dirty="0">
                <a:effectLst/>
                <a:latin typeface="Calibri" panose="020F0502020204030204" pitchFamily="34" charset="0"/>
                <a:ea typeface="Calibri" panose="020F0502020204030204" pitchFamily="34" charset="0"/>
                <a:cs typeface="Times New Roman" panose="02020603050405020304" pitchFamily="18" charset="0"/>
              </a:rPr>
              <a:t> 5; </a:t>
            </a:r>
            <a:endParaRPr lang="en-GB" sz="1800" dirty="0"/>
          </a:p>
        </p:txBody>
      </p:sp>
      <p:sp>
        <p:nvSpPr>
          <p:cNvPr id="2" name="Pentagon 29">
            <a:extLst>
              <a:ext uri="{FF2B5EF4-FFF2-40B4-BE49-F238E27FC236}">
                <a16:creationId xmlns:a16="http://schemas.microsoft.com/office/drawing/2014/main" id="{B2200D46-D749-7A36-D48A-01B1DD25F2DA}"/>
              </a:ext>
            </a:extLst>
          </p:cNvPr>
          <p:cNvSpPr/>
          <p:nvPr/>
        </p:nvSpPr>
        <p:spPr>
          <a:xfrm rot="10800000" flipH="1">
            <a:off x="-22136" y="1916832"/>
            <a:ext cx="4875351" cy="4006137"/>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a:extLst>
              <a:ext uri="{FF2B5EF4-FFF2-40B4-BE49-F238E27FC236}">
                <a16:creationId xmlns:a16="http://schemas.microsoft.com/office/drawing/2014/main" id="{0FBDC758-20AB-2989-DB57-F27A8313C13D}"/>
              </a:ext>
            </a:extLst>
          </p:cNvPr>
          <p:cNvGrpSpPr/>
          <p:nvPr/>
        </p:nvGrpSpPr>
        <p:grpSpPr>
          <a:xfrm>
            <a:off x="547530" y="2480722"/>
            <a:ext cx="2952328" cy="3024336"/>
            <a:chOff x="5290060" y="1924993"/>
            <a:chExt cx="1891774" cy="3004757"/>
          </a:xfrm>
        </p:grpSpPr>
        <p:grpSp>
          <p:nvGrpSpPr>
            <p:cNvPr id="11" name="Group 319">
              <a:extLst>
                <a:ext uri="{FF2B5EF4-FFF2-40B4-BE49-F238E27FC236}">
                  <a16:creationId xmlns:a16="http://schemas.microsoft.com/office/drawing/2014/main" id="{7FAE7431-256D-FE4F-059E-0EE329FB9FA2}"/>
                </a:ext>
              </a:extLst>
            </p:cNvPr>
            <p:cNvGrpSpPr/>
            <p:nvPr/>
          </p:nvGrpSpPr>
          <p:grpSpPr>
            <a:xfrm>
              <a:off x="5302951" y="3181989"/>
              <a:ext cx="1878882" cy="1747761"/>
              <a:chOff x="-2030016" y="2616652"/>
              <a:chExt cx="1602660" cy="1490815"/>
            </a:xfrm>
          </p:grpSpPr>
          <p:sp>
            <p:nvSpPr>
              <p:cNvPr id="32" name="Freeform 47">
                <a:extLst>
                  <a:ext uri="{FF2B5EF4-FFF2-40B4-BE49-F238E27FC236}">
                    <a16:creationId xmlns:a16="http://schemas.microsoft.com/office/drawing/2014/main" id="{08DD2C4F-2E06-30A6-449C-D24278F91520}"/>
                  </a:ext>
                </a:extLst>
              </p:cNvPr>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8">
                <a:extLst>
                  <a:ext uri="{FF2B5EF4-FFF2-40B4-BE49-F238E27FC236}">
                    <a16:creationId xmlns:a16="http://schemas.microsoft.com/office/drawing/2014/main" id="{B4E9E292-2269-2440-6155-73A7DE0D422B}"/>
                  </a:ext>
                </a:extLst>
              </p:cNvPr>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0">
                <a:extLst>
                  <a:ext uri="{FF2B5EF4-FFF2-40B4-BE49-F238E27FC236}">
                    <a16:creationId xmlns:a16="http://schemas.microsoft.com/office/drawing/2014/main" id="{BA1DD359-C646-295D-11B5-25EDB150E8BE}"/>
                  </a:ext>
                </a:extLst>
              </p:cNvPr>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1">
                <a:extLst>
                  <a:ext uri="{FF2B5EF4-FFF2-40B4-BE49-F238E27FC236}">
                    <a16:creationId xmlns:a16="http://schemas.microsoft.com/office/drawing/2014/main" id="{04086300-5E43-2F30-D93D-5335EFCFE918}"/>
                  </a:ext>
                </a:extLst>
              </p:cNvPr>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3">
                <a:extLst>
                  <a:ext uri="{FF2B5EF4-FFF2-40B4-BE49-F238E27FC236}">
                    <a16:creationId xmlns:a16="http://schemas.microsoft.com/office/drawing/2014/main" id="{03E0D019-DFBF-5F1A-98FD-9DBC23023086}"/>
                  </a:ext>
                </a:extLst>
              </p:cNvPr>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4">
                <a:extLst>
                  <a:ext uri="{FF2B5EF4-FFF2-40B4-BE49-F238E27FC236}">
                    <a16:creationId xmlns:a16="http://schemas.microsoft.com/office/drawing/2014/main" id="{D7EDFA88-6ED6-E295-D42B-9A6C15CEFD50}"/>
                  </a:ext>
                </a:extLst>
              </p:cNvPr>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6">
                <a:extLst>
                  <a:ext uri="{FF2B5EF4-FFF2-40B4-BE49-F238E27FC236}">
                    <a16:creationId xmlns:a16="http://schemas.microsoft.com/office/drawing/2014/main" id="{3983360A-BBB6-3CC8-9D46-A6DF3D46E492}"/>
                  </a:ext>
                </a:extLst>
              </p:cNvPr>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7">
                <a:extLst>
                  <a:ext uri="{FF2B5EF4-FFF2-40B4-BE49-F238E27FC236}">
                    <a16:creationId xmlns:a16="http://schemas.microsoft.com/office/drawing/2014/main" id="{36AB35FE-995B-4D10-C8EB-DFCC32160A59}"/>
                  </a:ext>
                </a:extLst>
              </p:cNvPr>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9">
                <a:extLst>
                  <a:ext uri="{FF2B5EF4-FFF2-40B4-BE49-F238E27FC236}">
                    <a16:creationId xmlns:a16="http://schemas.microsoft.com/office/drawing/2014/main" id="{DF0210D4-D3BB-3729-B626-4BC50035B060}"/>
                  </a:ext>
                </a:extLst>
              </p:cNvPr>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0">
                <a:extLst>
                  <a:ext uri="{FF2B5EF4-FFF2-40B4-BE49-F238E27FC236}">
                    <a16:creationId xmlns:a16="http://schemas.microsoft.com/office/drawing/2014/main" id="{F0E0C6BC-C237-B997-C9DC-70A280285D6C}"/>
                  </a:ext>
                </a:extLst>
              </p:cNvPr>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DA32753B-51A6-4BA0-50C4-5FE5004D0417}"/>
                  </a:ext>
                </a:extLst>
              </p:cNvPr>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B8A80491-4232-32DC-A851-EF58AB216133}"/>
                  </a:ext>
                </a:extLst>
              </p:cNvPr>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333">
              <a:extLst>
                <a:ext uri="{FF2B5EF4-FFF2-40B4-BE49-F238E27FC236}">
                  <a16:creationId xmlns:a16="http://schemas.microsoft.com/office/drawing/2014/main" id="{8111E02B-7B01-1609-ED4D-628335367BC0}"/>
                </a:ext>
              </a:extLst>
            </p:cNvPr>
            <p:cNvGrpSpPr/>
            <p:nvPr/>
          </p:nvGrpSpPr>
          <p:grpSpPr>
            <a:xfrm>
              <a:off x="5290060" y="1924993"/>
              <a:ext cx="1891774" cy="2417310"/>
              <a:chOff x="3814763" y="1249363"/>
              <a:chExt cx="3725863" cy="4760913"/>
            </a:xfrm>
          </p:grpSpPr>
          <p:sp>
            <p:nvSpPr>
              <p:cNvPr id="13" name="Freeform 65">
                <a:extLst>
                  <a:ext uri="{FF2B5EF4-FFF2-40B4-BE49-F238E27FC236}">
                    <a16:creationId xmlns:a16="http://schemas.microsoft.com/office/drawing/2014/main" id="{01656730-16AE-3425-20C3-B70B976F1849}"/>
                  </a:ext>
                </a:extLst>
              </p:cNvPr>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6">
                <a:extLst>
                  <a:ext uri="{FF2B5EF4-FFF2-40B4-BE49-F238E27FC236}">
                    <a16:creationId xmlns:a16="http://schemas.microsoft.com/office/drawing/2014/main" id="{A5403868-A159-1186-F0E2-ED560C73D58A}"/>
                  </a:ext>
                </a:extLst>
              </p:cNvPr>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7">
                <a:extLst>
                  <a:ext uri="{FF2B5EF4-FFF2-40B4-BE49-F238E27FC236}">
                    <a16:creationId xmlns:a16="http://schemas.microsoft.com/office/drawing/2014/main" id="{C5BE5E7A-B33E-48CE-9E73-81D514EFBD4D}"/>
                  </a:ext>
                </a:extLst>
              </p:cNvPr>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8">
                <a:extLst>
                  <a:ext uri="{FF2B5EF4-FFF2-40B4-BE49-F238E27FC236}">
                    <a16:creationId xmlns:a16="http://schemas.microsoft.com/office/drawing/2014/main" id="{6C175301-F6D8-AA3F-708B-E94B57E39E01}"/>
                  </a:ext>
                </a:extLst>
              </p:cNvPr>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AD54FFB1-5B8B-91D1-D3CE-D39D9A016124}"/>
                  </a:ext>
                </a:extLst>
              </p:cNvPr>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0">
                <a:extLst>
                  <a:ext uri="{FF2B5EF4-FFF2-40B4-BE49-F238E27FC236}">
                    <a16:creationId xmlns:a16="http://schemas.microsoft.com/office/drawing/2014/main" id="{AAADB001-C710-A0E2-006D-7CEF0DB7618C}"/>
                  </a:ext>
                </a:extLst>
              </p:cNvPr>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1">
                <a:extLst>
                  <a:ext uri="{FF2B5EF4-FFF2-40B4-BE49-F238E27FC236}">
                    <a16:creationId xmlns:a16="http://schemas.microsoft.com/office/drawing/2014/main" id="{176236B7-FAE1-136E-1C56-919F45EE4EC3}"/>
                  </a:ext>
                </a:extLst>
              </p:cNvPr>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2">
                <a:extLst>
                  <a:ext uri="{FF2B5EF4-FFF2-40B4-BE49-F238E27FC236}">
                    <a16:creationId xmlns:a16="http://schemas.microsoft.com/office/drawing/2014/main" id="{F6AA2003-8CA8-2EC3-1F9D-311662143365}"/>
                  </a:ext>
                </a:extLst>
              </p:cNvPr>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3">
                <a:extLst>
                  <a:ext uri="{FF2B5EF4-FFF2-40B4-BE49-F238E27FC236}">
                    <a16:creationId xmlns:a16="http://schemas.microsoft.com/office/drawing/2014/main" id="{51DC41BF-88DF-8BFF-DAA0-6A13F250F8A4}"/>
                  </a:ext>
                </a:extLst>
              </p:cNvPr>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4">
                <a:extLst>
                  <a:ext uri="{FF2B5EF4-FFF2-40B4-BE49-F238E27FC236}">
                    <a16:creationId xmlns:a16="http://schemas.microsoft.com/office/drawing/2014/main" id="{67B6A360-6F4C-69F7-9D0D-D0AC72214B83}"/>
                  </a:ext>
                </a:extLst>
              </p:cNvPr>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5">
                <a:extLst>
                  <a:ext uri="{FF2B5EF4-FFF2-40B4-BE49-F238E27FC236}">
                    <a16:creationId xmlns:a16="http://schemas.microsoft.com/office/drawing/2014/main" id="{8B65FCAE-022C-CE5F-ACD8-52F011FB17DF}"/>
                  </a:ext>
                </a:extLst>
              </p:cNvPr>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6">
                <a:extLst>
                  <a:ext uri="{FF2B5EF4-FFF2-40B4-BE49-F238E27FC236}">
                    <a16:creationId xmlns:a16="http://schemas.microsoft.com/office/drawing/2014/main" id="{5830EE4E-8AC1-A924-623B-03397834FF97}"/>
                  </a:ext>
                </a:extLst>
              </p:cNvPr>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7">
                <a:extLst>
                  <a:ext uri="{FF2B5EF4-FFF2-40B4-BE49-F238E27FC236}">
                    <a16:creationId xmlns:a16="http://schemas.microsoft.com/office/drawing/2014/main" id="{3C3C4DB4-29EC-1CAE-CE61-813AA2356715}"/>
                  </a:ext>
                </a:extLst>
              </p:cNvPr>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AEC35E14-E4E1-E933-3DF5-E4B12D955CDE}"/>
                  </a:ext>
                </a:extLst>
              </p:cNvPr>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B17BC257-946C-3FF5-C815-D1CC4A5D2D24}"/>
                  </a:ext>
                </a:extLst>
              </p:cNvPr>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A05D8C25-A38A-3644-8B6F-AB2BC723E802}"/>
                  </a:ext>
                </a:extLst>
              </p:cNvPr>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DD903015-D511-ADAC-755C-3F7F165DFB52}"/>
                  </a:ext>
                </a:extLst>
              </p:cNvPr>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2">
                <a:extLst>
                  <a:ext uri="{FF2B5EF4-FFF2-40B4-BE49-F238E27FC236}">
                    <a16:creationId xmlns:a16="http://schemas.microsoft.com/office/drawing/2014/main" id="{ABA8E50F-A0C6-96BA-F4F7-3738F7A1E6F9}"/>
                  </a:ext>
                </a:extLst>
              </p:cNvPr>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44754BF3-A056-2346-75FD-F6A528AD0BFF}"/>
                  </a:ext>
                </a:extLst>
              </p:cNvPr>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 name="Title 2">
            <a:extLst>
              <a:ext uri="{FF2B5EF4-FFF2-40B4-BE49-F238E27FC236}">
                <a16:creationId xmlns:a16="http://schemas.microsoft.com/office/drawing/2014/main" id="{CB5A4AAE-07FA-3C81-4AC9-587F4867BD21}"/>
              </a:ext>
            </a:extLst>
          </p:cNvPr>
          <p:cNvSpPr>
            <a:spLocks noGrp="1"/>
          </p:cNvSpPr>
          <p:nvPr>
            <p:ph type="title"/>
          </p:nvPr>
        </p:nvSpPr>
        <p:spPr>
          <a:xfrm>
            <a:off x="4597129" y="1306619"/>
            <a:ext cx="7069148" cy="711081"/>
          </a:xfrm>
        </p:spPr>
        <p:txBody>
          <a:bodyPr/>
          <a:lstStyle/>
          <a:p>
            <a:pPr algn="ctr"/>
            <a:r>
              <a:rPr lang="ro-RO" dirty="0"/>
              <a:t>Rata de certificare</a:t>
            </a:r>
            <a:endParaRPr lang="en-US" dirty="0"/>
          </a:p>
        </p:txBody>
      </p:sp>
      <p:graphicFrame>
        <p:nvGraphicFramePr>
          <p:cNvPr id="6" name="Diagramă 5">
            <a:extLst>
              <a:ext uri="{FF2B5EF4-FFF2-40B4-BE49-F238E27FC236}">
                <a16:creationId xmlns:a16="http://schemas.microsoft.com/office/drawing/2014/main" id="{002B693A-92E2-6BE5-5A6E-4E71BF9CA152}"/>
              </a:ext>
            </a:extLst>
          </p:cNvPr>
          <p:cNvGraphicFramePr/>
          <p:nvPr>
            <p:extLst>
              <p:ext uri="{D42A27DB-BD31-4B8C-83A1-F6EECF244321}">
                <p14:modId xmlns:p14="http://schemas.microsoft.com/office/powerpoint/2010/main" val="1985494387"/>
              </p:ext>
            </p:extLst>
          </p:nvPr>
        </p:nvGraphicFramePr>
        <p:xfrm>
          <a:off x="5575511" y="2144289"/>
          <a:ext cx="5112385" cy="256794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3">
            <a:extLst>
              <a:ext uri="{FF2B5EF4-FFF2-40B4-BE49-F238E27FC236}">
                <a16:creationId xmlns:a16="http://schemas.microsoft.com/office/drawing/2014/main" id="{850EC9D5-8610-6E5F-0E81-4683822F0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7" name="Picture 2">
            <a:extLst>
              <a:ext uri="{FF2B5EF4-FFF2-40B4-BE49-F238E27FC236}">
                <a16:creationId xmlns:a16="http://schemas.microsoft.com/office/drawing/2014/main" id="{16736652-35D9-23E1-6CA3-A07703CA10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8240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5D18D-BAA2-02BE-D0FE-5A44EA252C3C}"/>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CED076FC-76CC-371B-928F-54B905B370A8}"/>
              </a:ext>
            </a:extLst>
          </p:cNvPr>
          <p:cNvSpPr/>
          <p:nvPr/>
        </p:nvSpPr>
        <p:spPr>
          <a:xfrm>
            <a:off x="33868" y="896735"/>
            <a:ext cx="12188825" cy="143858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8684D3D-F22C-8EBE-54B5-7BF656DAE67A}"/>
              </a:ext>
            </a:extLst>
          </p:cNvPr>
          <p:cNvSpPr>
            <a:spLocks noGrp="1"/>
          </p:cNvSpPr>
          <p:nvPr>
            <p:ph type="title"/>
          </p:nvPr>
        </p:nvSpPr>
        <p:spPr>
          <a:xfrm>
            <a:off x="1197868" y="1389926"/>
            <a:ext cx="7978426" cy="512683"/>
          </a:xfrm>
        </p:spPr>
        <p:txBody>
          <a:bodyPr/>
          <a:lstStyle/>
          <a:p>
            <a:r>
              <a:rPr lang="ro-RO" dirty="0">
                <a:solidFill>
                  <a:schemeClr val="bg1"/>
                </a:solidFill>
              </a:rPr>
              <a:t>Satisfacția participanților</a:t>
            </a:r>
            <a:endParaRPr lang="en-US" dirty="0">
              <a:solidFill>
                <a:schemeClr val="bg1"/>
              </a:solidFill>
            </a:endParaRPr>
          </a:p>
        </p:txBody>
      </p:sp>
      <p:graphicFrame>
        <p:nvGraphicFramePr>
          <p:cNvPr id="3" name="Diagramă 2">
            <a:extLst>
              <a:ext uri="{FF2B5EF4-FFF2-40B4-BE49-F238E27FC236}">
                <a16:creationId xmlns:a16="http://schemas.microsoft.com/office/drawing/2014/main" id="{45D95EDF-7A48-8189-7B20-77CFDBECA7F6}"/>
              </a:ext>
            </a:extLst>
          </p:cNvPr>
          <p:cNvGraphicFramePr/>
          <p:nvPr>
            <p:extLst>
              <p:ext uri="{D42A27DB-BD31-4B8C-83A1-F6EECF244321}">
                <p14:modId xmlns:p14="http://schemas.microsoft.com/office/powerpoint/2010/main" val="395169579"/>
              </p:ext>
            </p:extLst>
          </p:nvPr>
        </p:nvGraphicFramePr>
        <p:xfrm>
          <a:off x="981844" y="2360610"/>
          <a:ext cx="10081120" cy="37643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A1BFE585-BDDF-3545-2BD4-1E07E56DC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F29B791A-9EF8-3849-01BB-1481736E2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Right Triangle 53">
            <a:extLst>
              <a:ext uri="{FF2B5EF4-FFF2-40B4-BE49-F238E27FC236}">
                <a16:creationId xmlns:a16="http://schemas.microsoft.com/office/drawing/2014/main" id="{701F23B4-06E4-E6EF-B470-3FBD75F88FEB}"/>
              </a:ext>
            </a:extLst>
          </p:cNvPr>
          <p:cNvSpPr/>
          <p:nvPr/>
        </p:nvSpPr>
        <p:spPr>
          <a:xfrm rot="16200000" flipH="1" flipV="1">
            <a:off x="-427247" y="2739990"/>
            <a:ext cx="1836337" cy="981844"/>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54">
            <a:extLst>
              <a:ext uri="{FF2B5EF4-FFF2-40B4-BE49-F238E27FC236}">
                <a16:creationId xmlns:a16="http://schemas.microsoft.com/office/drawing/2014/main" id="{0283B235-5F72-B700-AA0E-7B6ADFCB73C3}"/>
              </a:ext>
            </a:extLst>
          </p:cNvPr>
          <p:cNvSpPr/>
          <p:nvPr/>
        </p:nvSpPr>
        <p:spPr>
          <a:xfrm rot="16200000" flipV="1">
            <a:off x="-427245" y="907102"/>
            <a:ext cx="1836335" cy="981843"/>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9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decel="50000" fill="hold" grpId="0" nodeType="withEffect">
                                  <p:stCondLst>
                                    <p:cond delay="20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fill="hold"/>
                                        <p:tgtEl>
                                          <p:spTgt spid="62"/>
                                        </p:tgtEl>
                                        <p:attrNameLst>
                                          <p:attrName>ppt_x</p:attrName>
                                        </p:attrNameLst>
                                      </p:cBhvr>
                                      <p:tavLst>
                                        <p:tav tm="0">
                                          <p:val>
                                            <p:strVal val="#ppt_x"/>
                                          </p:val>
                                        </p:tav>
                                        <p:tav tm="100000">
                                          <p:val>
                                            <p:strVal val="#ppt_x"/>
                                          </p:val>
                                        </p:tav>
                                      </p:tavLst>
                                    </p:anim>
                                    <p:anim calcmode="lin" valueType="num">
                                      <p:cBhvr additive="base">
                                        <p:cTn id="11" dur="500" fill="hold"/>
                                        <p:tgtEl>
                                          <p:spTgt spid="62"/>
                                        </p:tgtEl>
                                        <p:attrNameLst>
                                          <p:attrName>ppt_y</p:attrName>
                                        </p:attrNameLst>
                                      </p:cBhvr>
                                      <p:tavLst>
                                        <p:tav tm="0">
                                          <p:val>
                                            <p:strVal val="0-#ppt_h/2"/>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0890-0455-8316-6106-E1FF45E9DF9C}"/>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D0C95479-40B8-3FBD-9AAF-73E3FE8A8AB5}"/>
              </a:ext>
            </a:extLst>
          </p:cNvPr>
          <p:cNvSpPr/>
          <p:nvPr/>
        </p:nvSpPr>
        <p:spPr>
          <a:xfrm>
            <a:off x="33868" y="896735"/>
            <a:ext cx="12188825" cy="143858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2A709C7-51C7-55C1-ECF4-11E09766E1E4}"/>
              </a:ext>
            </a:extLst>
          </p:cNvPr>
          <p:cNvSpPr>
            <a:spLocks noGrp="1"/>
          </p:cNvSpPr>
          <p:nvPr>
            <p:ph type="title"/>
          </p:nvPr>
        </p:nvSpPr>
        <p:spPr>
          <a:xfrm>
            <a:off x="1228961" y="828085"/>
            <a:ext cx="3504950" cy="1439478"/>
          </a:xfrm>
        </p:spPr>
        <p:txBody>
          <a:bodyPr/>
          <a:lstStyle/>
          <a:p>
            <a:r>
              <a:rPr lang="ro-RO" dirty="0">
                <a:solidFill>
                  <a:schemeClr val="bg1"/>
                </a:solidFill>
              </a:rPr>
              <a:t>Satisfacția participanților</a:t>
            </a:r>
            <a:endParaRPr lang="en-US" dirty="0">
              <a:solidFill>
                <a:schemeClr val="bg1"/>
              </a:solidFill>
            </a:endParaRPr>
          </a:p>
        </p:txBody>
      </p:sp>
      <p:sp>
        <p:nvSpPr>
          <p:cNvPr id="8" name="CasetăText 7">
            <a:extLst>
              <a:ext uri="{FF2B5EF4-FFF2-40B4-BE49-F238E27FC236}">
                <a16:creationId xmlns:a16="http://schemas.microsoft.com/office/drawing/2014/main" id="{7E17C309-B524-149C-2B0C-006D98D6B2AC}"/>
              </a:ext>
            </a:extLst>
          </p:cNvPr>
          <p:cNvSpPr txBox="1"/>
          <p:nvPr/>
        </p:nvSpPr>
        <p:spPr>
          <a:xfrm>
            <a:off x="1485900" y="3070709"/>
            <a:ext cx="9400742" cy="2156744"/>
          </a:xfrm>
          <a:prstGeom prst="rect">
            <a:avLst/>
          </a:prstGeom>
          <a:noFill/>
        </p:spPr>
        <p:txBody>
          <a:bodyPr wrap="square">
            <a:spAutoFit/>
          </a:bodyPr>
          <a:lstStyle/>
          <a:p>
            <a:pPr marL="449580" algn="just">
              <a:lnSpc>
                <a:spcPct val="107000"/>
              </a:lnSpc>
              <a:spcAft>
                <a:spcPts val="800"/>
              </a:spcAft>
            </a:pP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”Am apreciat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claritatea</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informațiilor prezentate, interactivitatea sesiunii și relevanța conținutului pentru activitatea mea profesională. De asemenea,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abordarea practică</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și studiile de caz m-au ajutat să înțeleg mai bine aplicabilitatea conceptelor discutate. Da, am aflat despre tehnici și metodologii pe care nu le cunoșteam în detaliu, iar exemplele practice mi-au oferit o nouă perspectivă asupra modului în care pot îmbunătăți procesele de lucru. Am dobândit </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competențe noi</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am învățat strategii eficiente de aplicare în activitatea mea și mi-am dezvoltat abilitățile de comunicare și colaborare. Cursul mi-a oferit și resurse utile pentru aprofundarea ulterioară. Acest curs a avut o </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structură clară,</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formatori bine pregătiți</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și un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format interactiv</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care a facilitat învățarea. De asemenea, a fost </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adaptat</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la nevoile participanților, ceea ce a făcut ca informațiile să fie ușor de aplicat în practică.” (Funcționar </a:t>
            </a:r>
            <a:r>
              <a:rPr lang="ro-RO" sz="1400" i="1" kern="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Autoritatea Vamală Română / Direcția Regională Vamală București)</a:t>
            </a:r>
            <a:endParaRPr lang="en-GB"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13AA340-BEC7-7329-EEB4-ABA297E75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9EA8C02F-6DC8-F319-A66B-80BCB7104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Right Triangle 53">
            <a:extLst>
              <a:ext uri="{FF2B5EF4-FFF2-40B4-BE49-F238E27FC236}">
                <a16:creationId xmlns:a16="http://schemas.microsoft.com/office/drawing/2014/main" id="{F813F5D6-3FBD-86B0-8145-A2C4C0E94DE7}"/>
              </a:ext>
            </a:extLst>
          </p:cNvPr>
          <p:cNvSpPr/>
          <p:nvPr/>
        </p:nvSpPr>
        <p:spPr>
          <a:xfrm rot="16200000" flipH="1" flipV="1">
            <a:off x="-427247" y="2739990"/>
            <a:ext cx="1836337" cy="981844"/>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54">
            <a:extLst>
              <a:ext uri="{FF2B5EF4-FFF2-40B4-BE49-F238E27FC236}">
                <a16:creationId xmlns:a16="http://schemas.microsoft.com/office/drawing/2014/main" id="{15CF7913-0BCC-1EE8-C51F-3DD7C68BC2D8}"/>
              </a:ext>
            </a:extLst>
          </p:cNvPr>
          <p:cNvSpPr/>
          <p:nvPr/>
        </p:nvSpPr>
        <p:spPr>
          <a:xfrm rot="16200000" flipV="1">
            <a:off x="-427245" y="907102"/>
            <a:ext cx="1836335" cy="981843"/>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1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decel="50000" fill="hold" grpId="0" nodeType="withEffect">
                                  <p:stCondLst>
                                    <p:cond delay="20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fill="hold"/>
                                        <p:tgtEl>
                                          <p:spTgt spid="62"/>
                                        </p:tgtEl>
                                        <p:attrNameLst>
                                          <p:attrName>ppt_x</p:attrName>
                                        </p:attrNameLst>
                                      </p:cBhvr>
                                      <p:tavLst>
                                        <p:tav tm="0">
                                          <p:val>
                                            <p:strVal val="#ppt_x"/>
                                          </p:val>
                                        </p:tav>
                                        <p:tav tm="100000">
                                          <p:val>
                                            <p:strVal val="#ppt_x"/>
                                          </p:val>
                                        </p:tav>
                                      </p:tavLst>
                                    </p:anim>
                                    <p:anim calcmode="lin" valueType="num">
                                      <p:cBhvr additive="base">
                                        <p:cTn id="11" dur="500" fill="hold"/>
                                        <p:tgtEl>
                                          <p:spTgt spid="62"/>
                                        </p:tgtEl>
                                        <p:attrNameLst>
                                          <p:attrName>ppt_y</p:attrName>
                                        </p:attrNameLst>
                                      </p:cBhvr>
                                      <p:tavLst>
                                        <p:tav tm="0">
                                          <p:val>
                                            <p:strVal val="0-#ppt_h/2"/>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5B0A-6F6A-894D-E31D-FD056080EEF2}"/>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DFACE1C3-35C6-C93B-2A46-15A2925691A8}"/>
              </a:ext>
            </a:extLst>
          </p:cNvPr>
          <p:cNvSpPr/>
          <p:nvPr/>
        </p:nvSpPr>
        <p:spPr>
          <a:xfrm>
            <a:off x="33868" y="896735"/>
            <a:ext cx="12188825" cy="143858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Diagramă 4">
            <a:extLst>
              <a:ext uri="{FF2B5EF4-FFF2-40B4-BE49-F238E27FC236}">
                <a16:creationId xmlns:a16="http://schemas.microsoft.com/office/drawing/2014/main" id="{0B1FE3CC-1DA8-4C4B-8511-637D036EFCBC}"/>
              </a:ext>
            </a:extLst>
          </p:cNvPr>
          <p:cNvGraphicFramePr/>
          <p:nvPr>
            <p:extLst>
              <p:ext uri="{D42A27DB-BD31-4B8C-83A1-F6EECF244321}">
                <p14:modId xmlns:p14="http://schemas.microsoft.com/office/powerpoint/2010/main" val="3732439409"/>
              </p:ext>
            </p:extLst>
          </p:nvPr>
        </p:nvGraphicFramePr>
        <p:xfrm>
          <a:off x="981844" y="2360610"/>
          <a:ext cx="10225136" cy="372446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656F128B-D19C-8C89-D679-E9962F346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9A37D684-6A66-44BF-41EC-DE6B87379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Right Triangle 53">
            <a:extLst>
              <a:ext uri="{FF2B5EF4-FFF2-40B4-BE49-F238E27FC236}">
                <a16:creationId xmlns:a16="http://schemas.microsoft.com/office/drawing/2014/main" id="{04E20C4A-4361-CA70-6DC3-20E89621F314}"/>
              </a:ext>
            </a:extLst>
          </p:cNvPr>
          <p:cNvSpPr/>
          <p:nvPr/>
        </p:nvSpPr>
        <p:spPr>
          <a:xfrm rot="16200000" flipH="1" flipV="1">
            <a:off x="-427247" y="2739990"/>
            <a:ext cx="1836337" cy="981844"/>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54">
            <a:extLst>
              <a:ext uri="{FF2B5EF4-FFF2-40B4-BE49-F238E27FC236}">
                <a16:creationId xmlns:a16="http://schemas.microsoft.com/office/drawing/2014/main" id="{96DA5DF1-7F7D-51D7-89C3-CBB09C592712}"/>
              </a:ext>
            </a:extLst>
          </p:cNvPr>
          <p:cNvSpPr/>
          <p:nvPr/>
        </p:nvSpPr>
        <p:spPr>
          <a:xfrm rot="16200000" flipV="1">
            <a:off x="-427245" y="907102"/>
            <a:ext cx="1836335" cy="981843"/>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A76E295-BA5C-9C93-E5FC-85EC33BC49ED}"/>
              </a:ext>
            </a:extLst>
          </p:cNvPr>
          <p:cNvSpPr>
            <a:spLocks noGrp="1"/>
          </p:cNvSpPr>
          <p:nvPr>
            <p:ph type="title"/>
          </p:nvPr>
        </p:nvSpPr>
        <p:spPr>
          <a:xfrm>
            <a:off x="1197868" y="1389926"/>
            <a:ext cx="7978426" cy="512683"/>
          </a:xfrm>
        </p:spPr>
        <p:txBody>
          <a:bodyPr/>
          <a:lstStyle/>
          <a:p>
            <a:r>
              <a:rPr lang="ro-RO" dirty="0">
                <a:solidFill>
                  <a:schemeClr val="bg1"/>
                </a:solidFill>
              </a:rPr>
              <a:t>Satisfacția participanților</a:t>
            </a:r>
            <a:endParaRPr lang="en-US" dirty="0">
              <a:solidFill>
                <a:schemeClr val="bg1"/>
              </a:solidFill>
            </a:endParaRPr>
          </a:p>
        </p:txBody>
      </p:sp>
    </p:spTree>
    <p:extLst>
      <p:ext uri="{BB962C8B-B14F-4D97-AF65-F5344CB8AC3E}">
        <p14:creationId xmlns:p14="http://schemas.microsoft.com/office/powerpoint/2010/main" val="21732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2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2" decel="50000" fill="hold" grpId="0" nodeType="withEffect">
                                  <p:stCondLst>
                                    <p:cond delay="8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0" grpId="0" animBg="1"/>
      <p:bldP spid="11"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87529-57EF-EB15-414A-F79714B63A9A}"/>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A0CA8CCF-159B-9C6E-68B0-0564107A02C3}"/>
              </a:ext>
            </a:extLst>
          </p:cNvPr>
          <p:cNvSpPr/>
          <p:nvPr/>
        </p:nvSpPr>
        <p:spPr>
          <a:xfrm>
            <a:off x="-1526" y="1247497"/>
            <a:ext cx="12188825" cy="95610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 name="Right Triangle 53">
            <a:extLst>
              <a:ext uri="{FF2B5EF4-FFF2-40B4-BE49-F238E27FC236}">
                <a16:creationId xmlns:a16="http://schemas.microsoft.com/office/drawing/2014/main" id="{66B0FD0B-1C22-5EEA-67BC-9A03C25421FA}"/>
              </a:ext>
            </a:extLst>
          </p:cNvPr>
          <p:cNvSpPr/>
          <p:nvPr/>
        </p:nvSpPr>
        <p:spPr>
          <a:xfrm rot="16200000" flipH="1">
            <a:off x="10814352" y="2620944"/>
            <a:ext cx="1832489" cy="9180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a16="http://schemas.microsoft.com/office/drawing/2014/main" id="{85C861EE-0020-97D0-A9C6-FFC90FB718B9}"/>
              </a:ext>
            </a:extLst>
          </p:cNvPr>
          <p:cNvSpPr/>
          <p:nvPr/>
        </p:nvSpPr>
        <p:spPr>
          <a:xfrm rot="16200000">
            <a:off x="10821786" y="788455"/>
            <a:ext cx="1832487" cy="91808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DC58D-5335-8B45-89C6-4C4E75EDB216}"/>
              </a:ext>
            </a:extLst>
          </p:cNvPr>
          <p:cNvSpPr>
            <a:spLocks noGrp="1"/>
          </p:cNvSpPr>
          <p:nvPr>
            <p:ph type="title"/>
          </p:nvPr>
        </p:nvSpPr>
        <p:spPr>
          <a:xfrm>
            <a:off x="965872" y="1098171"/>
            <a:ext cx="5760640" cy="956108"/>
          </a:xfrm>
        </p:spPr>
        <p:txBody>
          <a:bodyPr/>
          <a:lstStyle/>
          <a:p>
            <a:r>
              <a:rPr lang="ro-RO" dirty="0">
                <a:solidFill>
                  <a:schemeClr val="bg1"/>
                </a:solidFill>
              </a:rPr>
              <a:t>Satisfacția participanților</a:t>
            </a:r>
            <a:endParaRPr lang="en-US" dirty="0">
              <a:solidFill>
                <a:schemeClr val="bg1"/>
              </a:solidFill>
            </a:endParaRPr>
          </a:p>
        </p:txBody>
      </p:sp>
      <p:graphicFrame>
        <p:nvGraphicFramePr>
          <p:cNvPr id="7" name="Diagramă 6">
            <a:extLst>
              <a:ext uri="{FF2B5EF4-FFF2-40B4-BE49-F238E27FC236}">
                <a16:creationId xmlns:a16="http://schemas.microsoft.com/office/drawing/2014/main" id="{E641C0DA-ACA6-3D7B-5F0B-287B2665AC41}"/>
              </a:ext>
            </a:extLst>
          </p:cNvPr>
          <p:cNvGraphicFramePr/>
          <p:nvPr>
            <p:extLst>
              <p:ext uri="{D42A27DB-BD31-4B8C-83A1-F6EECF244321}">
                <p14:modId xmlns:p14="http://schemas.microsoft.com/office/powerpoint/2010/main" val="1438253978"/>
              </p:ext>
            </p:extLst>
          </p:nvPr>
        </p:nvGraphicFramePr>
        <p:xfrm>
          <a:off x="837828" y="2281003"/>
          <a:ext cx="10433728" cy="376240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3">
            <a:extLst>
              <a:ext uri="{FF2B5EF4-FFF2-40B4-BE49-F238E27FC236}">
                <a16:creationId xmlns:a16="http://schemas.microsoft.com/office/drawing/2014/main" id="{ABD092D4-242E-070E-C2AD-185D3B8E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0EEAF867-EF73-ACEA-DCC5-E2CF69737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9228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decel="50000" fill="hold" grpId="0" nodeType="withEffect">
                                  <p:stCondLst>
                                    <p:cond delay="20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fill="hold"/>
                                        <p:tgtEl>
                                          <p:spTgt spid="62"/>
                                        </p:tgtEl>
                                        <p:attrNameLst>
                                          <p:attrName>ppt_x</p:attrName>
                                        </p:attrNameLst>
                                      </p:cBhvr>
                                      <p:tavLst>
                                        <p:tav tm="0">
                                          <p:val>
                                            <p:strVal val="#ppt_x"/>
                                          </p:val>
                                        </p:tav>
                                        <p:tav tm="100000">
                                          <p:val>
                                            <p:strVal val="#ppt_x"/>
                                          </p:val>
                                        </p:tav>
                                      </p:tavLst>
                                    </p:anim>
                                    <p:anim calcmode="lin" valueType="num">
                                      <p:cBhvr additive="base">
                                        <p:cTn id="11" dur="500" fill="hold"/>
                                        <p:tgtEl>
                                          <p:spTgt spid="62"/>
                                        </p:tgtEl>
                                        <p:attrNameLst>
                                          <p:attrName>ppt_y</p:attrName>
                                        </p:attrNameLst>
                                      </p:cBhvr>
                                      <p:tavLst>
                                        <p:tav tm="0">
                                          <p:val>
                                            <p:strVal val="0-#ppt_h/2"/>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1+#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4" grpId="0" animBg="1"/>
      <p:bldP spid="5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7FA97A42-0AF2-93AC-1A4E-F4F0CB768FAE}"/>
              </a:ext>
            </a:extLst>
          </p:cNvPr>
          <p:cNvPicPr>
            <a:picLocks noChangeAspect="1"/>
          </p:cNvPicPr>
          <p:nvPr/>
        </p:nvPicPr>
        <p:blipFill>
          <a:blip r:embed="rId2"/>
          <a:srcRect l="3861" t="57749" r="2920" b="651"/>
          <a:stretch>
            <a:fillRect/>
          </a:stretch>
        </p:blipFill>
        <p:spPr>
          <a:xfrm>
            <a:off x="5203819" y="2616938"/>
            <a:ext cx="6087757" cy="3599928"/>
          </a:xfrm>
          <a:prstGeom prst="rect">
            <a:avLst/>
          </a:prstGeom>
        </p:spPr>
      </p:pic>
      <p:sp>
        <p:nvSpPr>
          <p:cNvPr id="4" name="Dreptunghi 3">
            <a:extLst>
              <a:ext uri="{FF2B5EF4-FFF2-40B4-BE49-F238E27FC236}">
                <a16:creationId xmlns:a16="http://schemas.microsoft.com/office/drawing/2014/main" id="{4B338373-684D-7E0D-5759-50328EDD8547}"/>
              </a:ext>
            </a:extLst>
          </p:cNvPr>
          <p:cNvSpPr/>
          <p:nvPr/>
        </p:nvSpPr>
        <p:spPr>
          <a:xfrm>
            <a:off x="-7088" y="887537"/>
            <a:ext cx="12188825" cy="16612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p:txBody>
      </p:sp>
      <p:pic>
        <p:nvPicPr>
          <p:cNvPr id="3" name="Imagine 2">
            <a:extLst>
              <a:ext uri="{FF2B5EF4-FFF2-40B4-BE49-F238E27FC236}">
                <a16:creationId xmlns:a16="http://schemas.microsoft.com/office/drawing/2014/main" id="{5CDE9788-2162-858F-5F43-D431DC9D53D6}"/>
              </a:ext>
            </a:extLst>
          </p:cNvPr>
          <p:cNvPicPr>
            <a:picLocks noChangeAspect="1"/>
          </p:cNvPicPr>
          <p:nvPr/>
        </p:nvPicPr>
        <p:blipFill>
          <a:blip r:embed="rId3"/>
          <a:srcRect l="21420" t="2099" r="21251" b="86351"/>
          <a:stretch>
            <a:fillRect/>
          </a:stretch>
        </p:blipFill>
        <p:spPr>
          <a:xfrm>
            <a:off x="5158308" y="1268760"/>
            <a:ext cx="6552728" cy="792088"/>
          </a:xfrm>
          <a:prstGeom prst="rect">
            <a:avLst/>
          </a:prstGeom>
        </p:spPr>
      </p:pic>
      <p:sp>
        <p:nvSpPr>
          <p:cNvPr id="5" name="Right Triangle 5">
            <a:extLst>
              <a:ext uri="{FF2B5EF4-FFF2-40B4-BE49-F238E27FC236}">
                <a16:creationId xmlns:a16="http://schemas.microsoft.com/office/drawing/2014/main" id="{9702619D-7551-938A-3C49-0264186BA35C}"/>
              </a:ext>
            </a:extLst>
          </p:cNvPr>
          <p:cNvSpPr/>
          <p:nvPr/>
        </p:nvSpPr>
        <p:spPr>
          <a:xfrm rot="16200000" flipH="1">
            <a:off x="10671318" y="5053664"/>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6">
            <a:extLst>
              <a:ext uri="{FF2B5EF4-FFF2-40B4-BE49-F238E27FC236}">
                <a16:creationId xmlns:a16="http://schemas.microsoft.com/office/drawing/2014/main" id="{ADF89D63-58B2-7F0B-A3BE-4DC675252077}"/>
              </a:ext>
            </a:extLst>
          </p:cNvPr>
          <p:cNvSpPr/>
          <p:nvPr/>
        </p:nvSpPr>
        <p:spPr>
          <a:xfrm rot="16200000">
            <a:off x="9658604" y="2203801"/>
            <a:ext cx="3863389"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6E69DAB-2F1B-DC8C-4FE6-F9A13B6005A4}"/>
              </a:ext>
            </a:extLst>
          </p:cNvPr>
          <p:cNvSpPr txBox="1">
            <a:spLocks/>
          </p:cNvSpPr>
          <p:nvPr/>
        </p:nvSpPr>
        <p:spPr>
          <a:xfrm>
            <a:off x="753237" y="931530"/>
            <a:ext cx="4104453" cy="143947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bg1"/>
                </a:solidFill>
              </a:rPr>
              <a:t>Digitalizarea României WB</a:t>
            </a:r>
            <a:endParaRPr lang="en-US" dirty="0">
              <a:solidFill>
                <a:schemeClr val="bg1"/>
              </a:solidFill>
            </a:endParaRPr>
          </a:p>
        </p:txBody>
      </p:sp>
      <p:sp>
        <p:nvSpPr>
          <p:cNvPr id="8" name="TextBox 3">
            <a:extLst>
              <a:ext uri="{FF2B5EF4-FFF2-40B4-BE49-F238E27FC236}">
                <a16:creationId xmlns:a16="http://schemas.microsoft.com/office/drawing/2014/main" id="{DBFF1EE1-E7F8-44E4-7249-7E333863B1B2}"/>
              </a:ext>
            </a:extLst>
          </p:cNvPr>
          <p:cNvSpPr txBox="1"/>
          <p:nvPr/>
        </p:nvSpPr>
        <p:spPr>
          <a:xfrm>
            <a:off x="781962" y="2118902"/>
            <a:ext cx="4176461" cy="338554"/>
          </a:xfrm>
          <a:prstGeom prst="rect">
            <a:avLst/>
          </a:prstGeom>
          <a:noFill/>
        </p:spPr>
        <p:txBody>
          <a:bodyPr wrap="square" rtlCol="0">
            <a:spAutoFit/>
          </a:bodyPr>
          <a:lstStyle/>
          <a:p>
            <a:r>
              <a:rPr lang="ro-RO" sz="1600" i="1" dirty="0">
                <a:solidFill>
                  <a:schemeClr val="bg1"/>
                </a:solidFill>
              </a:rPr>
              <a:t>Realități și provocări</a:t>
            </a:r>
            <a:endParaRPr lang="en-US" sz="1600" i="1" dirty="0">
              <a:solidFill>
                <a:schemeClr val="bg1"/>
              </a:solidFill>
            </a:endParaRPr>
          </a:p>
        </p:txBody>
      </p:sp>
      <p:pic>
        <p:nvPicPr>
          <p:cNvPr id="9" name="Picture 3">
            <a:extLst>
              <a:ext uri="{FF2B5EF4-FFF2-40B4-BE49-F238E27FC236}">
                <a16:creationId xmlns:a16="http://schemas.microsoft.com/office/drawing/2014/main" id="{71136DC9-6DAB-3251-9617-763526D43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0" name="Picture 2">
            <a:extLst>
              <a:ext uri="{FF2B5EF4-FFF2-40B4-BE49-F238E27FC236}">
                <a16:creationId xmlns:a16="http://schemas.microsoft.com/office/drawing/2014/main" id="{A531808E-6A19-6AF2-A48F-D00F60424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12" name="Imagine 11">
            <a:extLst>
              <a:ext uri="{FF2B5EF4-FFF2-40B4-BE49-F238E27FC236}">
                <a16:creationId xmlns:a16="http://schemas.microsoft.com/office/drawing/2014/main" id="{DA57F878-7110-A3CE-44D2-7CEE022A63E4}"/>
              </a:ext>
            </a:extLst>
          </p:cNvPr>
          <p:cNvPicPr>
            <a:picLocks noChangeAspect="1"/>
          </p:cNvPicPr>
          <p:nvPr/>
        </p:nvPicPr>
        <p:blipFill>
          <a:blip r:embed="rId2"/>
          <a:srcRect t="1992" b="42651"/>
          <a:stretch>
            <a:fillRect/>
          </a:stretch>
        </p:blipFill>
        <p:spPr>
          <a:xfrm>
            <a:off x="217697" y="2592805"/>
            <a:ext cx="4940611" cy="3624061"/>
          </a:xfrm>
          <a:prstGeom prst="rect">
            <a:avLst/>
          </a:prstGeom>
        </p:spPr>
      </p:pic>
      <p:sp>
        <p:nvSpPr>
          <p:cNvPr id="14" name="CasetăText 13">
            <a:extLst>
              <a:ext uri="{FF2B5EF4-FFF2-40B4-BE49-F238E27FC236}">
                <a16:creationId xmlns:a16="http://schemas.microsoft.com/office/drawing/2014/main" id="{5ACF0E17-7F71-2160-F206-08D840C32C14}"/>
              </a:ext>
            </a:extLst>
          </p:cNvPr>
          <p:cNvSpPr txBox="1"/>
          <p:nvPr/>
        </p:nvSpPr>
        <p:spPr>
          <a:xfrm>
            <a:off x="7360745" y="2564904"/>
            <a:ext cx="864096" cy="338554"/>
          </a:xfrm>
          <a:prstGeom prst="rect">
            <a:avLst/>
          </a:prstGeom>
          <a:solidFill>
            <a:srgbClr val="F4F4F4"/>
          </a:solidFill>
        </p:spPr>
        <p:txBody>
          <a:bodyPr wrap="square" rtlCol="0">
            <a:spAutoFit/>
          </a:bodyPr>
          <a:lstStyle/>
          <a:p>
            <a:r>
              <a:rPr lang="ro-RO" sz="1600" b="1" dirty="0"/>
              <a:t>(2023)</a:t>
            </a:r>
            <a:endParaRPr lang="en-GB" sz="1600" b="1" dirty="0"/>
          </a:p>
        </p:txBody>
      </p:sp>
      <p:sp>
        <p:nvSpPr>
          <p:cNvPr id="15" name="Săgeată: dreapta 14">
            <a:extLst>
              <a:ext uri="{FF2B5EF4-FFF2-40B4-BE49-F238E27FC236}">
                <a16:creationId xmlns:a16="http://schemas.microsoft.com/office/drawing/2014/main" id="{3417293F-52F9-8A29-5BD7-75898F1AB105}"/>
              </a:ext>
            </a:extLst>
          </p:cNvPr>
          <p:cNvSpPr/>
          <p:nvPr/>
        </p:nvSpPr>
        <p:spPr>
          <a:xfrm rot="6997465">
            <a:off x="7663812" y="3259348"/>
            <a:ext cx="680662" cy="412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ăgeată: dreapta 15">
            <a:extLst>
              <a:ext uri="{FF2B5EF4-FFF2-40B4-BE49-F238E27FC236}">
                <a16:creationId xmlns:a16="http://schemas.microsoft.com/office/drawing/2014/main" id="{E9015024-7ED9-0814-512E-F1E99739AE44}"/>
              </a:ext>
            </a:extLst>
          </p:cNvPr>
          <p:cNvSpPr/>
          <p:nvPr/>
        </p:nvSpPr>
        <p:spPr>
          <a:xfrm rot="6997465">
            <a:off x="8827336" y="5275572"/>
            <a:ext cx="680662" cy="412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755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4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7A0-6C12-E848-7CA1-89FAE83056A7}"/>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9C0E4794-912E-2C28-529B-DADFCB6165D7}"/>
              </a:ext>
            </a:extLst>
          </p:cNvPr>
          <p:cNvSpPr/>
          <p:nvPr/>
        </p:nvSpPr>
        <p:spPr>
          <a:xfrm>
            <a:off x="-1526" y="1247497"/>
            <a:ext cx="12188825" cy="95610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 name="Right Triangle 53">
            <a:extLst>
              <a:ext uri="{FF2B5EF4-FFF2-40B4-BE49-F238E27FC236}">
                <a16:creationId xmlns:a16="http://schemas.microsoft.com/office/drawing/2014/main" id="{091C32A6-87D3-6EFB-3055-AFAB9ED9892B}"/>
              </a:ext>
            </a:extLst>
          </p:cNvPr>
          <p:cNvSpPr/>
          <p:nvPr/>
        </p:nvSpPr>
        <p:spPr>
          <a:xfrm rot="16200000" flipH="1">
            <a:off x="10814352" y="2620944"/>
            <a:ext cx="1832489" cy="9180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a16="http://schemas.microsoft.com/office/drawing/2014/main" id="{53113196-B097-7AB1-C0A8-719C04A36512}"/>
              </a:ext>
            </a:extLst>
          </p:cNvPr>
          <p:cNvSpPr/>
          <p:nvPr/>
        </p:nvSpPr>
        <p:spPr>
          <a:xfrm rot="16200000">
            <a:off x="10821786" y="788455"/>
            <a:ext cx="1832487" cy="91808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04167-2AC3-7C15-1255-485FDDD8474B}"/>
              </a:ext>
            </a:extLst>
          </p:cNvPr>
          <p:cNvSpPr>
            <a:spLocks noGrp="1"/>
          </p:cNvSpPr>
          <p:nvPr>
            <p:ph type="title"/>
          </p:nvPr>
        </p:nvSpPr>
        <p:spPr>
          <a:xfrm>
            <a:off x="965872" y="1098171"/>
            <a:ext cx="5760640" cy="956108"/>
          </a:xfrm>
        </p:spPr>
        <p:txBody>
          <a:bodyPr/>
          <a:lstStyle/>
          <a:p>
            <a:r>
              <a:rPr lang="ro-RO" dirty="0">
                <a:solidFill>
                  <a:schemeClr val="bg1"/>
                </a:solidFill>
              </a:rPr>
              <a:t>Satisfacția participanților</a:t>
            </a:r>
            <a:endParaRPr lang="en-US" dirty="0">
              <a:solidFill>
                <a:schemeClr val="bg1"/>
              </a:solidFill>
            </a:endParaRPr>
          </a:p>
        </p:txBody>
      </p:sp>
      <p:sp>
        <p:nvSpPr>
          <p:cNvPr id="9" name="CasetăText 8">
            <a:extLst>
              <a:ext uri="{FF2B5EF4-FFF2-40B4-BE49-F238E27FC236}">
                <a16:creationId xmlns:a16="http://schemas.microsoft.com/office/drawing/2014/main" id="{31D6D62A-4F2F-AF46-9BF3-573B663E4907}"/>
              </a:ext>
            </a:extLst>
          </p:cNvPr>
          <p:cNvSpPr txBox="1"/>
          <p:nvPr/>
        </p:nvSpPr>
        <p:spPr>
          <a:xfrm>
            <a:off x="1162208" y="4243226"/>
            <a:ext cx="9861356" cy="1234697"/>
          </a:xfrm>
          <a:prstGeom prst="rect">
            <a:avLst/>
          </a:prstGeom>
          <a:noFill/>
        </p:spPr>
        <p:txBody>
          <a:bodyPr wrap="square">
            <a:spAutoFit/>
          </a:bodyPr>
          <a:lstStyle/>
          <a:p>
            <a:pPr marL="449580" algn="just">
              <a:lnSpc>
                <a:spcPct val="107000"/>
              </a:lnSpc>
              <a:spcAft>
                <a:spcPts val="800"/>
              </a:spcAft>
            </a:pP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”Cred că a fost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cel mai util și mai bine organizat curs de formare la care am participat</a:t>
            </a:r>
            <a:r>
              <a:rPr lang="ro-RO" sz="14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Organizarea a fost ireproșabilă. Formatorul cursului a dat dovadă de competențe profesionale deosebite și de  o disponibilitate de a ne explică și de a ne asculta nevoile, aproape nemaiîntâlnite.  Atmosfera cursurilor a fost atât de plăcută și de utilă profesional încât am recomandat tuturor colegilor participarea la acest curs. Cu același formator. Mulțumesc și pe  această cale pentru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profesionalismul</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ridicat de care ați dat dovadă!” (funcționar Secretariatul General al Guvernului)</a:t>
            </a:r>
            <a:endParaRPr lang="en-GB"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3">
            <a:extLst>
              <a:ext uri="{FF2B5EF4-FFF2-40B4-BE49-F238E27FC236}">
                <a16:creationId xmlns:a16="http://schemas.microsoft.com/office/drawing/2014/main" id="{171132BC-E690-EDBA-2018-59C886856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2933B144-B57B-EEDD-FC29-6D55BDEE7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5" name="CasetăText 4">
            <a:extLst>
              <a:ext uri="{FF2B5EF4-FFF2-40B4-BE49-F238E27FC236}">
                <a16:creationId xmlns:a16="http://schemas.microsoft.com/office/drawing/2014/main" id="{0A9A9B9F-23AD-C2AD-8413-CB42472F4BB7}"/>
              </a:ext>
            </a:extLst>
          </p:cNvPr>
          <p:cNvSpPr txBox="1"/>
          <p:nvPr/>
        </p:nvSpPr>
        <p:spPr>
          <a:xfrm>
            <a:off x="1197868" y="2785834"/>
            <a:ext cx="9793088" cy="1234697"/>
          </a:xfrm>
          <a:prstGeom prst="rect">
            <a:avLst/>
          </a:prstGeom>
          <a:noFill/>
        </p:spPr>
        <p:txBody>
          <a:bodyPr wrap="square">
            <a:spAutoFit/>
          </a:bodyPr>
          <a:lstStyle/>
          <a:p>
            <a:pPr marL="449580" algn="just">
              <a:lnSpc>
                <a:spcPct val="107000"/>
              </a:lnSpc>
              <a:spcAft>
                <a:spcPts val="800"/>
              </a:spcAft>
            </a:pP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”Instruirea a fost foarte bine </a:t>
            </a:r>
            <a:r>
              <a:rPr lang="ro-RO" sz="14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adaptată la nevoile noastre</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iar trainerii au fost foarte bine pregătiți și deschiși la întrebări. Am descoperit informații noi despre cele mai recente instrumente și tehnologii folosite în domeniul meu de activitate, ceea ce îmi va îmbunătăți eficiența. Acest curs mi s-a părut mult </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mai structurat și mai clar</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decât altele la care am participat. De asemenea, </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feedback-</a:t>
            </a:r>
            <a:r>
              <a:rPr lang="ro-RO" sz="1400" b="1" i="1"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ul</a:t>
            </a:r>
            <a:r>
              <a:rPr lang="ro-RO" sz="14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personalizat</a:t>
            </a:r>
            <a:r>
              <a:rPr lang="ro-RO" sz="14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pe care l-am primit a fost extrem de valoros pentru dezvoltarea mea.” (funcționar Garda Forestiera Județeană Neamț)</a:t>
            </a:r>
            <a:endParaRPr lang="en-GB"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8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decel="50000" fill="hold" grpId="0" nodeType="withEffect">
                                  <p:stCondLst>
                                    <p:cond delay="20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fill="hold"/>
                                        <p:tgtEl>
                                          <p:spTgt spid="62"/>
                                        </p:tgtEl>
                                        <p:attrNameLst>
                                          <p:attrName>ppt_x</p:attrName>
                                        </p:attrNameLst>
                                      </p:cBhvr>
                                      <p:tavLst>
                                        <p:tav tm="0">
                                          <p:val>
                                            <p:strVal val="#ppt_x"/>
                                          </p:val>
                                        </p:tav>
                                        <p:tav tm="100000">
                                          <p:val>
                                            <p:strVal val="#ppt_x"/>
                                          </p:val>
                                        </p:tav>
                                      </p:tavLst>
                                    </p:anim>
                                    <p:anim calcmode="lin" valueType="num">
                                      <p:cBhvr additive="base">
                                        <p:cTn id="11" dur="500" fill="hold"/>
                                        <p:tgtEl>
                                          <p:spTgt spid="62"/>
                                        </p:tgtEl>
                                        <p:attrNameLst>
                                          <p:attrName>ppt_y</p:attrName>
                                        </p:attrNameLst>
                                      </p:cBhvr>
                                      <p:tavLst>
                                        <p:tav tm="0">
                                          <p:val>
                                            <p:strVal val="0-#ppt_h/2"/>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1+#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4" grpId="0" animBg="1"/>
      <p:bldP spid="5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2BAA6-3643-7187-773C-DFD0C8FAD57C}"/>
            </a:ext>
          </a:extLst>
        </p:cNvPr>
        <p:cNvGrpSpPr/>
        <p:nvPr/>
      </p:nvGrpSpPr>
      <p:grpSpPr>
        <a:xfrm>
          <a:off x="0" y="0"/>
          <a:ext cx="0" cy="0"/>
          <a:chOff x="0" y="0"/>
          <a:chExt cx="0" cy="0"/>
        </a:xfrm>
      </p:grpSpPr>
      <p:sp>
        <p:nvSpPr>
          <p:cNvPr id="74" name="Dreptunghi 73">
            <a:extLst>
              <a:ext uri="{FF2B5EF4-FFF2-40B4-BE49-F238E27FC236}">
                <a16:creationId xmlns:a16="http://schemas.microsoft.com/office/drawing/2014/main" id="{F9162331-2E76-6599-49D4-8DCDC2F3FF89}"/>
              </a:ext>
            </a:extLst>
          </p:cNvPr>
          <p:cNvSpPr/>
          <p:nvPr/>
        </p:nvSpPr>
        <p:spPr>
          <a:xfrm rot="5400000">
            <a:off x="2275239" y="2664252"/>
            <a:ext cx="232788" cy="478326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8" name="Dreptunghi: colțuri rotunjite 57">
            <a:extLst>
              <a:ext uri="{FF2B5EF4-FFF2-40B4-BE49-F238E27FC236}">
                <a16:creationId xmlns:a16="http://schemas.microsoft.com/office/drawing/2014/main" id="{5092A883-D4FD-4702-4C35-8207D502759F}"/>
              </a:ext>
            </a:extLst>
          </p:cNvPr>
          <p:cNvSpPr/>
          <p:nvPr/>
        </p:nvSpPr>
        <p:spPr>
          <a:xfrm>
            <a:off x="5950396" y="1705394"/>
            <a:ext cx="5867919" cy="4243886"/>
          </a:xfrm>
          <a:prstGeom prst="roundRect">
            <a:avLst>
              <a:gd name="adj" fmla="val 4623"/>
            </a:avLst>
          </a:prstGeom>
          <a:solidFill>
            <a:schemeClr val="bg1"/>
          </a:solidFill>
          <a:ln w="9525">
            <a:solidFill>
              <a:schemeClr val="tx2"/>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4" name="Dreptunghi 123">
            <a:extLst>
              <a:ext uri="{FF2B5EF4-FFF2-40B4-BE49-F238E27FC236}">
                <a16:creationId xmlns:a16="http://schemas.microsoft.com/office/drawing/2014/main" id="{5C4709C1-9230-AE2E-135A-12A05F1F5E05}"/>
              </a:ext>
            </a:extLst>
          </p:cNvPr>
          <p:cNvSpPr/>
          <p:nvPr/>
        </p:nvSpPr>
        <p:spPr>
          <a:xfrm>
            <a:off x="5738888" y="1953707"/>
            <a:ext cx="676506" cy="374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Bef>
                <a:spcPts val="1200"/>
              </a:spcBef>
            </a:pPr>
            <a:endParaRPr lang="en-GB" sz="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Title 2">
            <a:extLst>
              <a:ext uri="{FF2B5EF4-FFF2-40B4-BE49-F238E27FC236}">
                <a16:creationId xmlns:a16="http://schemas.microsoft.com/office/drawing/2014/main" id="{89A76A27-FBFF-6CEE-76A3-8A48B23CF66E}"/>
              </a:ext>
            </a:extLst>
          </p:cNvPr>
          <p:cNvSpPr>
            <a:spLocks noGrp="1"/>
          </p:cNvSpPr>
          <p:nvPr>
            <p:ph type="title"/>
          </p:nvPr>
        </p:nvSpPr>
        <p:spPr>
          <a:xfrm>
            <a:off x="2356687" y="994312"/>
            <a:ext cx="7069148" cy="711081"/>
          </a:xfrm>
        </p:spPr>
        <p:txBody>
          <a:bodyPr/>
          <a:lstStyle/>
          <a:p>
            <a:pPr algn="ctr"/>
            <a:r>
              <a:rPr lang="ro-RO" dirty="0">
                <a:solidFill>
                  <a:srgbClr val="0E3057"/>
                </a:solidFill>
              </a:rPr>
              <a:t>IMPACT</a:t>
            </a:r>
            <a:endParaRPr lang="en-US" dirty="0">
              <a:solidFill>
                <a:srgbClr val="0E3057"/>
              </a:solidFill>
            </a:endParaRPr>
          </a:p>
        </p:txBody>
      </p:sp>
      <p:pic>
        <p:nvPicPr>
          <p:cNvPr id="55" name="Picture 3">
            <a:extLst>
              <a:ext uri="{FF2B5EF4-FFF2-40B4-BE49-F238E27FC236}">
                <a16:creationId xmlns:a16="http://schemas.microsoft.com/office/drawing/2014/main" id="{B361F20B-98E5-25CA-77D9-50E37AD94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6" name="Picture 2">
            <a:extLst>
              <a:ext uri="{FF2B5EF4-FFF2-40B4-BE49-F238E27FC236}">
                <a16:creationId xmlns:a16="http://schemas.microsoft.com/office/drawing/2014/main" id="{A5131FCF-5E58-6AC7-D727-366459821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96" name="Grupare 95">
            <a:extLst>
              <a:ext uri="{FF2B5EF4-FFF2-40B4-BE49-F238E27FC236}">
                <a16:creationId xmlns:a16="http://schemas.microsoft.com/office/drawing/2014/main" id="{A2BD994C-132A-4CED-0195-2FEC388504E2}"/>
              </a:ext>
            </a:extLst>
          </p:cNvPr>
          <p:cNvGrpSpPr/>
          <p:nvPr/>
        </p:nvGrpSpPr>
        <p:grpSpPr>
          <a:xfrm>
            <a:off x="5604004" y="1823123"/>
            <a:ext cx="6171149" cy="3919264"/>
            <a:chOff x="672189" y="1782670"/>
            <a:chExt cx="6171149" cy="3919264"/>
          </a:xfrm>
        </p:grpSpPr>
        <p:sp>
          <p:nvSpPr>
            <p:cNvPr id="4" name="CasetăText 3">
              <a:extLst>
                <a:ext uri="{FF2B5EF4-FFF2-40B4-BE49-F238E27FC236}">
                  <a16:creationId xmlns:a16="http://schemas.microsoft.com/office/drawing/2014/main" id="{B3ACE1CD-FCCD-618A-6678-312FC42576BE}"/>
                </a:ext>
              </a:extLst>
            </p:cNvPr>
            <p:cNvSpPr txBox="1"/>
            <p:nvPr/>
          </p:nvSpPr>
          <p:spPr>
            <a:xfrm>
              <a:off x="1954896" y="1855253"/>
              <a:ext cx="4835357"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dintre absolvenți </a:t>
              </a:r>
              <a:r>
                <a:rPr lang="ro-RO" sz="1200" b="1" i="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au aplicat</a:t>
              </a:r>
              <a:r>
                <a:rPr lang="ro-RO" sz="12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ceea ce au învățat imediat după absolvire. </a:t>
              </a:r>
              <a:r>
                <a:rPr lang="ro-RO"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42%</a:t>
              </a:r>
              <a:r>
                <a:rPr lang="ro-RO"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dintre aceștia aplică frecvent la locul de muncă cunoștințele și competențele dobândite, iar 52% se folosesc de aceste achiziții uneori;</a:t>
              </a:r>
              <a:endParaRPr lang="en-GB"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tăText 5">
              <a:extLst>
                <a:ext uri="{FF2B5EF4-FFF2-40B4-BE49-F238E27FC236}">
                  <a16:creationId xmlns:a16="http://schemas.microsoft.com/office/drawing/2014/main" id="{F4BA6C05-49A0-D0C6-01F8-0DD66BB25B7B}"/>
                </a:ext>
              </a:extLst>
            </p:cNvPr>
            <p:cNvSpPr txBox="1"/>
            <p:nvPr/>
          </p:nvSpPr>
          <p:spPr>
            <a:xfrm>
              <a:off x="672190" y="1782670"/>
              <a:ext cx="2141688"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89</a:t>
              </a:r>
              <a:r>
                <a:rPr lang="ro-RO" sz="44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
              </a:r>
              <a:endParaRPr lang="en-GB" sz="44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CasetăText 45">
              <a:extLst>
                <a:ext uri="{FF2B5EF4-FFF2-40B4-BE49-F238E27FC236}">
                  <a16:creationId xmlns:a16="http://schemas.microsoft.com/office/drawing/2014/main" id="{DD5AA69F-E86A-E159-A9D6-4510AFD4A0AC}"/>
                </a:ext>
              </a:extLst>
            </p:cNvPr>
            <p:cNvSpPr txBox="1"/>
            <p:nvPr/>
          </p:nvSpPr>
          <p:spPr>
            <a:xfrm>
              <a:off x="1979256" y="2646789"/>
              <a:ext cx="3364550"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 declară că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utilizarea tehnologiilor digitale în activitatea lor curentă a crescut.</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de creștere medie este de </a:t>
              </a:r>
              <a:r>
                <a:rPr lang="ro-RO"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50%</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CasetăText 46">
              <a:extLst>
                <a:ext uri="{FF2B5EF4-FFF2-40B4-BE49-F238E27FC236}">
                  <a16:creationId xmlns:a16="http://schemas.microsoft.com/office/drawing/2014/main" id="{9CE14EE3-9E1E-95BA-E0AE-18D59CBE1AD6}"/>
                </a:ext>
              </a:extLst>
            </p:cNvPr>
            <p:cNvSpPr txBox="1"/>
            <p:nvPr/>
          </p:nvSpPr>
          <p:spPr>
            <a:xfrm>
              <a:off x="672190" y="2561096"/>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75</a:t>
              </a:r>
              <a:r>
                <a:rPr lang="ro-RO" sz="44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en-GB" sz="4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CasetăText 47">
              <a:extLst>
                <a:ext uri="{FF2B5EF4-FFF2-40B4-BE49-F238E27FC236}">
                  <a16:creationId xmlns:a16="http://schemas.microsoft.com/office/drawing/2014/main" id="{F359EA64-8D7A-2040-6932-2CBFDB91A367}"/>
                </a:ext>
              </a:extLst>
            </p:cNvPr>
            <p:cNvSpPr txBox="1"/>
            <p:nvPr/>
          </p:nvSpPr>
          <p:spPr>
            <a:xfrm>
              <a:off x="1985288" y="3446443"/>
              <a:ext cx="4484517"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 au reușit prin intermediul competențelor formate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să crească volumul sarcinilor de lucru efectuate per unitate de timp</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a creșterii la nivel de eșantion a fost de </a:t>
              </a:r>
              <a:r>
                <a:rPr lang="ro-RO"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39%</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CasetăText 48">
              <a:extLst>
                <a:ext uri="{FF2B5EF4-FFF2-40B4-BE49-F238E27FC236}">
                  <a16:creationId xmlns:a16="http://schemas.microsoft.com/office/drawing/2014/main" id="{65788594-73E2-373C-4620-9CE9CAAF839B}"/>
                </a:ext>
              </a:extLst>
            </p:cNvPr>
            <p:cNvSpPr txBox="1"/>
            <p:nvPr/>
          </p:nvSpPr>
          <p:spPr>
            <a:xfrm>
              <a:off x="672189" y="3346541"/>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67%</a:t>
              </a:r>
              <a:endParaRPr lang="en-GB" sz="44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CasetăText 52">
              <a:extLst>
                <a:ext uri="{FF2B5EF4-FFF2-40B4-BE49-F238E27FC236}">
                  <a16:creationId xmlns:a16="http://schemas.microsoft.com/office/drawing/2014/main" id="{950C41CB-B2F1-9027-50B7-E6617708FFE5}"/>
                </a:ext>
              </a:extLst>
            </p:cNvPr>
            <p:cNvSpPr txBox="1"/>
            <p:nvPr/>
          </p:nvSpPr>
          <p:spPr>
            <a:xfrm>
              <a:off x="1979256" y="4222916"/>
              <a:ext cx="4864082"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participanții la formare resimt o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simplificare semnificativă</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 activităților și sarcinilor de lucru. Rata medie de simplificare la nivelul eșantionului este de </a:t>
              </a:r>
              <a:r>
                <a:rPr lang="ro-RO"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43%;</a:t>
              </a:r>
              <a:endParaRPr lang="en-GB"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CasetăText 53">
              <a:extLst>
                <a:ext uri="{FF2B5EF4-FFF2-40B4-BE49-F238E27FC236}">
                  <a16:creationId xmlns:a16="http://schemas.microsoft.com/office/drawing/2014/main" id="{68B7163C-5F70-DE91-A895-78516CA92BCF}"/>
                </a:ext>
              </a:extLst>
            </p:cNvPr>
            <p:cNvSpPr txBox="1"/>
            <p:nvPr/>
          </p:nvSpPr>
          <p:spPr>
            <a:xfrm>
              <a:off x="672189" y="4119752"/>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53%</a:t>
              </a:r>
              <a:endParaRPr lang="en-GB" sz="4400" b="1"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CasetăText 71">
              <a:extLst>
                <a:ext uri="{FF2B5EF4-FFF2-40B4-BE49-F238E27FC236}">
                  <a16:creationId xmlns:a16="http://schemas.microsoft.com/office/drawing/2014/main" id="{EEEAB6FA-75BA-94E6-E2CB-DAF1677AFEE2}"/>
                </a:ext>
              </a:extLst>
            </p:cNvPr>
            <p:cNvSpPr txBox="1"/>
            <p:nvPr/>
          </p:nvSpPr>
          <p:spPr>
            <a:xfrm>
              <a:off x="1972404" y="4991056"/>
              <a:ext cx="4864082"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 apreciază că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relațiile inter-instituționale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ale unității administrative în care lucrează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s-au îmbunătățit</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de îmbunătățire este de </a:t>
              </a:r>
              <a:r>
                <a:rPr lang="ro-RO"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38%</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3" name="CasetăText 72">
              <a:extLst>
                <a:ext uri="{FF2B5EF4-FFF2-40B4-BE49-F238E27FC236}">
                  <a16:creationId xmlns:a16="http://schemas.microsoft.com/office/drawing/2014/main" id="{9BEF2894-AF93-0231-1B5A-67E5E26E1B26}"/>
                </a:ext>
              </a:extLst>
            </p:cNvPr>
            <p:cNvSpPr txBox="1"/>
            <p:nvPr/>
          </p:nvSpPr>
          <p:spPr>
            <a:xfrm>
              <a:off x="672190" y="4917232"/>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63%</a:t>
              </a:r>
              <a:endParaRPr lang="en-GB" sz="44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7" name="Dreptunghi: colțuri rotunjite 76">
            <a:extLst>
              <a:ext uri="{FF2B5EF4-FFF2-40B4-BE49-F238E27FC236}">
                <a16:creationId xmlns:a16="http://schemas.microsoft.com/office/drawing/2014/main" id="{55294F34-C59B-C84C-4BC5-B0B94C560FBC}"/>
              </a:ext>
            </a:extLst>
          </p:cNvPr>
          <p:cNvSpPr/>
          <p:nvPr/>
        </p:nvSpPr>
        <p:spPr>
          <a:xfrm>
            <a:off x="241883" y="1705393"/>
            <a:ext cx="2257995" cy="4243886"/>
          </a:xfrm>
          <a:prstGeom prst="roundRect">
            <a:avLst>
              <a:gd name="adj" fmla="val 4623"/>
            </a:avLst>
          </a:prstGeom>
          <a:solidFill>
            <a:schemeClr val="accent1">
              <a:lumMod val="75000"/>
            </a:schemeClr>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8" name="CasetăText 77">
            <a:extLst>
              <a:ext uri="{FF2B5EF4-FFF2-40B4-BE49-F238E27FC236}">
                <a16:creationId xmlns:a16="http://schemas.microsoft.com/office/drawing/2014/main" id="{0A136320-464F-AB69-297B-E58149E06650}"/>
              </a:ext>
            </a:extLst>
          </p:cNvPr>
          <p:cNvSpPr txBox="1"/>
          <p:nvPr/>
        </p:nvSpPr>
        <p:spPr>
          <a:xfrm>
            <a:off x="370510" y="3360386"/>
            <a:ext cx="1903750" cy="1960921"/>
          </a:xfrm>
          <a:prstGeom prst="rect">
            <a:avLst/>
          </a:prstGeom>
          <a:noFill/>
        </p:spPr>
        <p:txBody>
          <a:bodyPr wrap="square">
            <a:spAutoFit/>
          </a:bodyPr>
          <a:lstStyle/>
          <a:p>
            <a:pPr lvl="0" algn="ctr">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Prin utilizarea competențelor dobândite în cadrul cursurilor, pentru </a:t>
            </a:r>
            <a:r>
              <a:rPr lang="ro-RO" sz="1600" b="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68%</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dintre absolvenți </a:t>
            </a:r>
            <a:r>
              <a:rPr lang="ro-RO" sz="1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timpul mediu de rezolvare a sarcinilor de lucru s-a redus.</a:t>
            </a:r>
            <a:r>
              <a:rPr lang="ro-RO" sz="120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Ponderea medie a reducerii timpului de lucru este de 42%;</a:t>
            </a:r>
            <a:endParaRPr lang="en-GB"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9" name="Dreptunghi: colțuri rotunjite 78">
            <a:extLst>
              <a:ext uri="{FF2B5EF4-FFF2-40B4-BE49-F238E27FC236}">
                <a16:creationId xmlns:a16="http://schemas.microsoft.com/office/drawing/2014/main" id="{D3293506-B416-A5D3-C921-809565926D7E}"/>
              </a:ext>
            </a:extLst>
          </p:cNvPr>
          <p:cNvSpPr/>
          <p:nvPr/>
        </p:nvSpPr>
        <p:spPr>
          <a:xfrm>
            <a:off x="2687557" y="1705393"/>
            <a:ext cx="2257995" cy="4243886"/>
          </a:xfrm>
          <a:prstGeom prst="roundRect">
            <a:avLst>
              <a:gd name="adj" fmla="val 4623"/>
            </a:avLst>
          </a:prstGeom>
          <a:solidFill>
            <a:schemeClr val="accent1">
              <a:lumMod val="75000"/>
            </a:schemeClr>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0" name="CasetăText 79">
            <a:extLst>
              <a:ext uri="{FF2B5EF4-FFF2-40B4-BE49-F238E27FC236}">
                <a16:creationId xmlns:a16="http://schemas.microsoft.com/office/drawing/2014/main" id="{C557BD2C-00AD-C2E9-0CDC-404E6885AAAF}"/>
              </a:ext>
            </a:extLst>
          </p:cNvPr>
          <p:cNvSpPr txBox="1"/>
          <p:nvPr/>
        </p:nvSpPr>
        <p:spPr>
          <a:xfrm>
            <a:off x="2879516" y="3406119"/>
            <a:ext cx="1903750" cy="1730410"/>
          </a:xfrm>
          <a:prstGeom prst="rect">
            <a:avLst/>
          </a:prstGeom>
          <a:noFill/>
        </p:spPr>
        <p:txBody>
          <a:bodyPr wrap="square">
            <a:spAutoFit/>
          </a:bodyPr>
          <a:lstStyle/>
          <a:p>
            <a:pPr lvl="0" algn="ctr">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În cazul a </a:t>
            </a:r>
            <a:r>
              <a:rPr lang="ro-RO" sz="1600" b="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54%</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dintre absolvenți gradul de </a:t>
            </a:r>
            <a:r>
              <a:rPr lang="ro-RO" sz="1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utilizare a documentelor pe suport de hârtie a scăzut</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Media nivelului de economisire a hârtiei calculată la nivelul eșantionului este de 42%;</a:t>
            </a:r>
            <a:endParaRPr lang="en-GB"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8" name="Grupare 87">
            <a:extLst>
              <a:ext uri="{FF2B5EF4-FFF2-40B4-BE49-F238E27FC236}">
                <a16:creationId xmlns:a16="http://schemas.microsoft.com/office/drawing/2014/main" id="{60DACFB5-2131-2A2E-C70B-156EAE33EE41}"/>
              </a:ext>
            </a:extLst>
          </p:cNvPr>
          <p:cNvGrpSpPr/>
          <p:nvPr/>
        </p:nvGrpSpPr>
        <p:grpSpPr>
          <a:xfrm>
            <a:off x="923872" y="2283948"/>
            <a:ext cx="764454" cy="764466"/>
            <a:chOff x="-618598" y="2429215"/>
            <a:chExt cx="190501" cy="190504"/>
          </a:xfrm>
        </p:grpSpPr>
        <p:sp>
          <p:nvSpPr>
            <p:cNvPr id="84" name="Formă liberă: formă 83">
              <a:extLst>
                <a:ext uri="{FF2B5EF4-FFF2-40B4-BE49-F238E27FC236}">
                  <a16:creationId xmlns:a16="http://schemas.microsoft.com/office/drawing/2014/main" id="{1BF9C3F5-3360-7709-3248-FBB4D791723D}"/>
                </a:ext>
              </a:extLst>
            </p:cNvPr>
            <p:cNvSpPr/>
            <p:nvPr/>
          </p:nvSpPr>
          <p:spPr>
            <a:xfrm>
              <a:off x="-618598" y="2429215"/>
              <a:ext cx="190501" cy="190502"/>
            </a:xfrm>
            <a:custGeom>
              <a:avLst/>
              <a:gdLst>
                <a:gd name="connsiteX0" fmla="*/ 98465 w 190501"/>
                <a:gd name="connsiteY0" fmla="*/ 190447 h 190502"/>
                <a:gd name="connsiteX1" fmla="*/ 55 w 190501"/>
                <a:gd name="connsiteY1" fmla="*/ 98465 h 190502"/>
                <a:gd name="connsiteX2" fmla="*/ 92037 w 190501"/>
                <a:gd name="connsiteY2" fmla="*/ 55 h 190502"/>
                <a:gd name="connsiteX3" fmla="*/ 190447 w 190501"/>
                <a:gd name="connsiteY3" fmla="*/ 92037 h 190502"/>
                <a:gd name="connsiteX4" fmla="*/ 189781 w 190501"/>
                <a:gd name="connsiteY4" fmla="*/ 106941 h 19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1" h="190502">
                  <a:moveTo>
                    <a:pt x="98465" y="190447"/>
                  </a:moveTo>
                  <a:cubicBezTo>
                    <a:pt x="45890" y="192222"/>
                    <a:pt x="1830" y="151040"/>
                    <a:pt x="55" y="98465"/>
                  </a:cubicBezTo>
                  <a:cubicBezTo>
                    <a:pt x="-1720" y="45890"/>
                    <a:pt x="39462" y="1830"/>
                    <a:pt x="92037" y="55"/>
                  </a:cubicBezTo>
                  <a:cubicBezTo>
                    <a:pt x="144612" y="-1720"/>
                    <a:pt x="188672" y="39462"/>
                    <a:pt x="190447" y="92037"/>
                  </a:cubicBezTo>
                  <a:cubicBezTo>
                    <a:pt x="190615" y="97015"/>
                    <a:pt x="190392" y="101998"/>
                    <a:pt x="189781" y="106941"/>
                  </a:cubicBez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85" name="Formă liberă: formă 84">
              <a:extLst>
                <a:ext uri="{FF2B5EF4-FFF2-40B4-BE49-F238E27FC236}">
                  <a16:creationId xmlns:a16="http://schemas.microsoft.com/office/drawing/2014/main" id="{8849F8AE-84EB-EE42-6F11-1BA175952C8D}"/>
                </a:ext>
              </a:extLst>
            </p:cNvPr>
            <p:cNvSpPr/>
            <p:nvPr/>
          </p:nvSpPr>
          <p:spPr>
            <a:xfrm>
              <a:off x="-523353" y="2467319"/>
              <a:ext cx="19050" cy="66675"/>
            </a:xfrm>
            <a:custGeom>
              <a:avLst/>
              <a:gdLst>
                <a:gd name="connsiteX0" fmla="*/ 0 w 19050"/>
                <a:gd name="connsiteY0" fmla="*/ 0 h 66675"/>
                <a:gd name="connsiteX1" fmla="*/ 0 w 19050"/>
                <a:gd name="connsiteY1" fmla="*/ 57150 h 66675"/>
                <a:gd name="connsiteX2" fmla="*/ 19050 w 19050"/>
                <a:gd name="connsiteY2" fmla="*/ 66675 h 66675"/>
              </a:gdLst>
              <a:ahLst/>
              <a:cxnLst>
                <a:cxn ang="0">
                  <a:pos x="connsiteX0" y="connsiteY0"/>
                </a:cxn>
                <a:cxn ang="0">
                  <a:pos x="connsiteX1" y="connsiteY1"/>
                </a:cxn>
                <a:cxn ang="0">
                  <a:pos x="connsiteX2" y="connsiteY2"/>
                </a:cxn>
              </a:cxnLst>
              <a:rect l="l" t="t" r="r" b="b"/>
              <a:pathLst>
                <a:path w="19050" h="66675">
                  <a:moveTo>
                    <a:pt x="0" y="0"/>
                  </a:moveTo>
                  <a:lnTo>
                    <a:pt x="0" y="57150"/>
                  </a:lnTo>
                  <a:lnTo>
                    <a:pt x="19050" y="66675"/>
                  </a:ln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86" name="Formă liberă: formă 85">
              <a:extLst>
                <a:ext uri="{FF2B5EF4-FFF2-40B4-BE49-F238E27FC236}">
                  <a16:creationId xmlns:a16="http://schemas.microsoft.com/office/drawing/2014/main" id="{FBB9A67C-869E-249A-8E82-1AFC7CDAB79D}"/>
                </a:ext>
              </a:extLst>
            </p:cNvPr>
            <p:cNvSpPr/>
            <p:nvPr/>
          </p:nvSpPr>
          <p:spPr>
            <a:xfrm>
              <a:off x="-504303" y="2581619"/>
              <a:ext cx="76200" cy="38100"/>
            </a:xfrm>
            <a:custGeom>
              <a:avLst/>
              <a:gdLst>
                <a:gd name="connsiteX0" fmla="*/ 0 w 76200"/>
                <a:gd name="connsiteY0" fmla="*/ 0 h 38100"/>
                <a:gd name="connsiteX1" fmla="*/ 38100 w 76200"/>
                <a:gd name="connsiteY1" fmla="*/ 38100 h 38100"/>
                <a:gd name="connsiteX2" fmla="*/ 76200 w 76200"/>
                <a:gd name="connsiteY2" fmla="*/ 0 h 38100"/>
              </a:gdLst>
              <a:ahLst/>
              <a:cxnLst>
                <a:cxn ang="0">
                  <a:pos x="connsiteX0" y="connsiteY0"/>
                </a:cxn>
                <a:cxn ang="0">
                  <a:pos x="connsiteX1" y="connsiteY1"/>
                </a:cxn>
                <a:cxn ang="0">
                  <a:pos x="connsiteX2" y="connsiteY2"/>
                </a:cxn>
              </a:cxnLst>
              <a:rect l="l" t="t" r="r" b="b"/>
              <a:pathLst>
                <a:path w="76200" h="38100">
                  <a:moveTo>
                    <a:pt x="0" y="0"/>
                  </a:moveTo>
                  <a:lnTo>
                    <a:pt x="38100" y="38100"/>
                  </a:lnTo>
                  <a:lnTo>
                    <a:pt x="76200" y="0"/>
                  </a:ln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87" name="Formă liberă: formă 86">
              <a:extLst>
                <a:ext uri="{FF2B5EF4-FFF2-40B4-BE49-F238E27FC236}">
                  <a16:creationId xmlns:a16="http://schemas.microsoft.com/office/drawing/2014/main" id="{3E362711-5F33-B526-BD50-B528E5E6F86D}"/>
                </a:ext>
              </a:extLst>
            </p:cNvPr>
            <p:cNvSpPr/>
            <p:nvPr/>
          </p:nvSpPr>
          <p:spPr>
            <a:xfrm>
              <a:off x="-466203" y="2543519"/>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noFill/>
            <a:ln w="57150" cap="rnd">
              <a:solidFill>
                <a:schemeClr val="bg1"/>
              </a:solidFill>
              <a:prstDash val="solid"/>
              <a:round/>
            </a:ln>
          </p:spPr>
          <p:txBody>
            <a:bodyPr rtlCol="0" anchor="ctr"/>
            <a:lstStyle/>
            <a:p>
              <a:endParaRPr lang="ro-RO">
                <a:solidFill>
                  <a:schemeClr val="bg1"/>
                </a:solidFill>
              </a:endParaRPr>
            </a:p>
          </p:txBody>
        </p:sp>
      </p:grpSp>
      <p:grpSp>
        <p:nvGrpSpPr>
          <p:cNvPr id="95" name="Grupare 94">
            <a:extLst>
              <a:ext uri="{FF2B5EF4-FFF2-40B4-BE49-F238E27FC236}">
                <a16:creationId xmlns:a16="http://schemas.microsoft.com/office/drawing/2014/main" id="{DE3E6304-3DE4-001F-B2C3-4D9BEA397B30}"/>
              </a:ext>
            </a:extLst>
          </p:cNvPr>
          <p:cNvGrpSpPr/>
          <p:nvPr/>
        </p:nvGrpSpPr>
        <p:grpSpPr>
          <a:xfrm>
            <a:off x="3399545" y="2290027"/>
            <a:ext cx="704456" cy="828767"/>
            <a:chOff x="-616719" y="3448050"/>
            <a:chExt cx="161925" cy="190499"/>
          </a:xfrm>
        </p:grpSpPr>
        <p:sp>
          <p:nvSpPr>
            <p:cNvPr id="92" name="Formă liberă: formă 91">
              <a:extLst>
                <a:ext uri="{FF2B5EF4-FFF2-40B4-BE49-F238E27FC236}">
                  <a16:creationId xmlns:a16="http://schemas.microsoft.com/office/drawing/2014/main" id="{A2EF9A23-0FAF-43A9-AA55-F6BAB38B9B24}"/>
                </a:ext>
              </a:extLst>
            </p:cNvPr>
            <p:cNvSpPr/>
            <p:nvPr/>
          </p:nvSpPr>
          <p:spPr>
            <a:xfrm>
              <a:off x="-502419" y="3448050"/>
              <a:ext cx="47625" cy="47625"/>
            </a:xfrm>
            <a:custGeom>
              <a:avLst/>
              <a:gdLst>
                <a:gd name="connsiteX0" fmla="*/ 47625 w 47625"/>
                <a:gd name="connsiteY0" fmla="*/ 47625 h 47625"/>
                <a:gd name="connsiteX1" fmla="*/ 19050 w 47625"/>
                <a:gd name="connsiteY1" fmla="*/ 47625 h 47625"/>
                <a:gd name="connsiteX2" fmla="*/ 0 w 47625"/>
                <a:gd name="connsiteY2" fmla="*/ 28575 h 47625"/>
                <a:gd name="connsiteX3" fmla="*/ 0 w 47625"/>
                <a:gd name="connsiteY3" fmla="*/ 0 h 47625"/>
              </a:gdLst>
              <a:ahLst/>
              <a:cxnLst>
                <a:cxn ang="0">
                  <a:pos x="connsiteX0" y="connsiteY0"/>
                </a:cxn>
                <a:cxn ang="0">
                  <a:pos x="connsiteX1" y="connsiteY1"/>
                </a:cxn>
                <a:cxn ang="0">
                  <a:pos x="connsiteX2" y="connsiteY2"/>
                </a:cxn>
                <a:cxn ang="0">
                  <a:pos x="connsiteX3" y="connsiteY3"/>
                </a:cxn>
              </a:cxnLst>
              <a:rect l="l" t="t" r="r" b="b"/>
              <a:pathLst>
                <a:path w="47625" h="47625">
                  <a:moveTo>
                    <a:pt x="47625" y="47625"/>
                  </a:moveTo>
                  <a:lnTo>
                    <a:pt x="19050" y="47625"/>
                  </a:lnTo>
                  <a:cubicBezTo>
                    <a:pt x="8529" y="47625"/>
                    <a:pt x="0" y="39096"/>
                    <a:pt x="0" y="28575"/>
                  </a:cubicBezTo>
                  <a:lnTo>
                    <a:pt x="0" y="0"/>
                  </a:ln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93" name="Formă liberă: formă 92">
              <a:extLst>
                <a:ext uri="{FF2B5EF4-FFF2-40B4-BE49-F238E27FC236}">
                  <a16:creationId xmlns:a16="http://schemas.microsoft.com/office/drawing/2014/main" id="{729911D6-375E-797A-11B2-BC486012D8C2}"/>
                </a:ext>
              </a:extLst>
            </p:cNvPr>
            <p:cNvSpPr/>
            <p:nvPr/>
          </p:nvSpPr>
          <p:spPr>
            <a:xfrm>
              <a:off x="-578619" y="3448050"/>
              <a:ext cx="123825" cy="152400"/>
            </a:xfrm>
            <a:custGeom>
              <a:avLst/>
              <a:gdLst>
                <a:gd name="connsiteX0" fmla="*/ 19050 w 123825"/>
                <a:gd name="connsiteY0" fmla="*/ 152400 h 152400"/>
                <a:gd name="connsiteX1" fmla="*/ 0 w 123825"/>
                <a:gd name="connsiteY1" fmla="*/ 133350 h 152400"/>
                <a:gd name="connsiteX2" fmla="*/ 0 w 123825"/>
                <a:gd name="connsiteY2" fmla="*/ 19050 h 152400"/>
                <a:gd name="connsiteX3" fmla="*/ 19050 w 123825"/>
                <a:gd name="connsiteY3" fmla="*/ 0 h 152400"/>
                <a:gd name="connsiteX4" fmla="*/ 85725 w 123825"/>
                <a:gd name="connsiteY4" fmla="*/ 0 h 152400"/>
                <a:gd name="connsiteX5" fmla="*/ 123825 w 123825"/>
                <a:gd name="connsiteY5" fmla="*/ 38100 h 152400"/>
                <a:gd name="connsiteX6" fmla="*/ 123825 w 123825"/>
                <a:gd name="connsiteY6" fmla="*/ 133350 h 152400"/>
                <a:gd name="connsiteX7" fmla="*/ 104775 w 123825"/>
                <a:gd name="connsiteY7"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52400">
                  <a:moveTo>
                    <a:pt x="19050" y="152400"/>
                  </a:moveTo>
                  <a:cubicBezTo>
                    <a:pt x="8529" y="152400"/>
                    <a:pt x="0" y="143871"/>
                    <a:pt x="0" y="133350"/>
                  </a:cubicBezTo>
                  <a:lnTo>
                    <a:pt x="0" y="19050"/>
                  </a:lnTo>
                  <a:cubicBezTo>
                    <a:pt x="0" y="8529"/>
                    <a:pt x="8529" y="0"/>
                    <a:pt x="19050" y="0"/>
                  </a:cubicBezTo>
                  <a:lnTo>
                    <a:pt x="85725" y="0"/>
                  </a:lnTo>
                  <a:lnTo>
                    <a:pt x="123825" y="38100"/>
                  </a:lnTo>
                  <a:lnTo>
                    <a:pt x="123825" y="133350"/>
                  </a:lnTo>
                  <a:cubicBezTo>
                    <a:pt x="123825" y="143871"/>
                    <a:pt x="115296" y="152400"/>
                    <a:pt x="104775" y="152400"/>
                  </a:cubicBezTo>
                  <a:close/>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94" name="Formă liberă: formă 93">
              <a:extLst>
                <a:ext uri="{FF2B5EF4-FFF2-40B4-BE49-F238E27FC236}">
                  <a16:creationId xmlns:a16="http://schemas.microsoft.com/office/drawing/2014/main" id="{04991418-729C-BA7D-BB3B-FDD3FF56AE64}"/>
                </a:ext>
              </a:extLst>
            </p:cNvPr>
            <p:cNvSpPr/>
            <p:nvPr/>
          </p:nvSpPr>
          <p:spPr>
            <a:xfrm>
              <a:off x="-616719" y="3501389"/>
              <a:ext cx="108584" cy="137160"/>
            </a:xfrm>
            <a:custGeom>
              <a:avLst/>
              <a:gdLst>
                <a:gd name="connsiteX0" fmla="*/ 0 w 108584"/>
                <a:gd name="connsiteY0" fmla="*/ 0 h 137160"/>
                <a:gd name="connsiteX1" fmla="*/ 0 w 108584"/>
                <a:gd name="connsiteY1" fmla="*/ 121920 h 137160"/>
                <a:gd name="connsiteX2" fmla="*/ 15240 w 108584"/>
                <a:gd name="connsiteY2" fmla="*/ 137160 h 137160"/>
                <a:gd name="connsiteX3" fmla="*/ 108585 w 108584"/>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8584" h="137160">
                  <a:moveTo>
                    <a:pt x="0" y="0"/>
                  </a:moveTo>
                  <a:lnTo>
                    <a:pt x="0" y="121920"/>
                  </a:lnTo>
                  <a:cubicBezTo>
                    <a:pt x="0" y="130337"/>
                    <a:pt x="6823" y="137160"/>
                    <a:pt x="15240" y="137160"/>
                  </a:cubicBezTo>
                  <a:lnTo>
                    <a:pt x="108585" y="137160"/>
                  </a:lnTo>
                </a:path>
              </a:pathLst>
            </a:custGeom>
            <a:noFill/>
            <a:ln w="57150" cap="rnd">
              <a:solidFill>
                <a:schemeClr val="bg1"/>
              </a:solidFill>
              <a:prstDash val="solid"/>
              <a:round/>
            </a:ln>
          </p:spPr>
          <p:txBody>
            <a:bodyPr rtlCol="0" anchor="ctr"/>
            <a:lstStyle/>
            <a:p>
              <a:endParaRPr lang="ro-RO">
                <a:solidFill>
                  <a:schemeClr val="bg1"/>
                </a:solidFill>
              </a:endParaRPr>
            </a:p>
          </p:txBody>
        </p:sp>
      </p:grpSp>
    </p:spTree>
    <p:extLst>
      <p:ext uri="{BB962C8B-B14F-4D97-AF65-F5344CB8AC3E}">
        <p14:creationId xmlns:p14="http://schemas.microsoft.com/office/powerpoint/2010/main" val="261935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E251C-D595-86B7-4A88-5DE519BC9818}"/>
            </a:ext>
          </a:extLst>
        </p:cNvPr>
        <p:cNvGrpSpPr/>
        <p:nvPr/>
      </p:nvGrpSpPr>
      <p:grpSpPr>
        <a:xfrm>
          <a:off x="0" y="0"/>
          <a:ext cx="0" cy="0"/>
          <a:chOff x="0" y="0"/>
          <a:chExt cx="0" cy="0"/>
        </a:xfrm>
      </p:grpSpPr>
      <p:sp>
        <p:nvSpPr>
          <p:cNvPr id="50" name="Dreptunghi: colțuri rotunjite 49">
            <a:extLst>
              <a:ext uri="{FF2B5EF4-FFF2-40B4-BE49-F238E27FC236}">
                <a16:creationId xmlns:a16="http://schemas.microsoft.com/office/drawing/2014/main" id="{4990860D-989B-C20C-C975-C272D6598AE2}"/>
              </a:ext>
            </a:extLst>
          </p:cNvPr>
          <p:cNvSpPr/>
          <p:nvPr/>
        </p:nvSpPr>
        <p:spPr>
          <a:xfrm>
            <a:off x="2931425" y="2069116"/>
            <a:ext cx="3354753" cy="3406984"/>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Dreptunghi: colțuri rotunjite 55">
            <a:extLst>
              <a:ext uri="{FF2B5EF4-FFF2-40B4-BE49-F238E27FC236}">
                <a16:creationId xmlns:a16="http://schemas.microsoft.com/office/drawing/2014/main" id="{62B02F83-C072-400B-96CF-C528D8D6454C}"/>
              </a:ext>
            </a:extLst>
          </p:cNvPr>
          <p:cNvSpPr/>
          <p:nvPr/>
        </p:nvSpPr>
        <p:spPr>
          <a:xfrm>
            <a:off x="4850217" y="4931871"/>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Dreptunghi: colțuri rotunjite 53">
            <a:extLst>
              <a:ext uri="{FF2B5EF4-FFF2-40B4-BE49-F238E27FC236}">
                <a16:creationId xmlns:a16="http://schemas.microsoft.com/office/drawing/2014/main" id="{99AADBAE-D1FB-DF84-1257-29D32A1F5FE3}"/>
              </a:ext>
            </a:extLst>
          </p:cNvPr>
          <p:cNvSpPr/>
          <p:nvPr/>
        </p:nvSpPr>
        <p:spPr>
          <a:xfrm>
            <a:off x="3173154" y="1715631"/>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Dreptunghi: colțuri rotunjite 48">
            <a:extLst>
              <a:ext uri="{FF2B5EF4-FFF2-40B4-BE49-F238E27FC236}">
                <a16:creationId xmlns:a16="http://schemas.microsoft.com/office/drawing/2014/main" id="{7CC2DDE8-3B4D-67C1-BD88-41489F8D7098}"/>
              </a:ext>
            </a:extLst>
          </p:cNvPr>
          <p:cNvSpPr/>
          <p:nvPr/>
        </p:nvSpPr>
        <p:spPr>
          <a:xfrm>
            <a:off x="753456" y="2061549"/>
            <a:ext cx="1979902" cy="3406984"/>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1" name="Dreptunghi: colțuri rotunjite 50">
            <a:extLst>
              <a:ext uri="{FF2B5EF4-FFF2-40B4-BE49-F238E27FC236}">
                <a16:creationId xmlns:a16="http://schemas.microsoft.com/office/drawing/2014/main" id="{851377F6-910B-069B-5655-E387C27D5EDB}"/>
              </a:ext>
            </a:extLst>
          </p:cNvPr>
          <p:cNvSpPr/>
          <p:nvPr/>
        </p:nvSpPr>
        <p:spPr>
          <a:xfrm>
            <a:off x="920885" y="1669708"/>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10" name="Group 87">
            <a:extLst>
              <a:ext uri="{FF2B5EF4-FFF2-40B4-BE49-F238E27FC236}">
                <a16:creationId xmlns:a16="http://schemas.microsoft.com/office/drawing/2014/main" id="{AB8DE15B-D2F0-E676-B032-7294EB21BFCD}"/>
              </a:ext>
            </a:extLst>
          </p:cNvPr>
          <p:cNvGrpSpPr/>
          <p:nvPr/>
        </p:nvGrpSpPr>
        <p:grpSpPr>
          <a:xfrm>
            <a:off x="4850217" y="2870557"/>
            <a:ext cx="2952328" cy="3220511"/>
            <a:chOff x="5290060" y="1924993"/>
            <a:chExt cx="1891774" cy="3004757"/>
          </a:xfrm>
        </p:grpSpPr>
        <p:grpSp>
          <p:nvGrpSpPr>
            <p:cNvPr id="11" name="Group 319">
              <a:extLst>
                <a:ext uri="{FF2B5EF4-FFF2-40B4-BE49-F238E27FC236}">
                  <a16:creationId xmlns:a16="http://schemas.microsoft.com/office/drawing/2014/main" id="{5CFEAF13-CDE7-0D3C-FAF0-42CD015AF933}"/>
                </a:ext>
              </a:extLst>
            </p:cNvPr>
            <p:cNvGrpSpPr/>
            <p:nvPr/>
          </p:nvGrpSpPr>
          <p:grpSpPr>
            <a:xfrm>
              <a:off x="5302951" y="3181989"/>
              <a:ext cx="1878882" cy="1747761"/>
              <a:chOff x="-2030016" y="2616652"/>
              <a:chExt cx="1602660" cy="1490815"/>
            </a:xfrm>
          </p:grpSpPr>
          <p:sp>
            <p:nvSpPr>
              <p:cNvPr id="32" name="Freeform 47">
                <a:extLst>
                  <a:ext uri="{FF2B5EF4-FFF2-40B4-BE49-F238E27FC236}">
                    <a16:creationId xmlns:a16="http://schemas.microsoft.com/office/drawing/2014/main" id="{49F73C0B-12E7-3B5F-371B-4EF60119F6C8}"/>
                  </a:ext>
                </a:extLst>
              </p:cNvPr>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8">
                <a:extLst>
                  <a:ext uri="{FF2B5EF4-FFF2-40B4-BE49-F238E27FC236}">
                    <a16:creationId xmlns:a16="http://schemas.microsoft.com/office/drawing/2014/main" id="{DA810516-51B0-E583-7D5A-DF4D4D587FCA}"/>
                  </a:ext>
                </a:extLst>
              </p:cNvPr>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0">
                <a:extLst>
                  <a:ext uri="{FF2B5EF4-FFF2-40B4-BE49-F238E27FC236}">
                    <a16:creationId xmlns:a16="http://schemas.microsoft.com/office/drawing/2014/main" id="{BE2BC389-9CB9-C837-05B2-3C56593DBFBE}"/>
                  </a:ext>
                </a:extLst>
              </p:cNvPr>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1">
                <a:extLst>
                  <a:ext uri="{FF2B5EF4-FFF2-40B4-BE49-F238E27FC236}">
                    <a16:creationId xmlns:a16="http://schemas.microsoft.com/office/drawing/2014/main" id="{CA17F9C5-C355-7F49-F537-4A773DFC168E}"/>
                  </a:ext>
                </a:extLst>
              </p:cNvPr>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3">
                <a:extLst>
                  <a:ext uri="{FF2B5EF4-FFF2-40B4-BE49-F238E27FC236}">
                    <a16:creationId xmlns:a16="http://schemas.microsoft.com/office/drawing/2014/main" id="{7A8A9A00-BF83-87D9-D0D0-7270F82CCFEC}"/>
                  </a:ext>
                </a:extLst>
              </p:cNvPr>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4">
                <a:extLst>
                  <a:ext uri="{FF2B5EF4-FFF2-40B4-BE49-F238E27FC236}">
                    <a16:creationId xmlns:a16="http://schemas.microsoft.com/office/drawing/2014/main" id="{6E732F68-5A3B-F741-02E5-897337C0DC0D}"/>
                  </a:ext>
                </a:extLst>
              </p:cNvPr>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6">
                <a:extLst>
                  <a:ext uri="{FF2B5EF4-FFF2-40B4-BE49-F238E27FC236}">
                    <a16:creationId xmlns:a16="http://schemas.microsoft.com/office/drawing/2014/main" id="{9E4A336C-9274-DCF2-39E7-9C78697C9BA9}"/>
                  </a:ext>
                </a:extLst>
              </p:cNvPr>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7">
                <a:extLst>
                  <a:ext uri="{FF2B5EF4-FFF2-40B4-BE49-F238E27FC236}">
                    <a16:creationId xmlns:a16="http://schemas.microsoft.com/office/drawing/2014/main" id="{195A29ED-6573-C24E-DB61-2822F9486AEF}"/>
                  </a:ext>
                </a:extLst>
              </p:cNvPr>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9">
                <a:extLst>
                  <a:ext uri="{FF2B5EF4-FFF2-40B4-BE49-F238E27FC236}">
                    <a16:creationId xmlns:a16="http://schemas.microsoft.com/office/drawing/2014/main" id="{9931727C-070C-8301-2306-9E54E9897E60}"/>
                  </a:ext>
                </a:extLst>
              </p:cNvPr>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0">
                <a:extLst>
                  <a:ext uri="{FF2B5EF4-FFF2-40B4-BE49-F238E27FC236}">
                    <a16:creationId xmlns:a16="http://schemas.microsoft.com/office/drawing/2014/main" id="{4FF2DFD3-3E79-CD03-2705-428A12A80F51}"/>
                  </a:ext>
                </a:extLst>
              </p:cNvPr>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1C0F3E43-A722-4E5F-A8FF-F3A84C220F49}"/>
                  </a:ext>
                </a:extLst>
              </p:cNvPr>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2E69C79D-CD5A-C14C-A8DA-3C49B2486627}"/>
                  </a:ext>
                </a:extLst>
              </p:cNvPr>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333">
              <a:extLst>
                <a:ext uri="{FF2B5EF4-FFF2-40B4-BE49-F238E27FC236}">
                  <a16:creationId xmlns:a16="http://schemas.microsoft.com/office/drawing/2014/main" id="{B3A34F31-4247-3DC1-C773-2A95312F2A02}"/>
                </a:ext>
              </a:extLst>
            </p:cNvPr>
            <p:cNvGrpSpPr/>
            <p:nvPr/>
          </p:nvGrpSpPr>
          <p:grpSpPr>
            <a:xfrm>
              <a:off x="5290060" y="1924993"/>
              <a:ext cx="1891774" cy="2417310"/>
              <a:chOff x="3814763" y="1249363"/>
              <a:chExt cx="3725863" cy="4760913"/>
            </a:xfrm>
          </p:grpSpPr>
          <p:sp>
            <p:nvSpPr>
              <p:cNvPr id="13" name="Freeform 65">
                <a:extLst>
                  <a:ext uri="{FF2B5EF4-FFF2-40B4-BE49-F238E27FC236}">
                    <a16:creationId xmlns:a16="http://schemas.microsoft.com/office/drawing/2014/main" id="{7D765790-907F-49FA-C388-EB4DD76587B2}"/>
                  </a:ext>
                </a:extLst>
              </p:cNvPr>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6">
                <a:extLst>
                  <a:ext uri="{FF2B5EF4-FFF2-40B4-BE49-F238E27FC236}">
                    <a16:creationId xmlns:a16="http://schemas.microsoft.com/office/drawing/2014/main" id="{08D1A23D-B183-57EC-E82A-09B6F29C65E6}"/>
                  </a:ext>
                </a:extLst>
              </p:cNvPr>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7">
                <a:extLst>
                  <a:ext uri="{FF2B5EF4-FFF2-40B4-BE49-F238E27FC236}">
                    <a16:creationId xmlns:a16="http://schemas.microsoft.com/office/drawing/2014/main" id="{A0587686-3F6E-941C-6F09-66435A0E71B4}"/>
                  </a:ext>
                </a:extLst>
              </p:cNvPr>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8">
                <a:extLst>
                  <a:ext uri="{FF2B5EF4-FFF2-40B4-BE49-F238E27FC236}">
                    <a16:creationId xmlns:a16="http://schemas.microsoft.com/office/drawing/2014/main" id="{A34F3B5E-6FDC-3054-07A9-D7EFC799C114}"/>
                  </a:ext>
                </a:extLst>
              </p:cNvPr>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E90F2133-3AD7-78C7-FF1B-D7254B94C62B}"/>
                  </a:ext>
                </a:extLst>
              </p:cNvPr>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0">
                <a:extLst>
                  <a:ext uri="{FF2B5EF4-FFF2-40B4-BE49-F238E27FC236}">
                    <a16:creationId xmlns:a16="http://schemas.microsoft.com/office/drawing/2014/main" id="{764D7AA3-FACE-605B-F5E9-BC626A0BC50C}"/>
                  </a:ext>
                </a:extLst>
              </p:cNvPr>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1">
                <a:extLst>
                  <a:ext uri="{FF2B5EF4-FFF2-40B4-BE49-F238E27FC236}">
                    <a16:creationId xmlns:a16="http://schemas.microsoft.com/office/drawing/2014/main" id="{B69D3A18-1403-CFA3-2910-AC5C6D58C202}"/>
                  </a:ext>
                </a:extLst>
              </p:cNvPr>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2">
                <a:extLst>
                  <a:ext uri="{FF2B5EF4-FFF2-40B4-BE49-F238E27FC236}">
                    <a16:creationId xmlns:a16="http://schemas.microsoft.com/office/drawing/2014/main" id="{44D7B6F8-A110-7990-1463-568511325A4F}"/>
                  </a:ext>
                </a:extLst>
              </p:cNvPr>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3">
                <a:extLst>
                  <a:ext uri="{FF2B5EF4-FFF2-40B4-BE49-F238E27FC236}">
                    <a16:creationId xmlns:a16="http://schemas.microsoft.com/office/drawing/2014/main" id="{9475D37F-AE35-4545-6343-87C3EA30C545}"/>
                  </a:ext>
                </a:extLst>
              </p:cNvPr>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4">
                <a:extLst>
                  <a:ext uri="{FF2B5EF4-FFF2-40B4-BE49-F238E27FC236}">
                    <a16:creationId xmlns:a16="http://schemas.microsoft.com/office/drawing/2014/main" id="{33EBCA45-AB30-660F-7797-8F26A84EE500}"/>
                  </a:ext>
                </a:extLst>
              </p:cNvPr>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5">
                <a:extLst>
                  <a:ext uri="{FF2B5EF4-FFF2-40B4-BE49-F238E27FC236}">
                    <a16:creationId xmlns:a16="http://schemas.microsoft.com/office/drawing/2014/main" id="{D76BA259-1736-4FB7-ED68-00BD183B601F}"/>
                  </a:ext>
                </a:extLst>
              </p:cNvPr>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6">
                <a:extLst>
                  <a:ext uri="{FF2B5EF4-FFF2-40B4-BE49-F238E27FC236}">
                    <a16:creationId xmlns:a16="http://schemas.microsoft.com/office/drawing/2014/main" id="{D0B468DA-3D7D-E03A-610B-4BE50C64A76A}"/>
                  </a:ext>
                </a:extLst>
              </p:cNvPr>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7">
                <a:extLst>
                  <a:ext uri="{FF2B5EF4-FFF2-40B4-BE49-F238E27FC236}">
                    <a16:creationId xmlns:a16="http://schemas.microsoft.com/office/drawing/2014/main" id="{8C6616B1-87B3-1E74-D851-F334450AFE78}"/>
                  </a:ext>
                </a:extLst>
              </p:cNvPr>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375E9ABF-E055-4D15-22FB-03A9CA2D8FA2}"/>
                  </a:ext>
                </a:extLst>
              </p:cNvPr>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0FDA6BCB-0B62-44F1-6987-3D145F0FC24A}"/>
                  </a:ext>
                </a:extLst>
              </p:cNvPr>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2E6ACCA1-0203-8A50-63F1-11883F04BDA9}"/>
                  </a:ext>
                </a:extLst>
              </p:cNvPr>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8AC04CD5-9FAC-8033-A2FC-A52ABE40C08C}"/>
                  </a:ext>
                </a:extLst>
              </p:cNvPr>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2">
                <a:extLst>
                  <a:ext uri="{FF2B5EF4-FFF2-40B4-BE49-F238E27FC236}">
                    <a16:creationId xmlns:a16="http://schemas.microsoft.com/office/drawing/2014/main" id="{28EA9CCB-8FAC-F3D7-E651-BB46FEBC158E}"/>
                  </a:ext>
                </a:extLst>
              </p:cNvPr>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DCFD8392-5AA4-4E86-654C-8E6AACF20D88}"/>
                  </a:ext>
                </a:extLst>
              </p:cNvPr>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Title 2">
            <a:extLst>
              <a:ext uri="{FF2B5EF4-FFF2-40B4-BE49-F238E27FC236}">
                <a16:creationId xmlns:a16="http://schemas.microsoft.com/office/drawing/2014/main" id="{163E0011-7C5D-680D-1FE7-2E3188AA8149}"/>
              </a:ext>
            </a:extLst>
          </p:cNvPr>
          <p:cNvSpPr>
            <a:spLocks noGrp="1"/>
          </p:cNvSpPr>
          <p:nvPr>
            <p:ph type="title"/>
          </p:nvPr>
        </p:nvSpPr>
        <p:spPr>
          <a:xfrm>
            <a:off x="2356687" y="994312"/>
            <a:ext cx="7069148" cy="711081"/>
          </a:xfrm>
        </p:spPr>
        <p:txBody>
          <a:bodyPr/>
          <a:lstStyle/>
          <a:p>
            <a:pPr algn="ctr"/>
            <a:r>
              <a:rPr lang="ro-RO" dirty="0">
                <a:solidFill>
                  <a:srgbClr val="0E3057"/>
                </a:solidFill>
              </a:rPr>
              <a:t>IMPACT</a:t>
            </a:r>
            <a:endParaRPr lang="en-US" dirty="0">
              <a:solidFill>
                <a:srgbClr val="0E3057"/>
              </a:solidFill>
            </a:endParaRPr>
          </a:p>
        </p:txBody>
      </p:sp>
      <p:pic>
        <p:nvPicPr>
          <p:cNvPr id="8" name="Picture 3">
            <a:extLst>
              <a:ext uri="{FF2B5EF4-FFF2-40B4-BE49-F238E27FC236}">
                <a16:creationId xmlns:a16="http://schemas.microsoft.com/office/drawing/2014/main" id="{BC131F0C-A5A7-F812-5579-E9EF5E3AA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749F51BB-6474-2FD3-5861-7C3BB273A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45" name="CasetăText 44">
            <a:extLst>
              <a:ext uri="{FF2B5EF4-FFF2-40B4-BE49-F238E27FC236}">
                <a16:creationId xmlns:a16="http://schemas.microsoft.com/office/drawing/2014/main" id="{CCB236B1-EC5A-24EE-E73A-3ADBBD67BE52}"/>
              </a:ext>
            </a:extLst>
          </p:cNvPr>
          <p:cNvSpPr txBox="1"/>
          <p:nvPr/>
        </p:nvSpPr>
        <p:spPr>
          <a:xfrm>
            <a:off x="911717" y="2460911"/>
            <a:ext cx="1620767" cy="1862176"/>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absolvenții cursurilor de formare  resimt, la șase luni de la absolvire, o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scădere a </a:t>
            </a:r>
            <a:r>
              <a:rPr lang="ro-RO"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stresului profesional</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la locul de muncă</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de scădere a acestui indicator este de 34%;</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6" name="CasetăText 45">
            <a:extLst>
              <a:ext uri="{FF2B5EF4-FFF2-40B4-BE49-F238E27FC236}">
                <a16:creationId xmlns:a16="http://schemas.microsoft.com/office/drawing/2014/main" id="{294C5EC0-A92F-F150-4861-47A00DE5E265}"/>
              </a:ext>
            </a:extLst>
          </p:cNvPr>
          <p:cNvSpPr txBox="1"/>
          <p:nvPr/>
        </p:nvSpPr>
        <p:spPr>
          <a:xfrm>
            <a:off x="962285" y="1481848"/>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27</a:t>
            </a:r>
            <a:r>
              <a:rPr lang="ro-RO" sz="6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en-GB" sz="66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CasetăText 46">
            <a:extLst>
              <a:ext uri="{FF2B5EF4-FFF2-40B4-BE49-F238E27FC236}">
                <a16:creationId xmlns:a16="http://schemas.microsoft.com/office/drawing/2014/main" id="{F49B1772-E854-AE95-C4FC-297C1EF882BD}"/>
              </a:ext>
            </a:extLst>
          </p:cNvPr>
          <p:cNvSpPr txBox="1"/>
          <p:nvPr/>
        </p:nvSpPr>
        <p:spPr>
          <a:xfrm>
            <a:off x="3029425" y="2546149"/>
            <a:ext cx="3061659" cy="1466940"/>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participanții la cursurile de formare apreciază că de la absolvire </a:t>
            </a:r>
            <a:r>
              <a:rPr lang="ro-RO" sz="12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calitatea interacțiunii cu beneficiarii finali</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ai serviciilor administrative oferite de structura în care lucrează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s-a îmbunătățit</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de creștere a calității interacțiunii cu beneficiarul final, în percepția absolvenților  este de 37%;</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CasetăText 47">
            <a:extLst>
              <a:ext uri="{FF2B5EF4-FFF2-40B4-BE49-F238E27FC236}">
                <a16:creationId xmlns:a16="http://schemas.microsoft.com/office/drawing/2014/main" id="{DF7073D4-CAB0-A616-976C-24509141EE62}"/>
              </a:ext>
            </a:extLst>
          </p:cNvPr>
          <p:cNvSpPr txBox="1"/>
          <p:nvPr/>
        </p:nvSpPr>
        <p:spPr>
          <a:xfrm>
            <a:off x="3235697" y="1449824"/>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62%</a:t>
            </a:r>
            <a:endParaRPr lang="en-GB" sz="66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3" name="Grupare 62">
            <a:extLst>
              <a:ext uri="{FF2B5EF4-FFF2-40B4-BE49-F238E27FC236}">
                <a16:creationId xmlns:a16="http://schemas.microsoft.com/office/drawing/2014/main" id="{D11BB891-3274-0F44-F031-9617E2DFBB1A}"/>
              </a:ext>
            </a:extLst>
          </p:cNvPr>
          <p:cNvGrpSpPr/>
          <p:nvPr/>
        </p:nvGrpSpPr>
        <p:grpSpPr>
          <a:xfrm>
            <a:off x="8136174" y="2170569"/>
            <a:ext cx="3559341" cy="2783752"/>
            <a:chOff x="8264812" y="2061549"/>
            <a:chExt cx="3559341" cy="2783752"/>
          </a:xfrm>
        </p:grpSpPr>
        <p:sp>
          <p:nvSpPr>
            <p:cNvPr id="57" name="Dreptunghi: colțuri rotunjite 56">
              <a:extLst>
                <a:ext uri="{FF2B5EF4-FFF2-40B4-BE49-F238E27FC236}">
                  <a16:creationId xmlns:a16="http://schemas.microsoft.com/office/drawing/2014/main" id="{72AC1D6E-028E-32A9-4728-FFCAA036B97B}"/>
                </a:ext>
              </a:extLst>
            </p:cNvPr>
            <p:cNvSpPr/>
            <p:nvPr/>
          </p:nvSpPr>
          <p:spPr>
            <a:xfrm>
              <a:off x="8264812" y="2061549"/>
              <a:ext cx="3559341" cy="2783752"/>
            </a:xfrm>
            <a:prstGeom prst="roundRect">
              <a:avLst>
                <a:gd name="adj" fmla="val 4623"/>
              </a:avLst>
            </a:prstGeom>
            <a:solidFill>
              <a:schemeClr val="accent1">
                <a:lumMod val="75000"/>
              </a:schemeClr>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CasetăText 57">
              <a:extLst>
                <a:ext uri="{FF2B5EF4-FFF2-40B4-BE49-F238E27FC236}">
                  <a16:creationId xmlns:a16="http://schemas.microsoft.com/office/drawing/2014/main" id="{92819ADA-76CB-E202-DB11-69D58C4AA799}"/>
                </a:ext>
              </a:extLst>
            </p:cNvPr>
            <p:cNvSpPr txBox="1"/>
            <p:nvPr/>
          </p:nvSpPr>
          <p:spPr>
            <a:xfrm>
              <a:off x="8445072" y="2299542"/>
              <a:ext cx="3354753" cy="676467"/>
            </a:xfrm>
            <a:prstGeom prst="rect">
              <a:avLst/>
            </a:prstGeom>
            <a:noFill/>
          </p:spPr>
          <p:txBody>
            <a:bodyPr wrap="square">
              <a:spAutoFit/>
            </a:bodyPr>
            <a:lstStyle/>
            <a:p>
              <a:pPr lvl="0">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În cazul a 16% dintre cursanți echiparea cu software a echipamentului de lucru pe care îl utilizează a crescut, în medie cu 46%;</a:t>
              </a:r>
            </a:p>
          </p:txBody>
        </p:sp>
        <p:sp>
          <p:nvSpPr>
            <p:cNvPr id="60" name="CasetăText 59">
              <a:extLst>
                <a:ext uri="{FF2B5EF4-FFF2-40B4-BE49-F238E27FC236}">
                  <a16:creationId xmlns:a16="http://schemas.microsoft.com/office/drawing/2014/main" id="{990B3C20-D83A-D50E-4928-4E229B73C696}"/>
                </a:ext>
              </a:extLst>
            </p:cNvPr>
            <p:cNvSpPr txBox="1"/>
            <p:nvPr/>
          </p:nvSpPr>
          <p:spPr>
            <a:xfrm>
              <a:off x="8431223" y="3063066"/>
              <a:ext cx="3354753" cy="1071704"/>
            </a:xfrm>
            <a:prstGeom prst="rect">
              <a:avLst/>
            </a:prstGeom>
            <a:noFill/>
          </p:spPr>
          <p:txBody>
            <a:bodyPr wrap="square">
              <a:spAutoFit/>
            </a:bodyPr>
            <a:lstStyle/>
            <a:p>
              <a:pPr lvl="0">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12% dintre absolvenții cursurilor de formare declară că după aproximativ 6 luni de la finalizarea sesiunilor de formare dotarea tehnică de clare dispun la locul de muncă a crescut. Media creșterii măsurată la nivelul eșantionului a fost de 42%;;</a:t>
              </a:r>
            </a:p>
          </p:txBody>
        </p:sp>
        <p:sp>
          <p:nvSpPr>
            <p:cNvPr id="62" name="CasetăText 61">
              <a:extLst>
                <a:ext uri="{FF2B5EF4-FFF2-40B4-BE49-F238E27FC236}">
                  <a16:creationId xmlns:a16="http://schemas.microsoft.com/office/drawing/2014/main" id="{5C5484DA-60CD-7CA8-0AEF-20B3D85DAED3}"/>
                </a:ext>
              </a:extLst>
            </p:cNvPr>
            <p:cNvSpPr txBox="1"/>
            <p:nvPr/>
          </p:nvSpPr>
          <p:spPr>
            <a:xfrm>
              <a:off x="8431223" y="4273922"/>
              <a:ext cx="3354753" cy="281231"/>
            </a:xfrm>
            <a:prstGeom prst="rect">
              <a:avLst/>
            </a:prstGeom>
            <a:noFill/>
          </p:spPr>
          <p:txBody>
            <a:bodyPr wrap="square">
              <a:spAutoFit/>
            </a:bodyPr>
            <a:lstStyle/>
            <a:p>
              <a:pPr lvl="0">
                <a:lnSpc>
                  <a:spcPct val="107000"/>
                </a:lnSpc>
                <a:spcBef>
                  <a:spcPts val="1200"/>
                </a:spcBef>
              </a:pPr>
              <a:r>
                <a:rPr lang="fr-FR"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t>
              </a:r>
              <a:r>
                <a:rPr lang="fr-FR" sz="12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dintre</a:t>
              </a:r>
              <a:r>
                <a:rPr lang="fr-FR"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absolvenți</a:t>
              </a:r>
              <a:r>
                <a:rPr lang="fr-FR"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au </a:t>
              </a:r>
              <a:r>
                <a:rPr lang="fr-FR" sz="12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avansat</a:t>
              </a:r>
              <a:r>
                <a:rPr lang="fr-FR"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în</a:t>
              </a:r>
              <a:r>
                <a:rPr lang="fr-FR"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funcție</a:t>
              </a:r>
              <a:endPar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7345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9659A-D716-B8B3-233A-30C8758931DD}"/>
            </a:ext>
          </a:extLst>
        </p:cNvPr>
        <p:cNvGrpSpPr/>
        <p:nvPr/>
      </p:nvGrpSpPr>
      <p:grpSpPr>
        <a:xfrm>
          <a:off x="0" y="0"/>
          <a:ext cx="0" cy="0"/>
          <a:chOff x="0" y="0"/>
          <a:chExt cx="0" cy="0"/>
        </a:xfrm>
      </p:grpSpPr>
      <p:sp>
        <p:nvSpPr>
          <p:cNvPr id="81" name="Dreptunghi 80">
            <a:extLst>
              <a:ext uri="{FF2B5EF4-FFF2-40B4-BE49-F238E27FC236}">
                <a16:creationId xmlns:a16="http://schemas.microsoft.com/office/drawing/2014/main" id="{404B2707-E85A-AEB0-CD26-8F4448C2919D}"/>
              </a:ext>
            </a:extLst>
          </p:cNvPr>
          <p:cNvSpPr/>
          <p:nvPr/>
        </p:nvSpPr>
        <p:spPr>
          <a:xfrm rot="5400000">
            <a:off x="5437358" y="-4442281"/>
            <a:ext cx="1319790" cy="1219297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5" name="Dreptunghi: colțuri rotunjite 74">
            <a:extLst>
              <a:ext uri="{FF2B5EF4-FFF2-40B4-BE49-F238E27FC236}">
                <a16:creationId xmlns:a16="http://schemas.microsoft.com/office/drawing/2014/main" id="{E868CB7F-FA43-1066-B6D5-4F3BBF2A34AC}"/>
              </a:ext>
            </a:extLst>
          </p:cNvPr>
          <p:cNvSpPr/>
          <p:nvPr/>
        </p:nvSpPr>
        <p:spPr>
          <a:xfrm>
            <a:off x="4304192" y="2009340"/>
            <a:ext cx="3580439" cy="3651907"/>
          </a:xfrm>
          <a:prstGeom prst="roundRect">
            <a:avLst>
              <a:gd name="adj" fmla="val 10000"/>
            </a:avLst>
          </a:prstGeom>
          <a:solidFill>
            <a:schemeClr val="bg1"/>
          </a:solidFill>
          <a:ln w="9525">
            <a:solidFill>
              <a:schemeClr val="accent1"/>
            </a:solidFill>
          </a:ln>
          <a:effectLst>
            <a:outerShdw blurRad="50800" dist="38100" dir="8100000" algn="tr" rotWithShape="0">
              <a:prstClr val="black">
                <a:alpha val="40000"/>
              </a:prstClr>
            </a:outerShdw>
          </a:effectLst>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ro-RO" dirty="0"/>
          </a:p>
        </p:txBody>
      </p:sp>
      <p:pic>
        <p:nvPicPr>
          <p:cNvPr id="6" name="Picture 3">
            <a:extLst>
              <a:ext uri="{FF2B5EF4-FFF2-40B4-BE49-F238E27FC236}">
                <a16:creationId xmlns:a16="http://schemas.microsoft.com/office/drawing/2014/main" id="{05D3710C-103C-AB88-AE53-F41D614DF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172B67AA-C15A-A9A0-66AB-8D61A3C8C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
        <p:nvSpPr>
          <p:cNvPr id="9" name="Title 2">
            <a:extLst>
              <a:ext uri="{FF2B5EF4-FFF2-40B4-BE49-F238E27FC236}">
                <a16:creationId xmlns:a16="http://schemas.microsoft.com/office/drawing/2014/main" id="{459ED651-056F-6AE1-F920-C40F0E1150F8}"/>
              </a:ext>
            </a:extLst>
          </p:cNvPr>
          <p:cNvSpPr>
            <a:spLocks noGrp="1"/>
          </p:cNvSpPr>
          <p:nvPr>
            <p:ph type="title"/>
          </p:nvPr>
        </p:nvSpPr>
        <p:spPr>
          <a:xfrm>
            <a:off x="2356687" y="1133743"/>
            <a:ext cx="7069148" cy="711081"/>
          </a:xfrm>
        </p:spPr>
        <p:txBody>
          <a:bodyPr/>
          <a:lstStyle/>
          <a:p>
            <a:pPr algn="ctr"/>
            <a:r>
              <a:rPr lang="ro-RO" dirty="0">
                <a:solidFill>
                  <a:schemeClr val="bg1"/>
                </a:solidFill>
              </a:rPr>
              <a:t>IMPACT</a:t>
            </a:r>
            <a:endParaRPr lang="en-US" dirty="0">
              <a:solidFill>
                <a:schemeClr val="bg1"/>
              </a:solidFill>
            </a:endParaRPr>
          </a:p>
        </p:txBody>
      </p:sp>
      <p:sp>
        <p:nvSpPr>
          <p:cNvPr id="59" name="Dreptunghi: colțuri rotunjite 58">
            <a:extLst>
              <a:ext uri="{FF2B5EF4-FFF2-40B4-BE49-F238E27FC236}">
                <a16:creationId xmlns:a16="http://schemas.microsoft.com/office/drawing/2014/main" id="{FF48461A-FC39-6FDC-9DD4-559F0F65CE78}"/>
              </a:ext>
            </a:extLst>
          </p:cNvPr>
          <p:cNvSpPr/>
          <p:nvPr/>
        </p:nvSpPr>
        <p:spPr>
          <a:xfrm>
            <a:off x="490208" y="2000656"/>
            <a:ext cx="3580439" cy="3660592"/>
          </a:xfrm>
          <a:prstGeom prst="roundRect">
            <a:avLst>
              <a:gd name="adj" fmla="val 10000"/>
            </a:avLst>
          </a:prstGeom>
          <a:solidFill>
            <a:schemeClr val="bg1"/>
          </a:solidFill>
          <a:ln w="9525">
            <a:solidFill>
              <a:schemeClr val="accent1"/>
            </a:solidFill>
          </a:ln>
          <a:effectLst>
            <a:outerShdw blurRad="50800" dist="38100" dir="8100000" algn="tr" rotWithShape="0">
              <a:prstClr val="black">
                <a:alpha val="40000"/>
              </a:prstClr>
            </a:outerShdw>
          </a:effectLst>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0" name="Dreptunghi: colțuri rotunjite 4">
            <a:extLst>
              <a:ext uri="{FF2B5EF4-FFF2-40B4-BE49-F238E27FC236}">
                <a16:creationId xmlns:a16="http://schemas.microsoft.com/office/drawing/2014/main" id="{4129961F-5F31-573A-1FD0-6587617C397A}"/>
              </a:ext>
            </a:extLst>
          </p:cNvPr>
          <p:cNvSpPr txBox="1"/>
          <p:nvPr/>
        </p:nvSpPr>
        <p:spPr>
          <a:xfrm>
            <a:off x="490208" y="2031418"/>
            <a:ext cx="3580439" cy="11095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2000" b="1" kern="1200" dirty="0">
                <a:solidFill>
                  <a:schemeClr val="accent5"/>
                </a:solidFill>
              </a:rPr>
              <a:t>ECONOMIE</a:t>
            </a:r>
            <a:endParaRPr lang="ro-RO" sz="1800" b="1" kern="1200" dirty="0">
              <a:solidFill>
                <a:schemeClr val="accent5"/>
              </a:solidFill>
            </a:endParaRPr>
          </a:p>
        </p:txBody>
      </p:sp>
      <p:grpSp>
        <p:nvGrpSpPr>
          <p:cNvPr id="56" name="Grupare 55">
            <a:extLst>
              <a:ext uri="{FF2B5EF4-FFF2-40B4-BE49-F238E27FC236}">
                <a16:creationId xmlns:a16="http://schemas.microsoft.com/office/drawing/2014/main" id="{BBA167E9-5071-1524-35DA-8BADDEAA7A79}"/>
              </a:ext>
            </a:extLst>
          </p:cNvPr>
          <p:cNvGrpSpPr/>
          <p:nvPr/>
        </p:nvGrpSpPr>
        <p:grpSpPr>
          <a:xfrm>
            <a:off x="630286" y="2770926"/>
            <a:ext cx="3266707" cy="2768580"/>
            <a:chOff x="85158" y="1048972"/>
            <a:chExt cx="2307737" cy="2364822"/>
          </a:xfrm>
        </p:grpSpPr>
        <p:sp>
          <p:nvSpPr>
            <p:cNvPr id="57" name="Dreptunghi: colțuri rotunjite 56">
              <a:extLst>
                <a:ext uri="{FF2B5EF4-FFF2-40B4-BE49-F238E27FC236}">
                  <a16:creationId xmlns:a16="http://schemas.microsoft.com/office/drawing/2014/main" id="{570CA0E1-CE76-24BA-EAB4-5C83C669F3E2}"/>
                </a:ext>
              </a:extLst>
            </p:cNvPr>
            <p:cNvSpPr/>
            <p:nvPr/>
          </p:nvSpPr>
          <p:spPr>
            <a:xfrm>
              <a:off x="85158" y="1048972"/>
              <a:ext cx="2307737" cy="236482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Dreptunghi: colțuri rotunjite 6">
              <a:extLst>
                <a:ext uri="{FF2B5EF4-FFF2-40B4-BE49-F238E27FC236}">
                  <a16:creationId xmlns:a16="http://schemas.microsoft.com/office/drawing/2014/main" id="{586CE085-AFED-DCAD-B8C0-33BF0D238F2E}"/>
                </a:ext>
              </a:extLst>
            </p:cNvPr>
            <p:cNvSpPr txBox="1"/>
            <p:nvPr/>
          </p:nvSpPr>
          <p:spPr>
            <a:xfrm>
              <a:off x="152749" y="1116563"/>
              <a:ext cx="2172555" cy="2229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171450" lvl="0" indent="-171450" defTabSz="622300">
                <a:lnSpc>
                  <a:spcPct val="90000"/>
                </a:lnSpc>
                <a:spcBef>
                  <a:spcPct val="0"/>
                </a:spcBef>
                <a:spcAft>
                  <a:spcPct val="35000"/>
                </a:spcAft>
                <a:buFont typeface="Arial" panose="020B0604020202020204" pitchFamily="34" charset="0"/>
                <a:buChar char="•"/>
              </a:pPr>
              <a:r>
                <a:rPr lang="ro-RO" sz="1100" dirty="0">
                  <a:solidFill>
                    <a:schemeClr val="tx1"/>
                  </a:solidFill>
                  <a:latin typeface="+mj-lt"/>
                </a:rPr>
                <a:t>C</a:t>
              </a:r>
              <a:r>
                <a:rPr lang="ro-RO" sz="1100" kern="1200" dirty="0">
                  <a:solidFill>
                    <a:schemeClr val="tx1"/>
                  </a:solidFill>
                  <a:latin typeface="+mj-lt"/>
                </a:rPr>
                <a:t>reșterea </a:t>
              </a:r>
              <a:r>
                <a:rPr lang="ro-RO" sz="1100" b="1" kern="1200" dirty="0">
                  <a:solidFill>
                    <a:srgbClr val="FF0000"/>
                  </a:solidFill>
                  <a:latin typeface="+mj-lt"/>
                </a:rPr>
                <a:t>PIB din</a:t>
              </a:r>
              <a:r>
                <a:rPr lang="ro-RO" sz="1100" kern="1200" dirty="0">
                  <a:solidFill>
                    <a:srgbClr val="FF0000"/>
                  </a:solidFill>
                  <a:latin typeface="+mj-lt"/>
                </a:rPr>
                <a:t> </a:t>
              </a:r>
              <a:r>
                <a:rPr lang="ro-RO" sz="1100" b="1" i="1" kern="1200" dirty="0">
                  <a:solidFill>
                    <a:srgbClr val="FF0000"/>
                  </a:solidFill>
                  <a:latin typeface="+mj-lt"/>
                </a:rPr>
                <a:t>administrația publică</a:t>
              </a:r>
              <a:r>
                <a:rPr lang="ro-RO" sz="1100" kern="1200" dirty="0">
                  <a:solidFill>
                    <a:schemeClr val="tx1"/>
                  </a:solidFill>
                  <a:latin typeface="+mj-lt"/>
                </a:rPr>
                <a:t> (+1,7%) comparativ cu aceeași perioadă a anului anterior (</a:t>
              </a:r>
              <a:r>
                <a:rPr lang="ro-RO" sz="1100" kern="1200" dirty="0" err="1">
                  <a:solidFill>
                    <a:schemeClr val="tx1"/>
                  </a:solidFill>
                  <a:latin typeface="+mj-lt"/>
                </a:rPr>
                <a:t>Trim</a:t>
              </a:r>
              <a:r>
                <a:rPr lang="ro-RO" sz="1100" kern="1200" dirty="0">
                  <a:solidFill>
                    <a:schemeClr val="tx1"/>
                  </a:solidFill>
                  <a:latin typeface="+mj-lt"/>
                </a:rPr>
                <a:t>. 1-2024) </a:t>
              </a:r>
              <a:r>
                <a:rPr lang="ro-RO" sz="1100" i="1" kern="1200" dirty="0">
                  <a:solidFill>
                    <a:schemeClr val="tx1"/>
                  </a:solidFill>
                  <a:latin typeface="+mj-lt"/>
                </a:rPr>
                <a:t>ritm dublu</a:t>
              </a:r>
              <a:r>
                <a:rPr lang="ro-RO" sz="1100" kern="1200" dirty="0">
                  <a:solidFill>
                    <a:schemeClr val="tx1"/>
                  </a:solidFill>
                  <a:latin typeface="+mj-lt"/>
                </a:rPr>
                <a:t> decât cel al economiei în general;</a:t>
              </a:r>
            </a:p>
            <a:p>
              <a:pPr marL="171450" lvl="0" indent="-171450" defTabSz="622300">
                <a:lnSpc>
                  <a:spcPct val="90000"/>
                </a:lnSpc>
                <a:spcBef>
                  <a:spcPct val="0"/>
                </a:spcBef>
                <a:spcAft>
                  <a:spcPct val="35000"/>
                </a:spcAft>
                <a:buFont typeface="Arial" panose="020B0604020202020204" pitchFamily="34" charset="0"/>
                <a:buChar char="•"/>
              </a:pPr>
              <a:r>
                <a:rPr lang="ro-RO" sz="1100" kern="1200" dirty="0">
                  <a:solidFill>
                    <a:schemeClr val="tx1"/>
                  </a:solidFill>
                  <a:latin typeface="+mj-lt"/>
                </a:rPr>
                <a:t>A crescut nivelul de </a:t>
              </a:r>
              <a:r>
                <a:rPr lang="ro-RO" sz="1100" b="1" i="1" kern="1200" dirty="0">
                  <a:solidFill>
                    <a:srgbClr val="FF0000"/>
                  </a:solidFill>
                  <a:latin typeface="+mj-lt"/>
                </a:rPr>
                <a:t>satisfacție </a:t>
              </a:r>
              <a:r>
                <a:rPr lang="ro-RO" sz="1100" i="1" kern="1200" dirty="0">
                  <a:solidFill>
                    <a:schemeClr val="tx1"/>
                  </a:solidFill>
                  <a:latin typeface="+mj-lt"/>
                </a:rPr>
                <a:t>a reprezentanților mediului de afaceri privind comunicarea</a:t>
              </a:r>
              <a:r>
                <a:rPr lang="ro-RO" sz="1100" kern="1200" dirty="0">
                  <a:solidFill>
                    <a:schemeClr val="tx1"/>
                  </a:solidFill>
                  <a:latin typeface="+mj-lt"/>
                </a:rPr>
                <a:t> cu administrația publică în mediul online (platforme dedicate (+6%), </a:t>
              </a:r>
            </a:p>
            <a:p>
              <a:pPr marL="171450" lvl="0" indent="-171450" defTabSz="622300">
                <a:lnSpc>
                  <a:spcPct val="90000"/>
                </a:lnSpc>
                <a:spcBef>
                  <a:spcPct val="0"/>
                </a:spcBef>
                <a:spcAft>
                  <a:spcPct val="35000"/>
                </a:spcAft>
                <a:buFont typeface="Arial" panose="020B0604020202020204" pitchFamily="34" charset="0"/>
                <a:buChar char="•"/>
              </a:pPr>
              <a:r>
                <a:rPr lang="ro-RO" sz="1100" kern="1200" dirty="0">
                  <a:solidFill>
                    <a:schemeClr val="tx1"/>
                  </a:solidFill>
                  <a:latin typeface="+mj-lt"/>
                </a:rPr>
                <a:t>A crescut cu aproximativ o treime, de la 33% în 2024 la 45% în 2025 </a:t>
              </a:r>
              <a:r>
                <a:rPr lang="ro-RO" sz="1100" b="1" kern="1200" dirty="0">
                  <a:solidFill>
                    <a:schemeClr val="tx1"/>
                  </a:solidFill>
                  <a:latin typeface="+mj-lt"/>
                </a:rPr>
                <a:t>ponderea reprezentaților mediului de afaceri care se declară mulțumiți</a:t>
              </a:r>
              <a:r>
                <a:rPr lang="ro-RO" sz="1100" kern="1200" dirty="0">
                  <a:solidFill>
                    <a:schemeClr val="tx1"/>
                  </a:solidFill>
                  <a:latin typeface="+mj-lt"/>
                </a:rPr>
                <a:t> sau foarte mulțumiți de pregătirea, competențele și abilitățile funcționarilor publici </a:t>
              </a:r>
              <a:endParaRPr lang="ro-RO" sz="900" kern="1200" dirty="0">
                <a:solidFill>
                  <a:schemeClr val="tx1"/>
                </a:solidFill>
                <a:latin typeface="+mj-lt"/>
              </a:endParaRPr>
            </a:p>
          </p:txBody>
        </p:sp>
      </p:grpSp>
      <p:sp>
        <p:nvSpPr>
          <p:cNvPr id="68" name="Dreptunghi: colțuri rotunjite 67">
            <a:extLst>
              <a:ext uri="{FF2B5EF4-FFF2-40B4-BE49-F238E27FC236}">
                <a16:creationId xmlns:a16="http://schemas.microsoft.com/office/drawing/2014/main" id="{05A8403B-10F3-734E-9C64-368D24F95A1C}"/>
              </a:ext>
            </a:extLst>
          </p:cNvPr>
          <p:cNvSpPr/>
          <p:nvPr/>
        </p:nvSpPr>
        <p:spPr>
          <a:xfrm>
            <a:off x="8118176" y="2009340"/>
            <a:ext cx="3580439" cy="3651908"/>
          </a:xfrm>
          <a:prstGeom prst="roundRect">
            <a:avLst>
              <a:gd name="adj" fmla="val 10000"/>
            </a:avLst>
          </a:prstGeom>
          <a:solidFill>
            <a:schemeClr val="bg1"/>
          </a:solidFill>
          <a:ln w="9525">
            <a:solidFill>
              <a:schemeClr val="accent1"/>
            </a:solidFill>
          </a:ln>
          <a:effectLst>
            <a:outerShdw blurRad="50800" dist="38100" dir="8100000" algn="tr" rotWithShape="0">
              <a:prstClr val="black">
                <a:alpha val="40000"/>
              </a:prstClr>
            </a:outerShdw>
          </a:effectLst>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9" name="Dreptunghi: colțuri rotunjite 4">
            <a:extLst>
              <a:ext uri="{FF2B5EF4-FFF2-40B4-BE49-F238E27FC236}">
                <a16:creationId xmlns:a16="http://schemas.microsoft.com/office/drawing/2014/main" id="{6C88E2BC-1384-0B93-0157-9BC973AF8BD8}"/>
              </a:ext>
            </a:extLst>
          </p:cNvPr>
          <p:cNvSpPr txBox="1"/>
          <p:nvPr/>
        </p:nvSpPr>
        <p:spPr>
          <a:xfrm>
            <a:off x="8118176" y="2000656"/>
            <a:ext cx="3580439" cy="1140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2000" b="1" dirty="0">
                <a:solidFill>
                  <a:schemeClr val="accent2"/>
                </a:solidFill>
              </a:rPr>
              <a:t>DIGITALIZARE</a:t>
            </a:r>
            <a:endParaRPr lang="ro-RO" sz="2000" b="1" kern="1200" dirty="0">
              <a:solidFill>
                <a:schemeClr val="accent2"/>
              </a:solidFill>
            </a:endParaRPr>
          </a:p>
        </p:txBody>
      </p:sp>
      <p:sp>
        <p:nvSpPr>
          <p:cNvPr id="76" name="Dreptunghi: colțuri rotunjite 4">
            <a:extLst>
              <a:ext uri="{FF2B5EF4-FFF2-40B4-BE49-F238E27FC236}">
                <a16:creationId xmlns:a16="http://schemas.microsoft.com/office/drawing/2014/main" id="{E0A4D2F6-0EED-D96A-5E4C-E3B478B2FC57}"/>
              </a:ext>
            </a:extLst>
          </p:cNvPr>
          <p:cNvSpPr txBox="1"/>
          <p:nvPr/>
        </p:nvSpPr>
        <p:spPr>
          <a:xfrm>
            <a:off x="4304192" y="2000656"/>
            <a:ext cx="3580439" cy="1140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2000" b="1" kern="1200" dirty="0">
                <a:solidFill>
                  <a:schemeClr val="accent3"/>
                </a:solidFill>
              </a:rPr>
              <a:t>SOCIAL</a:t>
            </a:r>
          </a:p>
        </p:txBody>
      </p:sp>
      <p:grpSp>
        <p:nvGrpSpPr>
          <p:cNvPr id="77" name="Grupare 76">
            <a:extLst>
              <a:ext uri="{FF2B5EF4-FFF2-40B4-BE49-F238E27FC236}">
                <a16:creationId xmlns:a16="http://schemas.microsoft.com/office/drawing/2014/main" id="{33846093-6C78-8BD9-277B-9AB2259F8B5B}"/>
              </a:ext>
            </a:extLst>
          </p:cNvPr>
          <p:cNvGrpSpPr/>
          <p:nvPr/>
        </p:nvGrpSpPr>
        <p:grpSpPr>
          <a:xfrm>
            <a:off x="8275041" y="2759486"/>
            <a:ext cx="3266707" cy="2793884"/>
            <a:chOff x="85158" y="1048972"/>
            <a:chExt cx="2307737" cy="2364822"/>
          </a:xfrm>
        </p:grpSpPr>
        <p:sp>
          <p:nvSpPr>
            <p:cNvPr id="78" name="Dreptunghi: colțuri rotunjite 77">
              <a:extLst>
                <a:ext uri="{FF2B5EF4-FFF2-40B4-BE49-F238E27FC236}">
                  <a16:creationId xmlns:a16="http://schemas.microsoft.com/office/drawing/2014/main" id="{4E69689C-2E59-20EE-8A99-9B21545C3D64}"/>
                </a:ext>
              </a:extLst>
            </p:cNvPr>
            <p:cNvSpPr/>
            <p:nvPr/>
          </p:nvSpPr>
          <p:spPr>
            <a:xfrm>
              <a:off x="85158" y="1048972"/>
              <a:ext cx="2307737" cy="2364822"/>
            </a:xfrm>
            <a:prstGeom prst="roundRect">
              <a:avLst>
                <a:gd name="adj" fmla="val 10000"/>
              </a:avLst>
            </a:pr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9" name="Dreptunghi: colțuri rotunjite 6">
              <a:extLst>
                <a:ext uri="{FF2B5EF4-FFF2-40B4-BE49-F238E27FC236}">
                  <a16:creationId xmlns:a16="http://schemas.microsoft.com/office/drawing/2014/main" id="{E88FC4ED-DD0F-5532-F410-07C3D761B8BC}"/>
                </a:ext>
              </a:extLst>
            </p:cNvPr>
            <p:cNvSpPr txBox="1"/>
            <p:nvPr/>
          </p:nvSpPr>
          <p:spPr>
            <a:xfrm>
              <a:off x="152749" y="1116563"/>
              <a:ext cx="2172555" cy="2229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171450" lvl="0" indent="-171450">
                <a:buFont typeface="Arial" panose="020B0604020202020204" pitchFamily="34" charset="0"/>
                <a:buChar char="•"/>
              </a:pPr>
              <a:r>
                <a:rPr lang="ro-RO" sz="1100" dirty="0">
                  <a:latin typeface="+mj-lt"/>
                </a:rPr>
                <a:t>Creșterea cu </a:t>
              </a:r>
              <a:r>
                <a:rPr lang="ro-RO" sz="1100" b="1" dirty="0">
                  <a:latin typeface="+mj-lt"/>
                </a:rPr>
                <a:t>9,9% a IMM-urilor cu un nivel de intensitate digitală cel puțin la bază</a:t>
              </a:r>
              <a:r>
                <a:rPr lang="ro-RO" sz="1100" dirty="0">
                  <a:latin typeface="+mj-lt"/>
                </a:rPr>
                <a:t>, o creștere de trei ori mai mare decât progresul anual al UE;</a:t>
              </a:r>
              <a:endParaRPr lang="en-GB" sz="1100" dirty="0">
                <a:latin typeface="+mj-lt"/>
              </a:endParaRPr>
            </a:p>
            <a:p>
              <a:pPr marL="171450" lvl="0" indent="-171450">
                <a:buFont typeface="Arial" panose="020B0604020202020204" pitchFamily="34" charset="0"/>
                <a:buChar char="•"/>
              </a:pPr>
              <a:r>
                <a:rPr lang="ro-RO" sz="1100" dirty="0">
                  <a:latin typeface="+mj-lt"/>
                </a:rPr>
                <a:t>Creștere cu 9,7%, de trei ori mai mult decât media UE, a </a:t>
              </a:r>
              <a:r>
                <a:rPr lang="ro-RO" sz="1100" dirty="0">
                  <a:solidFill>
                    <a:srgbClr val="FF0000"/>
                  </a:solidFill>
                  <a:latin typeface="+mj-lt"/>
                </a:rPr>
                <a:t>serviciilor digitale publice pentru cetățeni</a:t>
              </a:r>
              <a:r>
                <a:rPr lang="ro-RO" sz="1100" dirty="0">
                  <a:latin typeface="+mj-lt"/>
                </a:rPr>
                <a:t>;</a:t>
              </a:r>
              <a:endParaRPr lang="en-GB" sz="1100" dirty="0">
                <a:latin typeface="+mj-lt"/>
              </a:endParaRPr>
            </a:p>
            <a:p>
              <a:pPr marL="171450" lvl="0" indent="-171450">
                <a:buFont typeface="Arial" panose="020B0604020202020204" pitchFamily="34" charset="0"/>
                <a:buChar char="•"/>
              </a:pPr>
              <a:r>
                <a:rPr lang="ro-RO" sz="1100" dirty="0">
                  <a:latin typeface="+mj-lt"/>
                </a:rPr>
                <a:t>Indicele de digitalizare a serviciilor publice pentru companii a crescut cu 12,1%, de 6 ori mai mult decât media creșterii la nivelul UE.</a:t>
              </a:r>
            </a:p>
            <a:p>
              <a:pPr lvl="0"/>
              <a:endParaRPr lang="ro-RO" sz="1100" dirty="0"/>
            </a:p>
            <a:p>
              <a:pPr lvl="0"/>
              <a:r>
                <a:rPr lang="ro-RO" sz="1100" dirty="0"/>
                <a:t>România și-a atins sau este foarte aproape să-și atingă ținta propusă pentru Agenda digitală 2030</a:t>
              </a:r>
              <a:endParaRPr lang="en-GB" sz="1100" dirty="0">
                <a:latin typeface="+mj-lt"/>
              </a:endParaRPr>
            </a:p>
          </p:txBody>
        </p:sp>
      </p:grpSp>
      <p:grpSp>
        <p:nvGrpSpPr>
          <p:cNvPr id="70" name="Grupare 69">
            <a:extLst>
              <a:ext uri="{FF2B5EF4-FFF2-40B4-BE49-F238E27FC236}">
                <a16:creationId xmlns:a16="http://schemas.microsoft.com/office/drawing/2014/main" id="{ECC86435-EF05-88AE-66D6-57DD2D48EB49}"/>
              </a:ext>
            </a:extLst>
          </p:cNvPr>
          <p:cNvGrpSpPr/>
          <p:nvPr/>
        </p:nvGrpSpPr>
        <p:grpSpPr>
          <a:xfrm>
            <a:off x="4461059" y="2719716"/>
            <a:ext cx="3266707" cy="2793884"/>
            <a:chOff x="85158" y="1048972"/>
            <a:chExt cx="2307737" cy="2364822"/>
          </a:xfrm>
          <a:solidFill>
            <a:schemeClr val="accent3"/>
          </a:solidFill>
        </p:grpSpPr>
        <p:sp>
          <p:nvSpPr>
            <p:cNvPr id="71" name="Dreptunghi: colțuri rotunjite 70">
              <a:extLst>
                <a:ext uri="{FF2B5EF4-FFF2-40B4-BE49-F238E27FC236}">
                  <a16:creationId xmlns:a16="http://schemas.microsoft.com/office/drawing/2014/main" id="{FB1F9402-DE42-97A9-2B59-EC35076E9F43}"/>
                </a:ext>
              </a:extLst>
            </p:cNvPr>
            <p:cNvSpPr/>
            <p:nvPr/>
          </p:nvSpPr>
          <p:spPr>
            <a:xfrm>
              <a:off x="85158" y="1048972"/>
              <a:ext cx="2307737" cy="2364822"/>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2" name="Dreptunghi: colțuri rotunjite 6">
              <a:extLst>
                <a:ext uri="{FF2B5EF4-FFF2-40B4-BE49-F238E27FC236}">
                  <a16:creationId xmlns:a16="http://schemas.microsoft.com/office/drawing/2014/main" id="{975B0D4C-E357-6BC6-D2A5-E07F14A494DA}"/>
                </a:ext>
              </a:extLst>
            </p:cNvPr>
            <p:cNvSpPr txBox="1"/>
            <p:nvPr/>
          </p:nvSpPr>
          <p:spPr>
            <a:xfrm>
              <a:off x="152749" y="1116563"/>
              <a:ext cx="2172555" cy="22296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171450" lvl="0" indent="-171450" defTabSz="622300">
                <a:lnSpc>
                  <a:spcPct val="90000"/>
                </a:lnSpc>
                <a:spcBef>
                  <a:spcPct val="0"/>
                </a:spcBef>
                <a:spcAft>
                  <a:spcPct val="35000"/>
                </a:spcAft>
                <a:buFont typeface="Arial" panose="020B0604020202020204" pitchFamily="34" charset="0"/>
                <a:buChar char="•"/>
              </a:pPr>
              <a:r>
                <a:rPr lang="ro-RO" sz="1100" dirty="0">
                  <a:latin typeface="+mj-lt"/>
                </a:rPr>
                <a:t>Scăderea semnificativă a interacțiunii față în față la sediul autorităților publice;</a:t>
              </a:r>
            </a:p>
            <a:p>
              <a:pPr marL="171450" lvl="0" indent="-171450" defTabSz="622300">
                <a:lnSpc>
                  <a:spcPct val="90000"/>
                </a:lnSpc>
                <a:spcBef>
                  <a:spcPct val="0"/>
                </a:spcBef>
                <a:spcAft>
                  <a:spcPct val="35000"/>
                </a:spcAft>
                <a:buFont typeface="Arial" panose="020B0604020202020204" pitchFamily="34" charset="0"/>
                <a:buChar char="•"/>
              </a:pPr>
              <a:r>
                <a:rPr lang="ro-RO" sz="1100" dirty="0">
                  <a:latin typeface="+mj-lt"/>
                </a:rPr>
                <a:t>A crescut semnificativ </a:t>
              </a:r>
              <a:r>
                <a:rPr lang="ro-RO" sz="1100" b="1" dirty="0">
                  <a:solidFill>
                    <a:srgbClr val="FF0000"/>
                  </a:solidFill>
                  <a:latin typeface="+mj-lt"/>
                </a:rPr>
                <a:t>aprecierea </a:t>
              </a:r>
              <a:r>
                <a:rPr lang="ro-RO" sz="1100" dirty="0">
                  <a:latin typeface="+mj-lt"/>
                </a:rPr>
                <a:t>privind calitatea comunicării scrise între populație și instituțiile publice;</a:t>
              </a:r>
            </a:p>
            <a:p>
              <a:pPr marL="171450" lvl="0" indent="-171450" defTabSz="622300">
                <a:lnSpc>
                  <a:spcPct val="90000"/>
                </a:lnSpc>
                <a:spcBef>
                  <a:spcPct val="0"/>
                </a:spcBef>
                <a:spcAft>
                  <a:spcPct val="35000"/>
                </a:spcAft>
                <a:buFont typeface="Arial" panose="020B0604020202020204" pitchFamily="34" charset="0"/>
                <a:buChar char="•"/>
              </a:pPr>
              <a:r>
                <a:rPr lang="ro-RO" sz="1100" dirty="0">
                  <a:latin typeface="+mj-lt"/>
                </a:rPr>
                <a:t>O îmbunătățire majoră a aprecierii calității comunicării online și a intensificării comunicării online ÎN RÂNDUL POPULAȚIEI VULNERABILE;</a:t>
              </a:r>
            </a:p>
            <a:p>
              <a:pPr marL="171450" lvl="0" indent="-171450" defTabSz="622300">
                <a:lnSpc>
                  <a:spcPct val="90000"/>
                </a:lnSpc>
                <a:spcBef>
                  <a:spcPct val="0"/>
                </a:spcBef>
                <a:spcAft>
                  <a:spcPct val="35000"/>
                </a:spcAft>
                <a:buFont typeface="Arial" panose="020B0604020202020204" pitchFamily="34" charset="0"/>
                <a:buChar char="•"/>
              </a:pPr>
              <a:r>
                <a:rPr lang="ro-RO" sz="1100" dirty="0">
                  <a:latin typeface="+mj-lt"/>
                </a:rPr>
                <a:t>A crescut media nivelul de </a:t>
              </a:r>
              <a:r>
                <a:rPr lang="ro-RO" sz="1100" b="1" dirty="0">
                  <a:solidFill>
                    <a:srgbClr val="FF0000"/>
                  </a:solidFill>
                  <a:latin typeface="+mj-lt"/>
                </a:rPr>
                <a:t>satisfacție</a:t>
              </a:r>
              <a:r>
                <a:rPr lang="ro-RO" sz="1100" dirty="0">
                  <a:latin typeface="+mj-lt"/>
                </a:rPr>
                <a:t> a populației și a persoanelor vulnerabile cu privire la pregătirea funcționarilor publici</a:t>
              </a:r>
            </a:p>
            <a:p>
              <a:pPr marL="171450" lvl="0" indent="-171450" defTabSz="622300">
                <a:lnSpc>
                  <a:spcPct val="90000"/>
                </a:lnSpc>
                <a:spcBef>
                  <a:spcPct val="0"/>
                </a:spcBef>
                <a:spcAft>
                  <a:spcPct val="35000"/>
                </a:spcAft>
                <a:buFont typeface="Arial" panose="020B0604020202020204" pitchFamily="34" charset="0"/>
                <a:buChar char="•"/>
              </a:pPr>
              <a:r>
                <a:rPr lang="ro-RO" sz="1100" dirty="0">
                  <a:latin typeface="+mj-lt"/>
                </a:rPr>
                <a:t>Nivelul de încredere față de administrația publică a crescut </a:t>
              </a:r>
            </a:p>
          </p:txBody>
        </p:sp>
      </p:grpSp>
    </p:spTree>
    <p:extLst>
      <p:ext uri="{BB962C8B-B14F-4D97-AF65-F5344CB8AC3E}">
        <p14:creationId xmlns:p14="http://schemas.microsoft.com/office/powerpoint/2010/main" val="395059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70A6-E9A7-4506-7BB1-CBA0562B23B5}"/>
            </a:ext>
          </a:extLst>
        </p:cNvPr>
        <p:cNvGrpSpPr/>
        <p:nvPr/>
      </p:nvGrpSpPr>
      <p:grpSpPr>
        <a:xfrm>
          <a:off x="0" y="0"/>
          <a:ext cx="0" cy="0"/>
          <a:chOff x="0" y="0"/>
          <a:chExt cx="0" cy="0"/>
        </a:xfrm>
      </p:grpSpPr>
      <p:sp>
        <p:nvSpPr>
          <p:cNvPr id="71" name="Paralelogram 70">
            <a:extLst>
              <a:ext uri="{FF2B5EF4-FFF2-40B4-BE49-F238E27FC236}">
                <a16:creationId xmlns:a16="http://schemas.microsoft.com/office/drawing/2014/main" id="{CA74A6EE-C018-9BB6-5EFC-9981CF1F98A6}"/>
              </a:ext>
            </a:extLst>
          </p:cNvPr>
          <p:cNvSpPr/>
          <p:nvPr/>
        </p:nvSpPr>
        <p:spPr>
          <a:xfrm flipV="1">
            <a:off x="3586712" y="1134157"/>
            <a:ext cx="8627224" cy="795231"/>
          </a:xfrm>
          <a:custGeom>
            <a:avLst/>
            <a:gdLst>
              <a:gd name="connsiteX0" fmla="*/ 0 w 9564484"/>
              <a:gd name="connsiteY0" fmla="*/ 795231 h 795231"/>
              <a:gd name="connsiteX1" fmla="*/ 617910 w 9564484"/>
              <a:gd name="connsiteY1" fmla="*/ 0 h 795231"/>
              <a:gd name="connsiteX2" fmla="*/ 9564484 w 9564484"/>
              <a:gd name="connsiteY2" fmla="*/ 0 h 795231"/>
              <a:gd name="connsiteX3" fmla="*/ 8946574 w 9564484"/>
              <a:gd name="connsiteY3" fmla="*/ 795231 h 795231"/>
              <a:gd name="connsiteX4" fmla="*/ 0 w 9564484"/>
              <a:gd name="connsiteY4" fmla="*/ 795231 h 795231"/>
              <a:gd name="connsiteX0" fmla="*/ 0 w 9564484"/>
              <a:gd name="connsiteY0" fmla="*/ 795231 h 795231"/>
              <a:gd name="connsiteX1" fmla="*/ 617910 w 9564484"/>
              <a:gd name="connsiteY1" fmla="*/ 0 h 795231"/>
              <a:gd name="connsiteX2" fmla="*/ 9564484 w 9564484"/>
              <a:gd name="connsiteY2" fmla="*/ 0 h 795231"/>
              <a:gd name="connsiteX3" fmla="*/ 8611294 w 9564484"/>
              <a:gd name="connsiteY3" fmla="*/ 795231 h 795231"/>
              <a:gd name="connsiteX4" fmla="*/ 0 w 9564484"/>
              <a:gd name="connsiteY4" fmla="*/ 795231 h 795231"/>
              <a:gd name="connsiteX0" fmla="*/ 0 w 8627224"/>
              <a:gd name="connsiteY0" fmla="*/ 795231 h 795231"/>
              <a:gd name="connsiteX1" fmla="*/ 617910 w 8627224"/>
              <a:gd name="connsiteY1" fmla="*/ 0 h 795231"/>
              <a:gd name="connsiteX2" fmla="*/ 8627224 w 8627224"/>
              <a:gd name="connsiteY2" fmla="*/ 7620 h 795231"/>
              <a:gd name="connsiteX3" fmla="*/ 8611294 w 8627224"/>
              <a:gd name="connsiteY3" fmla="*/ 795231 h 795231"/>
              <a:gd name="connsiteX4" fmla="*/ 0 w 8627224"/>
              <a:gd name="connsiteY4" fmla="*/ 795231 h 79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224" h="795231">
                <a:moveTo>
                  <a:pt x="0" y="795231"/>
                </a:moveTo>
                <a:lnTo>
                  <a:pt x="617910" y="0"/>
                </a:lnTo>
                <a:lnTo>
                  <a:pt x="8627224" y="7620"/>
                </a:lnTo>
                <a:lnTo>
                  <a:pt x="8611294" y="795231"/>
                </a:lnTo>
                <a:lnTo>
                  <a:pt x="0" y="795231"/>
                </a:lnTo>
                <a:close/>
              </a:path>
            </a:pathLst>
          </a:custGeom>
          <a:solidFill>
            <a:srgbClr val="0E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9" name="Pentagon 29">
            <a:extLst>
              <a:ext uri="{FF2B5EF4-FFF2-40B4-BE49-F238E27FC236}">
                <a16:creationId xmlns:a16="http://schemas.microsoft.com/office/drawing/2014/main" id="{8991E80D-2815-E6A5-C653-411E3D2797A9}"/>
              </a:ext>
            </a:extLst>
          </p:cNvPr>
          <p:cNvSpPr/>
          <p:nvPr/>
        </p:nvSpPr>
        <p:spPr>
          <a:xfrm rot="10800000" flipH="1">
            <a:off x="-1255" y="1125158"/>
            <a:ext cx="5018438" cy="4700229"/>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reptunghi: colțuri rotunjite 2">
            <a:extLst>
              <a:ext uri="{FF2B5EF4-FFF2-40B4-BE49-F238E27FC236}">
                <a16:creationId xmlns:a16="http://schemas.microsoft.com/office/drawing/2014/main" id="{B0316C53-E8A1-F5A1-C41A-03ADFDB5E43B}"/>
              </a:ext>
            </a:extLst>
          </p:cNvPr>
          <p:cNvSpPr/>
          <p:nvPr/>
        </p:nvSpPr>
        <p:spPr>
          <a:xfrm>
            <a:off x="957919" y="1735783"/>
            <a:ext cx="1979902" cy="1511467"/>
          </a:xfrm>
          <a:prstGeom prst="roundRect">
            <a:avLst>
              <a:gd name="adj" fmla="val 4623"/>
            </a:avLst>
          </a:prstGeom>
          <a:solidFill>
            <a:srgbClr val="0E3057"/>
          </a:solidFill>
          <a:ln w="19050">
            <a:solidFill>
              <a:schemeClr val="accent1">
                <a:lumMod val="40000"/>
                <a:lumOff val="60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Dreptunghi: colțuri rotunjite 3">
            <a:extLst>
              <a:ext uri="{FF2B5EF4-FFF2-40B4-BE49-F238E27FC236}">
                <a16:creationId xmlns:a16="http://schemas.microsoft.com/office/drawing/2014/main" id="{5CB061AA-206D-234A-6B64-780ACE87919B}"/>
              </a:ext>
            </a:extLst>
          </p:cNvPr>
          <p:cNvSpPr/>
          <p:nvPr/>
        </p:nvSpPr>
        <p:spPr>
          <a:xfrm>
            <a:off x="1125348" y="1343942"/>
            <a:ext cx="1686458" cy="791203"/>
          </a:xfrm>
          <a:prstGeom prst="roundRect">
            <a:avLst>
              <a:gd name="adj" fmla="val 4623"/>
            </a:avLst>
          </a:prstGeom>
          <a:solidFill>
            <a:srgbClr val="0E3057"/>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CasetăText 5">
            <a:extLst>
              <a:ext uri="{FF2B5EF4-FFF2-40B4-BE49-F238E27FC236}">
                <a16:creationId xmlns:a16="http://schemas.microsoft.com/office/drawing/2014/main" id="{4DD1A697-5495-5B68-2E33-D85FD36B457E}"/>
              </a:ext>
            </a:extLst>
          </p:cNvPr>
          <p:cNvSpPr txBox="1"/>
          <p:nvPr/>
        </p:nvSpPr>
        <p:spPr>
          <a:xfrm>
            <a:off x="1116180" y="2135145"/>
            <a:ext cx="1620767" cy="874085"/>
          </a:xfrm>
          <a:prstGeom prst="rect">
            <a:avLst/>
          </a:prstGeom>
          <a:noFill/>
        </p:spPr>
        <p:txBody>
          <a:bodyPr wrap="square">
            <a:spAutoFit/>
          </a:bodyPr>
          <a:lstStyle/>
          <a:p>
            <a:pPr lvl="0" algn="ctr">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dintre participanți apreciază că programul se adresează </a:t>
            </a:r>
            <a:r>
              <a:rPr lang="ro-RO" sz="1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nevoilor lor reale </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 formare;</a:t>
            </a:r>
          </a:p>
        </p:txBody>
      </p:sp>
      <p:sp>
        <p:nvSpPr>
          <p:cNvPr id="8" name="CasetăText 7">
            <a:extLst>
              <a:ext uri="{FF2B5EF4-FFF2-40B4-BE49-F238E27FC236}">
                <a16:creationId xmlns:a16="http://schemas.microsoft.com/office/drawing/2014/main" id="{3E759F99-992F-6AA2-5C43-523514F88ADE}"/>
              </a:ext>
            </a:extLst>
          </p:cNvPr>
          <p:cNvSpPr txBox="1"/>
          <p:nvPr/>
        </p:nvSpPr>
        <p:spPr>
          <a:xfrm>
            <a:off x="1144412" y="1149577"/>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91%</a:t>
            </a:r>
            <a:endParaRPr lang="en-GB" sz="6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reptunghi: colțuri rotunjite 8">
            <a:extLst>
              <a:ext uri="{FF2B5EF4-FFF2-40B4-BE49-F238E27FC236}">
                <a16:creationId xmlns:a16="http://schemas.microsoft.com/office/drawing/2014/main" id="{7EE6BFB1-A6EA-FBDF-CE2F-DA595D4DD8CE}"/>
              </a:ext>
            </a:extLst>
          </p:cNvPr>
          <p:cNvSpPr/>
          <p:nvPr/>
        </p:nvSpPr>
        <p:spPr>
          <a:xfrm>
            <a:off x="915305" y="3933757"/>
            <a:ext cx="2022515" cy="1511467"/>
          </a:xfrm>
          <a:prstGeom prst="roundRect">
            <a:avLst>
              <a:gd name="adj" fmla="val 4623"/>
            </a:avLst>
          </a:prstGeom>
          <a:solidFill>
            <a:srgbClr val="0E3057"/>
          </a:solidFill>
          <a:ln w="19050">
            <a:solidFill>
              <a:schemeClr val="accent1">
                <a:lumMod val="40000"/>
                <a:lumOff val="60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5" name="Dreptunghi: colțuri rotunjite 44">
            <a:extLst>
              <a:ext uri="{FF2B5EF4-FFF2-40B4-BE49-F238E27FC236}">
                <a16:creationId xmlns:a16="http://schemas.microsoft.com/office/drawing/2014/main" id="{1E236464-345E-4B75-439E-E41B874F6175}"/>
              </a:ext>
            </a:extLst>
          </p:cNvPr>
          <p:cNvSpPr/>
          <p:nvPr/>
        </p:nvSpPr>
        <p:spPr>
          <a:xfrm>
            <a:off x="1074780" y="3541916"/>
            <a:ext cx="1686458" cy="791203"/>
          </a:xfrm>
          <a:prstGeom prst="roundRect">
            <a:avLst>
              <a:gd name="adj" fmla="val 4623"/>
            </a:avLst>
          </a:prstGeom>
          <a:solidFill>
            <a:srgbClr val="0E3057"/>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CasetăText 45">
            <a:extLst>
              <a:ext uri="{FF2B5EF4-FFF2-40B4-BE49-F238E27FC236}">
                <a16:creationId xmlns:a16="http://schemas.microsoft.com/office/drawing/2014/main" id="{B7A3B872-227C-CE95-DA64-508CBB0B51E7}"/>
              </a:ext>
            </a:extLst>
          </p:cNvPr>
          <p:cNvSpPr txBox="1"/>
          <p:nvPr/>
        </p:nvSpPr>
        <p:spPr>
          <a:xfrm>
            <a:off x="1065612" y="4333119"/>
            <a:ext cx="1620767" cy="1071704"/>
          </a:xfrm>
          <a:prstGeom prst="rect">
            <a:avLst/>
          </a:prstGeom>
          <a:noFill/>
        </p:spPr>
        <p:txBody>
          <a:bodyPr wrap="square">
            <a:spAutoFit/>
          </a:bodyPr>
          <a:lstStyle/>
          <a:p>
            <a:pPr lvl="0" algn="ctr">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consideră că programul de formare le este de folos în dezvoltarea lor profesională;</a:t>
            </a:r>
          </a:p>
        </p:txBody>
      </p:sp>
      <p:sp>
        <p:nvSpPr>
          <p:cNvPr id="47" name="CasetăText 46">
            <a:extLst>
              <a:ext uri="{FF2B5EF4-FFF2-40B4-BE49-F238E27FC236}">
                <a16:creationId xmlns:a16="http://schemas.microsoft.com/office/drawing/2014/main" id="{C1417C98-E9B8-454D-8803-1E0ABC9688A4}"/>
              </a:ext>
            </a:extLst>
          </p:cNvPr>
          <p:cNvSpPr txBox="1"/>
          <p:nvPr/>
        </p:nvSpPr>
        <p:spPr>
          <a:xfrm>
            <a:off x="1116180" y="3401031"/>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91%</a:t>
            </a:r>
            <a:endParaRPr lang="en-GB" sz="6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3">
            <a:extLst>
              <a:ext uri="{FF2B5EF4-FFF2-40B4-BE49-F238E27FC236}">
                <a16:creationId xmlns:a16="http://schemas.microsoft.com/office/drawing/2014/main" id="{9A82ACE5-BF7B-E560-E046-948A5F648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9" name="Picture 2">
            <a:extLst>
              <a:ext uri="{FF2B5EF4-FFF2-40B4-BE49-F238E27FC236}">
                <a16:creationId xmlns:a16="http://schemas.microsoft.com/office/drawing/2014/main" id="{744801DF-FD14-7560-E897-BADDB98E0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
        <p:nvSpPr>
          <p:cNvPr id="52" name="Title 2">
            <a:extLst>
              <a:ext uri="{FF2B5EF4-FFF2-40B4-BE49-F238E27FC236}">
                <a16:creationId xmlns:a16="http://schemas.microsoft.com/office/drawing/2014/main" id="{6CD1B5E6-BA66-2684-4D54-08DAD4015D55}"/>
              </a:ext>
            </a:extLst>
          </p:cNvPr>
          <p:cNvSpPr>
            <a:spLocks noGrp="1"/>
          </p:cNvSpPr>
          <p:nvPr>
            <p:ph type="title"/>
          </p:nvPr>
        </p:nvSpPr>
        <p:spPr>
          <a:xfrm>
            <a:off x="2441784" y="1123581"/>
            <a:ext cx="7069148" cy="711081"/>
          </a:xfrm>
        </p:spPr>
        <p:txBody>
          <a:bodyPr/>
          <a:lstStyle/>
          <a:p>
            <a:pPr algn="ctr"/>
            <a:r>
              <a:rPr lang="ro-RO" dirty="0">
                <a:solidFill>
                  <a:schemeClr val="bg1"/>
                </a:solidFill>
              </a:rPr>
              <a:t>IMPACT</a:t>
            </a:r>
            <a:endParaRPr lang="en-US" dirty="0">
              <a:solidFill>
                <a:schemeClr val="bg1"/>
              </a:solidFill>
            </a:endParaRPr>
          </a:p>
        </p:txBody>
      </p:sp>
      <p:sp>
        <p:nvSpPr>
          <p:cNvPr id="53" name="Dreptunghi: colțuri rotunjite 52">
            <a:extLst>
              <a:ext uri="{FF2B5EF4-FFF2-40B4-BE49-F238E27FC236}">
                <a16:creationId xmlns:a16="http://schemas.microsoft.com/office/drawing/2014/main" id="{93FCB16D-FEF5-085D-D21C-1C630BB08C2D}"/>
              </a:ext>
            </a:extLst>
          </p:cNvPr>
          <p:cNvSpPr/>
          <p:nvPr/>
        </p:nvSpPr>
        <p:spPr>
          <a:xfrm>
            <a:off x="5178969" y="2809507"/>
            <a:ext cx="1979902" cy="301588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Dreptunghi: colțuri rotunjite 53">
            <a:extLst>
              <a:ext uri="{FF2B5EF4-FFF2-40B4-BE49-F238E27FC236}">
                <a16:creationId xmlns:a16="http://schemas.microsoft.com/office/drawing/2014/main" id="{A2C28BFD-B076-39B3-309C-61F27199F5F0}"/>
              </a:ext>
            </a:extLst>
          </p:cNvPr>
          <p:cNvSpPr/>
          <p:nvPr/>
        </p:nvSpPr>
        <p:spPr>
          <a:xfrm>
            <a:off x="5346398" y="2417666"/>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CasetăText 54">
            <a:extLst>
              <a:ext uri="{FF2B5EF4-FFF2-40B4-BE49-F238E27FC236}">
                <a16:creationId xmlns:a16="http://schemas.microsoft.com/office/drawing/2014/main" id="{E5352768-1D63-BCCA-C8DD-56B7B648FCF2}"/>
              </a:ext>
            </a:extLst>
          </p:cNvPr>
          <p:cNvSpPr txBox="1"/>
          <p:nvPr/>
        </p:nvSpPr>
        <p:spPr>
          <a:xfrm>
            <a:off x="5337230" y="3151000"/>
            <a:ext cx="1620767" cy="1862176"/>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apreciază că programul furnizează informații care pot fi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foarte utile</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și funcționarilor publici cu care interacționează frecvent, recomandând programul de formare colegilor din instituție;</a:t>
            </a:r>
          </a:p>
        </p:txBody>
      </p:sp>
      <p:sp>
        <p:nvSpPr>
          <p:cNvPr id="56" name="CasetăText 55">
            <a:extLst>
              <a:ext uri="{FF2B5EF4-FFF2-40B4-BE49-F238E27FC236}">
                <a16:creationId xmlns:a16="http://schemas.microsoft.com/office/drawing/2014/main" id="{95532E0D-5170-46B9-3238-E6B8CFEF0ACE}"/>
              </a:ext>
            </a:extLst>
          </p:cNvPr>
          <p:cNvSpPr txBox="1"/>
          <p:nvPr/>
        </p:nvSpPr>
        <p:spPr>
          <a:xfrm>
            <a:off x="5387798" y="2157798"/>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92%</a:t>
            </a:r>
            <a:endParaRPr lang="en-GB" sz="66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Dreptunghi: colțuri rotunjite 56">
            <a:extLst>
              <a:ext uri="{FF2B5EF4-FFF2-40B4-BE49-F238E27FC236}">
                <a16:creationId xmlns:a16="http://schemas.microsoft.com/office/drawing/2014/main" id="{C960418D-42E7-4C16-0DE4-84C4B7A7C165}"/>
              </a:ext>
            </a:extLst>
          </p:cNvPr>
          <p:cNvSpPr/>
          <p:nvPr/>
        </p:nvSpPr>
        <p:spPr>
          <a:xfrm>
            <a:off x="7401576" y="2809235"/>
            <a:ext cx="1979902" cy="301588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Dreptunghi: colțuri rotunjite 57">
            <a:extLst>
              <a:ext uri="{FF2B5EF4-FFF2-40B4-BE49-F238E27FC236}">
                <a16:creationId xmlns:a16="http://schemas.microsoft.com/office/drawing/2014/main" id="{4BA18D0F-A800-FDA7-58B4-A93D7EA4B298}"/>
              </a:ext>
            </a:extLst>
          </p:cNvPr>
          <p:cNvSpPr/>
          <p:nvPr/>
        </p:nvSpPr>
        <p:spPr>
          <a:xfrm>
            <a:off x="7569005" y="2417394"/>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9" name="CasetăText 58">
            <a:extLst>
              <a:ext uri="{FF2B5EF4-FFF2-40B4-BE49-F238E27FC236}">
                <a16:creationId xmlns:a16="http://schemas.microsoft.com/office/drawing/2014/main" id="{D296DEAF-616B-D545-D3A3-186C8FA7EF91}"/>
              </a:ext>
            </a:extLst>
          </p:cNvPr>
          <p:cNvSpPr txBox="1"/>
          <p:nvPr/>
        </p:nvSpPr>
        <p:spPr>
          <a:xfrm>
            <a:off x="7559837" y="3150728"/>
            <a:ext cx="1620767" cy="1862176"/>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apreciază că participarea lor la programul de formare va aduce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beneficii la nivel instituționa</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l, contribuind la creșterea performanței unității instituționale din care fac parte;</a:t>
            </a:r>
          </a:p>
        </p:txBody>
      </p:sp>
      <p:sp>
        <p:nvSpPr>
          <p:cNvPr id="60" name="CasetăText 59">
            <a:extLst>
              <a:ext uri="{FF2B5EF4-FFF2-40B4-BE49-F238E27FC236}">
                <a16:creationId xmlns:a16="http://schemas.microsoft.com/office/drawing/2014/main" id="{7C032581-965F-4D3D-0725-DA7D9ECD37AA}"/>
              </a:ext>
            </a:extLst>
          </p:cNvPr>
          <p:cNvSpPr txBox="1"/>
          <p:nvPr/>
        </p:nvSpPr>
        <p:spPr>
          <a:xfrm>
            <a:off x="7610405" y="2157526"/>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90%</a:t>
            </a:r>
            <a:endParaRPr lang="en-GB" sz="6600" b="1"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Dreptunghi: colțuri rotunjite 63">
            <a:extLst>
              <a:ext uri="{FF2B5EF4-FFF2-40B4-BE49-F238E27FC236}">
                <a16:creationId xmlns:a16="http://schemas.microsoft.com/office/drawing/2014/main" id="{A9A1DEC0-2B19-E533-8931-94ABB73D7728}"/>
              </a:ext>
            </a:extLst>
          </p:cNvPr>
          <p:cNvSpPr/>
          <p:nvPr/>
        </p:nvSpPr>
        <p:spPr>
          <a:xfrm>
            <a:off x="9622804" y="2795885"/>
            <a:ext cx="1979902" cy="301588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5" name="Dreptunghi: colțuri rotunjite 64">
            <a:extLst>
              <a:ext uri="{FF2B5EF4-FFF2-40B4-BE49-F238E27FC236}">
                <a16:creationId xmlns:a16="http://schemas.microsoft.com/office/drawing/2014/main" id="{F91516B8-897B-E801-1775-ECD9695C4B87}"/>
              </a:ext>
            </a:extLst>
          </p:cNvPr>
          <p:cNvSpPr/>
          <p:nvPr/>
        </p:nvSpPr>
        <p:spPr>
          <a:xfrm>
            <a:off x="9790233" y="2404045"/>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6" name="CasetăText 65">
            <a:extLst>
              <a:ext uri="{FF2B5EF4-FFF2-40B4-BE49-F238E27FC236}">
                <a16:creationId xmlns:a16="http://schemas.microsoft.com/office/drawing/2014/main" id="{0B3CFA1D-B575-C527-F99C-39AD6B74269D}"/>
              </a:ext>
            </a:extLst>
          </p:cNvPr>
          <p:cNvSpPr txBox="1"/>
          <p:nvPr/>
        </p:nvSpPr>
        <p:spPr>
          <a:xfrm>
            <a:off x="9781065" y="3137379"/>
            <a:ext cx="1620767" cy="1862176"/>
          </a:xfrm>
          <a:prstGeom prst="rect">
            <a:avLst/>
          </a:prstGeom>
          <a:noFill/>
        </p:spPr>
        <p:txBody>
          <a:bodyPr wrap="square">
            <a:spAutoFit/>
          </a:bodyPr>
          <a:lstStyle/>
          <a:p>
            <a:pPr lvl="0" algn="ctr">
              <a:lnSpc>
                <a:spcPct val="107000"/>
              </a:lnSpc>
              <a:spcBef>
                <a:spcPts val="1200"/>
              </a:spcBef>
            </a:pPr>
            <a:r>
              <a:rPr lang="ro-RO" sz="1200" dirty="0">
                <a:latin typeface="+mj-lt"/>
              </a:rPr>
              <a:t>apreciază că aplicarea competențelor formate va îmbunătăți serviciile acordate </a:t>
            </a:r>
            <a:r>
              <a:rPr lang="ro-RO" sz="1200" b="1" i="1" dirty="0">
                <a:latin typeface="+mj-lt"/>
              </a:rPr>
              <a:t>beneficiarilor finali</a:t>
            </a:r>
            <a:r>
              <a:rPr lang="ro-RO" sz="1200" dirty="0">
                <a:latin typeface="+mj-lt"/>
              </a:rPr>
              <a:t> (cetățeni, antreprenori sau alte categorii de beneficiari ai serviciilor administrației publice).</a:t>
            </a:r>
            <a:endParaRPr lang="ro-RO" sz="1200" kern="100" dirty="0">
              <a:solidFill>
                <a:schemeClr val="tx1">
                  <a:lumMod val="85000"/>
                  <a:lumOff val="15000"/>
                </a:schemeClr>
              </a:solidFill>
              <a:latin typeface="+mj-lt"/>
              <a:ea typeface="Calibri" panose="020F0502020204030204" pitchFamily="34" charset="0"/>
              <a:cs typeface="Times New Roman" panose="02020603050405020304" pitchFamily="18" charset="0"/>
            </a:endParaRPr>
          </a:p>
        </p:txBody>
      </p:sp>
      <p:sp>
        <p:nvSpPr>
          <p:cNvPr id="67" name="CasetăText 66">
            <a:extLst>
              <a:ext uri="{FF2B5EF4-FFF2-40B4-BE49-F238E27FC236}">
                <a16:creationId xmlns:a16="http://schemas.microsoft.com/office/drawing/2014/main" id="{377494D1-9424-9490-7DD7-822AA87FC6D8}"/>
              </a:ext>
            </a:extLst>
          </p:cNvPr>
          <p:cNvSpPr txBox="1"/>
          <p:nvPr/>
        </p:nvSpPr>
        <p:spPr>
          <a:xfrm>
            <a:off x="9831633" y="2144177"/>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91%</a:t>
            </a:r>
            <a:endParaRPr lang="en-GB" sz="66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itle 2">
            <a:extLst>
              <a:ext uri="{FF2B5EF4-FFF2-40B4-BE49-F238E27FC236}">
                <a16:creationId xmlns:a16="http://schemas.microsoft.com/office/drawing/2014/main" id="{D7340A7E-AC9C-9505-50F1-02F963D070B3}"/>
              </a:ext>
            </a:extLst>
          </p:cNvPr>
          <p:cNvSpPr txBox="1">
            <a:spLocks/>
          </p:cNvSpPr>
          <p:nvPr/>
        </p:nvSpPr>
        <p:spPr>
          <a:xfrm>
            <a:off x="2312330" y="1739543"/>
            <a:ext cx="7069148"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sz="1800" dirty="0">
                <a:solidFill>
                  <a:schemeClr val="accent1">
                    <a:lumMod val="75000"/>
                  </a:schemeClr>
                </a:solidFill>
              </a:rPr>
              <a:t>INSTITUȚIONAL</a:t>
            </a:r>
            <a:endParaRPr lang="en-US" sz="1800" dirty="0">
              <a:solidFill>
                <a:schemeClr val="accent1">
                  <a:lumMod val="75000"/>
                </a:schemeClr>
              </a:solidFill>
            </a:endParaRPr>
          </a:p>
        </p:txBody>
      </p:sp>
      <p:grpSp>
        <p:nvGrpSpPr>
          <p:cNvPr id="87" name="Grupare 86">
            <a:extLst>
              <a:ext uri="{FF2B5EF4-FFF2-40B4-BE49-F238E27FC236}">
                <a16:creationId xmlns:a16="http://schemas.microsoft.com/office/drawing/2014/main" id="{52FE9F88-C465-C594-5B07-4C7757180373}"/>
              </a:ext>
            </a:extLst>
          </p:cNvPr>
          <p:cNvGrpSpPr/>
          <p:nvPr/>
        </p:nvGrpSpPr>
        <p:grpSpPr>
          <a:xfrm>
            <a:off x="5982767" y="5185885"/>
            <a:ext cx="413720" cy="372348"/>
            <a:chOff x="-1507417" y="2837810"/>
            <a:chExt cx="190500" cy="171450"/>
          </a:xfrm>
        </p:grpSpPr>
        <p:sp>
          <p:nvSpPr>
            <p:cNvPr id="84" name="Formă liberă: formă 83">
              <a:extLst>
                <a:ext uri="{FF2B5EF4-FFF2-40B4-BE49-F238E27FC236}">
                  <a16:creationId xmlns:a16="http://schemas.microsoft.com/office/drawing/2014/main" id="{1EDF674A-7033-FBE0-F5AB-0543FCC051AB}"/>
                </a:ext>
              </a:extLst>
            </p:cNvPr>
            <p:cNvSpPr/>
            <p:nvPr/>
          </p:nvSpPr>
          <p:spPr>
            <a:xfrm>
              <a:off x="-1507417" y="2933060"/>
              <a:ext cx="152400" cy="76200"/>
            </a:xfrm>
            <a:custGeom>
              <a:avLst/>
              <a:gdLst>
                <a:gd name="connsiteX0" fmla="*/ 152400 w 152400"/>
                <a:gd name="connsiteY0" fmla="*/ 76200 h 76200"/>
                <a:gd name="connsiteX1" fmla="*/ 76200 w 152400"/>
                <a:gd name="connsiteY1" fmla="*/ 0 h 76200"/>
                <a:gd name="connsiteX2" fmla="*/ 0 w 152400"/>
                <a:gd name="connsiteY2" fmla="*/ 76200 h 76200"/>
              </a:gdLst>
              <a:ahLst/>
              <a:cxnLst>
                <a:cxn ang="0">
                  <a:pos x="connsiteX0" y="connsiteY0"/>
                </a:cxn>
                <a:cxn ang="0">
                  <a:pos x="connsiteX1" y="connsiteY1"/>
                </a:cxn>
                <a:cxn ang="0">
                  <a:pos x="connsiteX2" y="connsiteY2"/>
                </a:cxn>
              </a:cxnLst>
              <a:rect l="l" t="t" r="r" b="b"/>
              <a:pathLst>
                <a:path w="152400" h="76200">
                  <a:moveTo>
                    <a:pt x="152400" y="76200"/>
                  </a:moveTo>
                  <a:cubicBezTo>
                    <a:pt x="152400" y="34116"/>
                    <a:pt x="118284" y="0"/>
                    <a:pt x="76200" y="0"/>
                  </a:cubicBezTo>
                  <a:cubicBezTo>
                    <a:pt x="34116" y="0"/>
                    <a:pt x="0" y="34116"/>
                    <a:pt x="0" y="76200"/>
                  </a:cubicBezTo>
                </a:path>
              </a:pathLst>
            </a:custGeom>
            <a:noFill/>
            <a:ln w="28575" cap="rnd">
              <a:solidFill>
                <a:srgbClr val="2E67C3"/>
              </a:solidFill>
              <a:prstDash val="solid"/>
              <a:round/>
            </a:ln>
          </p:spPr>
          <p:txBody>
            <a:bodyPr rtlCol="0" anchor="ctr"/>
            <a:lstStyle/>
            <a:p>
              <a:endParaRPr lang="ro-RO"/>
            </a:p>
          </p:txBody>
        </p:sp>
        <p:sp>
          <p:nvSpPr>
            <p:cNvPr id="85" name="Formă liberă: formă 84">
              <a:extLst>
                <a:ext uri="{FF2B5EF4-FFF2-40B4-BE49-F238E27FC236}">
                  <a16:creationId xmlns:a16="http://schemas.microsoft.com/office/drawing/2014/main" id="{30A1F66F-5455-66A5-BF53-255DAEAAA889}"/>
                </a:ext>
              </a:extLst>
            </p:cNvPr>
            <p:cNvSpPr/>
            <p:nvPr/>
          </p:nvSpPr>
          <p:spPr>
            <a:xfrm>
              <a:off x="-1478842" y="283781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noFill/>
            <a:ln w="28575" cap="rnd">
              <a:solidFill>
                <a:srgbClr val="2E67C3"/>
              </a:solidFill>
              <a:prstDash val="solid"/>
              <a:round/>
            </a:ln>
          </p:spPr>
          <p:txBody>
            <a:bodyPr rtlCol="0" anchor="ctr"/>
            <a:lstStyle/>
            <a:p>
              <a:endParaRPr lang="ro-RO"/>
            </a:p>
          </p:txBody>
        </p:sp>
        <p:sp>
          <p:nvSpPr>
            <p:cNvPr id="86" name="Formă liberă: formă 85">
              <a:extLst>
                <a:ext uri="{FF2B5EF4-FFF2-40B4-BE49-F238E27FC236}">
                  <a16:creationId xmlns:a16="http://schemas.microsoft.com/office/drawing/2014/main" id="{BEA01B24-544C-FBDE-07A3-9F5B549F5DB1}"/>
                </a:ext>
              </a:extLst>
            </p:cNvPr>
            <p:cNvSpPr/>
            <p:nvPr/>
          </p:nvSpPr>
          <p:spPr>
            <a:xfrm>
              <a:off x="-1359303" y="2844477"/>
              <a:ext cx="42386" cy="155257"/>
            </a:xfrm>
            <a:custGeom>
              <a:avLst/>
              <a:gdLst>
                <a:gd name="connsiteX0" fmla="*/ 42386 w 42386"/>
                <a:gd name="connsiteY0" fmla="*/ 155258 h 155257"/>
                <a:gd name="connsiteX1" fmla="*/ 4286 w 42386"/>
                <a:gd name="connsiteY1" fmla="*/ 79058 h 155257"/>
                <a:gd name="connsiteX2" fmla="*/ 13800 w 42386"/>
                <a:gd name="connsiteY2" fmla="*/ 12381 h 155257"/>
                <a:gd name="connsiteX3" fmla="*/ 0 w 42386"/>
                <a:gd name="connsiteY3" fmla="*/ 0 h 155257"/>
              </a:gdLst>
              <a:ahLst/>
              <a:cxnLst>
                <a:cxn ang="0">
                  <a:pos x="connsiteX0" y="connsiteY0"/>
                </a:cxn>
                <a:cxn ang="0">
                  <a:pos x="connsiteX1" y="connsiteY1"/>
                </a:cxn>
                <a:cxn ang="0">
                  <a:pos x="connsiteX2" y="connsiteY2"/>
                </a:cxn>
                <a:cxn ang="0">
                  <a:pos x="connsiteX3" y="connsiteY3"/>
                </a:cxn>
              </a:cxnLst>
              <a:rect l="l" t="t" r="r" b="b"/>
              <a:pathLst>
                <a:path w="42386" h="155257">
                  <a:moveTo>
                    <a:pt x="42386" y="155258"/>
                  </a:moveTo>
                  <a:cubicBezTo>
                    <a:pt x="42386" y="123158"/>
                    <a:pt x="23336" y="93345"/>
                    <a:pt x="4286" y="79058"/>
                  </a:cubicBezTo>
                  <a:cubicBezTo>
                    <a:pt x="25326" y="63273"/>
                    <a:pt x="29585" y="33420"/>
                    <a:pt x="13800" y="12381"/>
                  </a:cubicBezTo>
                  <a:cubicBezTo>
                    <a:pt x="10056" y="7390"/>
                    <a:pt x="5367" y="3183"/>
                    <a:pt x="0" y="0"/>
                  </a:cubicBezTo>
                </a:path>
              </a:pathLst>
            </a:custGeom>
            <a:noFill/>
            <a:ln w="28575" cap="rnd">
              <a:solidFill>
                <a:srgbClr val="2E67C3"/>
              </a:solidFill>
              <a:prstDash val="solid"/>
              <a:round/>
            </a:ln>
          </p:spPr>
          <p:txBody>
            <a:bodyPr rtlCol="0" anchor="ctr"/>
            <a:lstStyle/>
            <a:p>
              <a:endParaRPr lang="ro-RO"/>
            </a:p>
          </p:txBody>
        </p:sp>
      </p:grpSp>
      <p:grpSp>
        <p:nvGrpSpPr>
          <p:cNvPr id="98" name="Grupare 97">
            <a:extLst>
              <a:ext uri="{FF2B5EF4-FFF2-40B4-BE49-F238E27FC236}">
                <a16:creationId xmlns:a16="http://schemas.microsoft.com/office/drawing/2014/main" id="{3F45D2E4-A3DE-0241-0FD3-5D241D186553}"/>
              </a:ext>
            </a:extLst>
          </p:cNvPr>
          <p:cNvGrpSpPr/>
          <p:nvPr/>
        </p:nvGrpSpPr>
        <p:grpSpPr>
          <a:xfrm>
            <a:off x="8202145" y="5134265"/>
            <a:ext cx="424253" cy="424253"/>
            <a:chOff x="-662542" y="2913980"/>
            <a:chExt cx="190500" cy="190500"/>
          </a:xfrm>
        </p:grpSpPr>
        <p:sp>
          <p:nvSpPr>
            <p:cNvPr id="91" name="Formă liberă: formă 90">
              <a:extLst>
                <a:ext uri="{FF2B5EF4-FFF2-40B4-BE49-F238E27FC236}">
                  <a16:creationId xmlns:a16="http://schemas.microsoft.com/office/drawing/2014/main" id="{F9D13EAD-981B-4F00-F2DC-4D8D50B4A596}"/>
                </a:ext>
              </a:extLst>
            </p:cNvPr>
            <p:cNvSpPr/>
            <p:nvPr/>
          </p:nvSpPr>
          <p:spPr>
            <a:xfrm>
              <a:off x="-624442" y="2913980"/>
              <a:ext cx="114300" cy="190500"/>
            </a:xfrm>
            <a:custGeom>
              <a:avLst/>
              <a:gdLst>
                <a:gd name="connsiteX0" fmla="*/ 0 w 114300"/>
                <a:gd name="connsiteY0" fmla="*/ 190500 h 190500"/>
                <a:gd name="connsiteX1" fmla="*/ 0 w 114300"/>
                <a:gd name="connsiteY1" fmla="*/ 19050 h 190500"/>
                <a:gd name="connsiteX2" fmla="*/ 19050 w 114300"/>
                <a:gd name="connsiteY2" fmla="*/ 0 h 190500"/>
                <a:gd name="connsiteX3" fmla="*/ 95250 w 114300"/>
                <a:gd name="connsiteY3" fmla="*/ 0 h 190500"/>
                <a:gd name="connsiteX4" fmla="*/ 114300 w 114300"/>
                <a:gd name="connsiteY4" fmla="*/ 19050 h 190500"/>
                <a:gd name="connsiteX5" fmla="*/ 114300 w 114300"/>
                <a:gd name="connsiteY5"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90500">
                  <a:moveTo>
                    <a:pt x="0" y="190500"/>
                  </a:moveTo>
                  <a:lnTo>
                    <a:pt x="0" y="19050"/>
                  </a:lnTo>
                  <a:cubicBezTo>
                    <a:pt x="0" y="8529"/>
                    <a:pt x="8529" y="0"/>
                    <a:pt x="19050" y="0"/>
                  </a:cubicBezTo>
                  <a:lnTo>
                    <a:pt x="95250" y="0"/>
                  </a:lnTo>
                  <a:cubicBezTo>
                    <a:pt x="105771" y="0"/>
                    <a:pt x="114300" y="8529"/>
                    <a:pt x="114300" y="19050"/>
                  </a:cubicBezTo>
                  <a:lnTo>
                    <a:pt x="114300" y="190500"/>
                  </a:lnTo>
                  <a:close/>
                </a:path>
              </a:pathLst>
            </a:custGeom>
            <a:noFill/>
            <a:ln w="28575" cap="rnd">
              <a:solidFill>
                <a:srgbClr val="4593D3"/>
              </a:solidFill>
              <a:prstDash val="solid"/>
              <a:round/>
            </a:ln>
          </p:spPr>
          <p:txBody>
            <a:bodyPr rtlCol="0" anchor="ctr"/>
            <a:lstStyle/>
            <a:p>
              <a:endParaRPr lang="ro-RO"/>
            </a:p>
          </p:txBody>
        </p:sp>
        <p:sp>
          <p:nvSpPr>
            <p:cNvPr id="92" name="Formă liberă: formă 91">
              <a:extLst>
                <a:ext uri="{FF2B5EF4-FFF2-40B4-BE49-F238E27FC236}">
                  <a16:creationId xmlns:a16="http://schemas.microsoft.com/office/drawing/2014/main" id="{16973777-187E-1D78-2A9A-9D6DD445BD05}"/>
                </a:ext>
              </a:extLst>
            </p:cNvPr>
            <p:cNvSpPr/>
            <p:nvPr/>
          </p:nvSpPr>
          <p:spPr>
            <a:xfrm>
              <a:off x="-662542" y="3009230"/>
              <a:ext cx="38100" cy="95250"/>
            </a:xfrm>
            <a:custGeom>
              <a:avLst/>
              <a:gdLst>
                <a:gd name="connsiteX0" fmla="*/ 38100 w 38100"/>
                <a:gd name="connsiteY0" fmla="*/ 0 h 95250"/>
                <a:gd name="connsiteX1" fmla="*/ 19050 w 38100"/>
                <a:gd name="connsiteY1" fmla="*/ 0 h 95250"/>
                <a:gd name="connsiteX2" fmla="*/ 0 w 38100"/>
                <a:gd name="connsiteY2" fmla="*/ 19050 h 95250"/>
                <a:gd name="connsiteX3" fmla="*/ 0 w 38100"/>
                <a:gd name="connsiteY3" fmla="*/ 76200 h 95250"/>
                <a:gd name="connsiteX4" fmla="*/ 19050 w 38100"/>
                <a:gd name="connsiteY4" fmla="*/ 95250 h 95250"/>
                <a:gd name="connsiteX5" fmla="*/ 38100 w 38100"/>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8100" y="0"/>
                  </a:moveTo>
                  <a:lnTo>
                    <a:pt x="19050" y="0"/>
                  </a:lnTo>
                  <a:cubicBezTo>
                    <a:pt x="8529" y="0"/>
                    <a:pt x="0" y="8529"/>
                    <a:pt x="0" y="19050"/>
                  </a:cubicBezTo>
                  <a:lnTo>
                    <a:pt x="0" y="76200"/>
                  </a:lnTo>
                  <a:cubicBezTo>
                    <a:pt x="0" y="86721"/>
                    <a:pt x="8529" y="95250"/>
                    <a:pt x="19050" y="95250"/>
                  </a:cubicBezTo>
                  <a:lnTo>
                    <a:pt x="38100" y="95250"/>
                  </a:lnTo>
                </a:path>
              </a:pathLst>
            </a:custGeom>
            <a:noFill/>
            <a:ln w="28575" cap="rnd">
              <a:solidFill>
                <a:srgbClr val="4593D3"/>
              </a:solidFill>
              <a:prstDash val="solid"/>
              <a:round/>
            </a:ln>
          </p:spPr>
          <p:txBody>
            <a:bodyPr rtlCol="0" anchor="ctr"/>
            <a:lstStyle/>
            <a:p>
              <a:endParaRPr lang="ro-RO"/>
            </a:p>
          </p:txBody>
        </p:sp>
        <p:sp>
          <p:nvSpPr>
            <p:cNvPr id="93" name="Formă liberă: formă 92">
              <a:extLst>
                <a:ext uri="{FF2B5EF4-FFF2-40B4-BE49-F238E27FC236}">
                  <a16:creationId xmlns:a16="http://schemas.microsoft.com/office/drawing/2014/main" id="{6FDEEBA8-3E92-0D98-C6ED-9B6AA80A3D59}"/>
                </a:ext>
              </a:extLst>
            </p:cNvPr>
            <p:cNvSpPr/>
            <p:nvPr/>
          </p:nvSpPr>
          <p:spPr>
            <a:xfrm>
              <a:off x="-510142" y="2980655"/>
              <a:ext cx="38100" cy="123825"/>
            </a:xfrm>
            <a:custGeom>
              <a:avLst/>
              <a:gdLst>
                <a:gd name="connsiteX0" fmla="*/ 0 w 38100"/>
                <a:gd name="connsiteY0" fmla="*/ 0 h 123825"/>
                <a:gd name="connsiteX1" fmla="*/ 19050 w 38100"/>
                <a:gd name="connsiteY1" fmla="*/ 0 h 123825"/>
                <a:gd name="connsiteX2" fmla="*/ 38100 w 38100"/>
                <a:gd name="connsiteY2" fmla="*/ 19050 h 123825"/>
                <a:gd name="connsiteX3" fmla="*/ 38100 w 38100"/>
                <a:gd name="connsiteY3" fmla="*/ 104775 h 123825"/>
                <a:gd name="connsiteX4" fmla="*/ 19050 w 38100"/>
                <a:gd name="connsiteY4" fmla="*/ 123825 h 123825"/>
                <a:gd name="connsiteX5" fmla="*/ 0 w 38100"/>
                <a:gd name="connsiteY5"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23825">
                  <a:moveTo>
                    <a:pt x="0" y="0"/>
                  </a:moveTo>
                  <a:lnTo>
                    <a:pt x="19050" y="0"/>
                  </a:lnTo>
                  <a:cubicBezTo>
                    <a:pt x="29571" y="0"/>
                    <a:pt x="38100" y="8529"/>
                    <a:pt x="38100" y="19050"/>
                  </a:cubicBezTo>
                  <a:lnTo>
                    <a:pt x="38100" y="104775"/>
                  </a:lnTo>
                  <a:cubicBezTo>
                    <a:pt x="38100" y="115296"/>
                    <a:pt x="29571" y="123825"/>
                    <a:pt x="19050" y="123825"/>
                  </a:cubicBezTo>
                  <a:lnTo>
                    <a:pt x="0" y="123825"/>
                  </a:lnTo>
                </a:path>
              </a:pathLst>
            </a:custGeom>
            <a:noFill/>
            <a:ln w="28575" cap="rnd">
              <a:solidFill>
                <a:srgbClr val="4593D3"/>
              </a:solidFill>
              <a:prstDash val="solid"/>
              <a:round/>
            </a:ln>
          </p:spPr>
          <p:txBody>
            <a:bodyPr rtlCol="0" anchor="ctr"/>
            <a:lstStyle/>
            <a:p>
              <a:endParaRPr lang="ro-RO"/>
            </a:p>
          </p:txBody>
        </p:sp>
        <p:sp>
          <p:nvSpPr>
            <p:cNvPr id="94" name="Formă liberă: formă 93">
              <a:extLst>
                <a:ext uri="{FF2B5EF4-FFF2-40B4-BE49-F238E27FC236}">
                  <a16:creationId xmlns:a16="http://schemas.microsoft.com/office/drawing/2014/main" id="{93D583A0-909A-687D-1ABB-B9E4932B7434}"/>
                </a:ext>
              </a:extLst>
            </p:cNvPr>
            <p:cNvSpPr/>
            <p:nvPr/>
          </p:nvSpPr>
          <p:spPr>
            <a:xfrm>
              <a:off x="-586342" y="29520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sp>
          <p:nvSpPr>
            <p:cNvPr id="95" name="Formă liberă: formă 94">
              <a:extLst>
                <a:ext uri="{FF2B5EF4-FFF2-40B4-BE49-F238E27FC236}">
                  <a16:creationId xmlns:a16="http://schemas.microsoft.com/office/drawing/2014/main" id="{AAEE0193-2D06-9065-B503-7677740F8CAB}"/>
                </a:ext>
              </a:extLst>
            </p:cNvPr>
            <p:cNvSpPr/>
            <p:nvPr/>
          </p:nvSpPr>
          <p:spPr>
            <a:xfrm>
              <a:off x="-586342" y="29901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sp>
          <p:nvSpPr>
            <p:cNvPr id="96" name="Formă liberă: formă 95">
              <a:extLst>
                <a:ext uri="{FF2B5EF4-FFF2-40B4-BE49-F238E27FC236}">
                  <a16:creationId xmlns:a16="http://schemas.microsoft.com/office/drawing/2014/main" id="{DA0EFD9B-2A46-4A77-9D9C-C88C06D1DBE1}"/>
                </a:ext>
              </a:extLst>
            </p:cNvPr>
            <p:cNvSpPr/>
            <p:nvPr/>
          </p:nvSpPr>
          <p:spPr>
            <a:xfrm>
              <a:off x="-586342" y="30282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sp>
          <p:nvSpPr>
            <p:cNvPr id="97" name="Formă liberă: formă 96">
              <a:extLst>
                <a:ext uri="{FF2B5EF4-FFF2-40B4-BE49-F238E27FC236}">
                  <a16:creationId xmlns:a16="http://schemas.microsoft.com/office/drawing/2014/main" id="{E0EA35F3-5578-7BDF-4A24-EEA16FF05CEA}"/>
                </a:ext>
              </a:extLst>
            </p:cNvPr>
            <p:cNvSpPr/>
            <p:nvPr/>
          </p:nvSpPr>
          <p:spPr>
            <a:xfrm>
              <a:off x="-586342" y="30663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grpSp>
      <p:grpSp>
        <p:nvGrpSpPr>
          <p:cNvPr id="105" name="Grupare 104">
            <a:extLst>
              <a:ext uri="{FF2B5EF4-FFF2-40B4-BE49-F238E27FC236}">
                <a16:creationId xmlns:a16="http://schemas.microsoft.com/office/drawing/2014/main" id="{BB6218CF-976D-4603-DE02-32A53E0ACF73}"/>
              </a:ext>
            </a:extLst>
          </p:cNvPr>
          <p:cNvGrpSpPr/>
          <p:nvPr/>
        </p:nvGrpSpPr>
        <p:grpSpPr>
          <a:xfrm>
            <a:off x="10437958" y="5087439"/>
            <a:ext cx="391008" cy="488839"/>
            <a:chOff x="-2292424" y="3333745"/>
            <a:chExt cx="152400" cy="190531"/>
          </a:xfrm>
        </p:grpSpPr>
        <p:sp>
          <p:nvSpPr>
            <p:cNvPr id="102" name="Formă liberă: formă 101">
              <a:extLst>
                <a:ext uri="{FF2B5EF4-FFF2-40B4-BE49-F238E27FC236}">
                  <a16:creationId xmlns:a16="http://schemas.microsoft.com/office/drawing/2014/main" id="{E9416D70-933D-E358-F109-45BFDE52B753}"/>
                </a:ext>
              </a:extLst>
            </p:cNvPr>
            <p:cNvSpPr/>
            <p:nvPr/>
          </p:nvSpPr>
          <p:spPr>
            <a:xfrm>
              <a:off x="-2292424" y="3333745"/>
              <a:ext cx="152400" cy="190531"/>
            </a:xfrm>
            <a:custGeom>
              <a:avLst/>
              <a:gdLst>
                <a:gd name="connsiteX0" fmla="*/ 152400 w 152400"/>
                <a:gd name="connsiteY0" fmla="*/ 104779 h 190531"/>
                <a:gd name="connsiteX1" fmla="*/ 79439 w 152400"/>
                <a:gd name="connsiteY1" fmla="*/ 190028 h 190531"/>
                <a:gd name="connsiteX2" fmla="*/ 73057 w 152400"/>
                <a:gd name="connsiteY2" fmla="*/ 189933 h 190531"/>
                <a:gd name="connsiteX3" fmla="*/ 0 w 152400"/>
                <a:gd name="connsiteY3" fmla="*/ 104779 h 190531"/>
                <a:gd name="connsiteX4" fmla="*/ 0 w 152400"/>
                <a:gd name="connsiteY4" fmla="*/ 38104 h 190531"/>
                <a:gd name="connsiteX5" fmla="*/ 9525 w 152400"/>
                <a:gd name="connsiteY5" fmla="*/ 28579 h 190531"/>
                <a:gd name="connsiteX6" fmla="*/ 68961 w 152400"/>
                <a:gd name="connsiteY6" fmla="*/ 2671 h 190531"/>
                <a:gd name="connsiteX7" fmla="*/ 83439 w 152400"/>
                <a:gd name="connsiteY7" fmla="*/ 2671 h 190531"/>
                <a:gd name="connsiteX8" fmla="*/ 142875 w 152400"/>
                <a:gd name="connsiteY8" fmla="*/ 28579 h 190531"/>
                <a:gd name="connsiteX9" fmla="*/ 152400 w 152400"/>
                <a:gd name="connsiteY9" fmla="*/ 38104 h 19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90531">
                  <a:moveTo>
                    <a:pt x="152400" y="104779"/>
                  </a:moveTo>
                  <a:cubicBezTo>
                    <a:pt x="152400" y="152404"/>
                    <a:pt x="119063" y="176217"/>
                    <a:pt x="79439" y="190028"/>
                  </a:cubicBezTo>
                  <a:cubicBezTo>
                    <a:pt x="77364" y="190731"/>
                    <a:pt x="75110" y="190698"/>
                    <a:pt x="73057" y="189933"/>
                  </a:cubicBezTo>
                  <a:cubicBezTo>
                    <a:pt x="33338" y="176217"/>
                    <a:pt x="0" y="152404"/>
                    <a:pt x="0" y="104779"/>
                  </a:cubicBezTo>
                  <a:lnTo>
                    <a:pt x="0" y="38104"/>
                  </a:lnTo>
                  <a:cubicBezTo>
                    <a:pt x="0" y="32844"/>
                    <a:pt x="4264" y="28579"/>
                    <a:pt x="9525" y="28579"/>
                  </a:cubicBezTo>
                  <a:cubicBezTo>
                    <a:pt x="28575" y="28579"/>
                    <a:pt x="52388" y="17149"/>
                    <a:pt x="68961" y="2671"/>
                  </a:cubicBezTo>
                  <a:cubicBezTo>
                    <a:pt x="73130" y="-890"/>
                    <a:pt x="79270" y="-890"/>
                    <a:pt x="83439" y="2671"/>
                  </a:cubicBezTo>
                  <a:cubicBezTo>
                    <a:pt x="100108" y="17245"/>
                    <a:pt x="123825" y="28579"/>
                    <a:pt x="142875" y="28579"/>
                  </a:cubicBezTo>
                  <a:cubicBezTo>
                    <a:pt x="148136" y="28579"/>
                    <a:pt x="152400" y="32844"/>
                    <a:pt x="152400" y="38104"/>
                  </a:cubicBezTo>
                  <a:close/>
                </a:path>
              </a:pathLst>
            </a:custGeom>
            <a:noFill/>
            <a:ln w="28575" cap="rnd">
              <a:solidFill>
                <a:srgbClr val="5CC295"/>
              </a:solidFill>
              <a:prstDash val="solid"/>
              <a:round/>
            </a:ln>
          </p:spPr>
          <p:txBody>
            <a:bodyPr rtlCol="0" anchor="ctr"/>
            <a:lstStyle/>
            <a:p>
              <a:endParaRPr lang="ro-RO"/>
            </a:p>
          </p:txBody>
        </p:sp>
        <p:sp>
          <p:nvSpPr>
            <p:cNvPr id="103" name="Formă liberă: formă 102">
              <a:extLst>
                <a:ext uri="{FF2B5EF4-FFF2-40B4-BE49-F238E27FC236}">
                  <a16:creationId xmlns:a16="http://schemas.microsoft.com/office/drawing/2014/main" id="{1913384F-33C6-E0F8-D90D-59F39ADBF9F5}"/>
                </a:ext>
              </a:extLst>
            </p:cNvPr>
            <p:cNvSpPr/>
            <p:nvPr/>
          </p:nvSpPr>
          <p:spPr>
            <a:xfrm>
              <a:off x="-2269792" y="3457566"/>
              <a:ext cx="107146" cy="37279"/>
            </a:xfrm>
            <a:custGeom>
              <a:avLst/>
              <a:gdLst>
                <a:gd name="connsiteX0" fmla="*/ 0 w 107146"/>
                <a:gd name="connsiteY0" fmla="*/ 37251 h 37279"/>
                <a:gd name="connsiteX1" fmla="*/ 73483 w 107146"/>
                <a:gd name="connsiteY1" fmla="*/ 3597 h 37279"/>
                <a:gd name="connsiteX2" fmla="*/ 107147 w 107146"/>
                <a:gd name="connsiteY2" fmla="*/ 37280 h 37279"/>
              </a:gdLst>
              <a:ahLst/>
              <a:cxnLst>
                <a:cxn ang="0">
                  <a:pos x="connsiteX0" y="connsiteY0"/>
                </a:cxn>
                <a:cxn ang="0">
                  <a:pos x="connsiteX1" y="connsiteY1"/>
                </a:cxn>
                <a:cxn ang="0">
                  <a:pos x="connsiteX2" y="connsiteY2"/>
                </a:cxn>
              </a:cxnLst>
              <a:rect l="l" t="t" r="r" b="b"/>
              <a:pathLst>
                <a:path w="107146" h="37279">
                  <a:moveTo>
                    <a:pt x="0" y="37251"/>
                  </a:moveTo>
                  <a:cubicBezTo>
                    <a:pt x="10998" y="7666"/>
                    <a:pt x="43898" y="-7401"/>
                    <a:pt x="73483" y="3597"/>
                  </a:cubicBezTo>
                  <a:cubicBezTo>
                    <a:pt x="89070" y="9392"/>
                    <a:pt x="101360" y="21689"/>
                    <a:pt x="107147" y="37280"/>
                  </a:cubicBezTo>
                </a:path>
              </a:pathLst>
            </a:custGeom>
            <a:noFill/>
            <a:ln w="28575" cap="rnd">
              <a:solidFill>
                <a:srgbClr val="5CC295"/>
              </a:solidFill>
              <a:prstDash val="solid"/>
              <a:round/>
            </a:ln>
          </p:spPr>
          <p:txBody>
            <a:bodyPr rtlCol="0" anchor="ctr"/>
            <a:lstStyle/>
            <a:p>
              <a:endParaRPr lang="ro-RO"/>
            </a:p>
          </p:txBody>
        </p:sp>
        <p:sp>
          <p:nvSpPr>
            <p:cNvPr id="104" name="Formă liberă: formă 103">
              <a:extLst>
                <a:ext uri="{FF2B5EF4-FFF2-40B4-BE49-F238E27FC236}">
                  <a16:creationId xmlns:a16="http://schemas.microsoft.com/office/drawing/2014/main" id="{D33E1B8E-8C36-527D-AF98-809E43878E1F}"/>
                </a:ext>
              </a:extLst>
            </p:cNvPr>
            <p:cNvSpPr/>
            <p:nvPr/>
          </p:nvSpPr>
          <p:spPr>
            <a:xfrm>
              <a:off x="-2254324" y="3381375"/>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28575" cap="rnd">
              <a:solidFill>
                <a:srgbClr val="5CC295"/>
              </a:solidFill>
              <a:prstDash val="solid"/>
              <a:round/>
            </a:ln>
          </p:spPr>
          <p:txBody>
            <a:bodyPr rtlCol="0" anchor="ctr"/>
            <a:lstStyle/>
            <a:p>
              <a:endParaRPr lang="ro-RO"/>
            </a:p>
          </p:txBody>
        </p:sp>
      </p:grpSp>
    </p:spTree>
    <p:extLst>
      <p:ext uri="{BB962C8B-B14F-4D97-AF65-F5344CB8AC3E}">
        <p14:creationId xmlns:p14="http://schemas.microsoft.com/office/powerpoint/2010/main" val="286320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55730-F376-380D-AE65-F1212E755D51}"/>
            </a:ext>
          </a:extLst>
        </p:cNvPr>
        <p:cNvGrpSpPr/>
        <p:nvPr/>
      </p:nvGrpSpPr>
      <p:grpSpPr>
        <a:xfrm>
          <a:off x="0" y="0"/>
          <a:ext cx="0" cy="0"/>
          <a:chOff x="0" y="0"/>
          <a:chExt cx="0" cy="0"/>
        </a:xfrm>
      </p:grpSpPr>
      <p:sp>
        <p:nvSpPr>
          <p:cNvPr id="19" name="Dreptunghi: colțuri rotunjite 18">
            <a:extLst>
              <a:ext uri="{FF2B5EF4-FFF2-40B4-BE49-F238E27FC236}">
                <a16:creationId xmlns:a16="http://schemas.microsoft.com/office/drawing/2014/main" id="{2FEDF34B-18F5-09FD-3788-DFDC829C9F8C}"/>
              </a:ext>
            </a:extLst>
          </p:cNvPr>
          <p:cNvSpPr/>
          <p:nvPr/>
        </p:nvSpPr>
        <p:spPr>
          <a:xfrm>
            <a:off x="3502124" y="4048506"/>
            <a:ext cx="1979902" cy="1728191"/>
          </a:xfrm>
          <a:prstGeom prst="roundRect">
            <a:avLst>
              <a:gd name="adj" fmla="val 4623"/>
            </a:avLst>
          </a:prstGeom>
          <a:solidFill>
            <a:schemeClr val="accent2"/>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Dreptunghi: colțuri rotunjite 17">
            <a:extLst>
              <a:ext uri="{FF2B5EF4-FFF2-40B4-BE49-F238E27FC236}">
                <a16:creationId xmlns:a16="http://schemas.microsoft.com/office/drawing/2014/main" id="{0EE9F84A-2DB3-AC48-9165-406D433CEB7D}"/>
              </a:ext>
            </a:extLst>
          </p:cNvPr>
          <p:cNvSpPr/>
          <p:nvPr/>
        </p:nvSpPr>
        <p:spPr>
          <a:xfrm>
            <a:off x="1382329" y="4048506"/>
            <a:ext cx="1979902" cy="1728191"/>
          </a:xfrm>
          <a:prstGeom prst="roundRect">
            <a:avLst>
              <a:gd name="adj" fmla="val 4623"/>
            </a:avLst>
          </a:prstGeom>
          <a:solidFill>
            <a:schemeClr val="accent3"/>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Dreptunghi: colțuri rotunjite 16">
            <a:extLst>
              <a:ext uri="{FF2B5EF4-FFF2-40B4-BE49-F238E27FC236}">
                <a16:creationId xmlns:a16="http://schemas.microsoft.com/office/drawing/2014/main" id="{12F2D579-DAD5-5132-8051-CE763C5FE733}"/>
              </a:ext>
            </a:extLst>
          </p:cNvPr>
          <p:cNvSpPr/>
          <p:nvPr/>
        </p:nvSpPr>
        <p:spPr>
          <a:xfrm>
            <a:off x="3502124" y="1971456"/>
            <a:ext cx="1979902" cy="1728191"/>
          </a:xfrm>
          <a:prstGeom prst="roundRect">
            <a:avLst>
              <a:gd name="adj" fmla="val 4623"/>
            </a:avLst>
          </a:prstGeom>
          <a:solidFill>
            <a:schemeClr val="accent4"/>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Dreptunghi: colțuri rotunjite 15">
            <a:extLst>
              <a:ext uri="{FF2B5EF4-FFF2-40B4-BE49-F238E27FC236}">
                <a16:creationId xmlns:a16="http://schemas.microsoft.com/office/drawing/2014/main" id="{60D3DAED-E2E1-62C6-8E6C-17590DE3FF12}"/>
              </a:ext>
            </a:extLst>
          </p:cNvPr>
          <p:cNvSpPr/>
          <p:nvPr/>
        </p:nvSpPr>
        <p:spPr>
          <a:xfrm>
            <a:off x="1382329" y="1991633"/>
            <a:ext cx="1979902" cy="1728191"/>
          </a:xfrm>
          <a:prstGeom prst="roundRect">
            <a:avLst>
              <a:gd name="adj" fmla="val 4623"/>
            </a:avLst>
          </a:prstGeom>
          <a:solidFill>
            <a:schemeClr val="accent5"/>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 name="Pentagon 29">
            <a:extLst>
              <a:ext uri="{FF2B5EF4-FFF2-40B4-BE49-F238E27FC236}">
                <a16:creationId xmlns:a16="http://schemas.microsoft.com/office/drawing/2014/main" id="{06960907-D78A-5F7C-4D7F-8FF886C379F9}"/>
              </a:ext>
            </a:extLst>
          </p:cNvPr>
          <p:cNvSpPr/>
          <p:nvPr/>
        </p:nvSpPr>
        <p:spPr>
          <a:xfrm rot="10800000">
            <a:off x="6094412" y="1141109"/>
            <a:ext cx="6094958" cy="4700229"/>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99D5E1ED-9671-BBDF-099B-37AFF51222BF}"/>
              </a:ext>
            </a:extLst>
          </p:cNvPr>
          <p:cNvSpPr>
            <a:spLocks noGrp="1"/>
          </p:cNvSpPr>
          <p:nvPr>
            <p:ph type="title"/>
          </p:nvPr>
        </p:nvSpPr>
        <p:spPr>
          <a:xfrm>
            <a:off x="1409824" y="893333"/>
            <a:ext cx="7069148" cy="711081"/>
          </a:xfrm>
        </p:spPr>
        <p:txBody>
          <a:bodyPr/>
          <a:lstStyle/>
          <a:p>
            <a:r>
              <a:rPr lang="ro-RO" dirty="0">
                <a:solidFill>
                  <a:srgbClr val="0E3057"/>
                </a:solidFill>
              </a:rPr>
              <a:t>IMPACT</a:t>
            </a:r>
            <a:endParaRPr lang="en-US" dirty="0">
              <a:solidFill>
                <a:srgbClr val="0E3057"/>
              </a:solidFill>
            </a:endParaRPr>
          </a:p>
        </p:txBody>
      </p:sp>
      <p:pic>
        <p:nvPicPr>
          <p:cNvPr id="8" name="Picture 3">
            <a:extLst>
              <a:ext uri="{FF2B5EF4-FFF2-40B4-BE49-F238E27FC236}">
                <a16:creationId xmlns:a16="http://schemas.microsoft.com/office/drawing/2014/main" id="{665CD884-6FB2-6DBD-8B8C-9867A80E4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F62DAA62-C08C-91DB-046E-ABDF7D4B0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2" name="CasetăText 1">
            <a:extLst>
              <a:ext uri="{FF2B5EF4-FFF2-40B4-BE49-F238E27FC236}">
                <a16:creationId xmlns:a16="http://schemas.microsoft.com/office/drawing/2014/main" id="{2C1F7310-CCD5-EADB-4ECA-358AD5412D2F}"/>
              </a:ext>
            </a:extLst>
          </p:cNvPr>
          <p:cNvSpPr txBox="1"/>
          <p:nvPr/>
        </p:nvSpPr>
        <p:spPr>
          <a:xfrm>
            <a:off x="7822604" y="2056785"/>
            <a:ext cx="3528390" cy="3014608"/>
          </a:xfrm>
          <a:prstGeom prst="rect">
            <a:avLst/>
          </a:prstGeom>
          <a:noFill/>
        </p:spPr>
        <p:txBody>
          <a:bodyPr wrap="square">
            <a:spAutoFit/>
          </a:bodyPr>
          <a:lstStyle/>
          <a:p>
            <a:pPr marL="171450" lvl="0" indent="-171450">
              <a:buFont typeface="Arial" panose="020B0604020202020204" pitchFamily="34" charset="0"/>
              <a:buChar char="•"/>
            </a:pPr>
            <a:r>
              <a:rPr lang="ro-RO" sz="1200" dirty="0">
                <a:solidFill>
                  <a:schemeClr val="bg1"/>
                </a:solidFill>
              </a:rPr>
              <a:t>În ultimul an, în </a:t>
            </a:r>
            <a:r>
              <a:rPr lang="ro-RO" sz="1200" b="1" dirty="0">
                <a:solidFill>
                  <a:srgbClr val="FFC000"/>
                </a:solidFill>
              </a:rPr>
              <a:t>46%</a:t>
            </a:r>
            <a:r>
              <a:rPr lang="ro-RO" sz="1200" dirty="0">
                <a:solidFill>
                  <a:schemeClr val="bg1"/>
                </a:solidFill>
              </a:rPr>
              <a:t> dintre unitățile instituționale din care au provenit cursanții </a:t>
            </a:r>
            <a:r>
              <a:rPr lang="ro-RO" sz="1200" i="1" dirty="0">
                <a:solidFill>
                  <a:schemeClr val="bg1"/>
                </a:solidFill>
              </a:rPr>
              <a:t>a </a:t>
            </a:r>
            <a:r>
              <a:rPr lang="ro-RO" sz="1200" b="1" i="1" dirty="0">
                <a:solidFill>
                  <a:schemeClr val="bg1"/>
                </a:solidFill>
              </a:rPr>
              <a:t>crescut eficiența</a:t>
            </a:r>
            <a:r>
              <a:rPr lang="ro-RO" sz="1200" b="1" dirty="0">
                <a:solidFill>
                  <a:schemeClr val="bg1"/>
                </a:solidFill>
              </a:rPr>
              <a:t>,</a:t>
            </a:r>
            <a:r>
              <a:rPr lang="ro-RO" sz="1200" dirty="0">
                <a:solidFill>
                  <a:schemeClr val="bg1"/>
                </a:solidFill>
              </a:rPr>
              <a:t> ca raport între volumul sarcinilor utilizate și unitatea de timp în medie cu 31%;</a:t>
            </a:r>
          </a:p>
          <a:p>
            <a:pPr marL="171450" lvl="0" indent="-171450">
              <a:buFont typeface="Arial" panose="020B0604020202020204" pitchFamily="34" charset="0"/>
              <a:buChar char="•"/>
            </a:pPr>
            <a:endParaRPr lang="en-GB" sz="1200" dirty="0">
              <a:solidFill>
                <a:schemeClr val="bg1"/>
              </a:solidFill>
            </a:endParaRPr>
          </a:p>
          <a:p>
            <a:pPr marL="171450" lvl="0" indent="-171450">
              <a:buFont typeface="Arial" panose="020B0604020202020204" pitchFamily="34" charset="0"/>
              <a:buChar char="•"/>
            </a:pPr>
            <a:r>
              <a:rPr lang="ro-RO" sz="1200" dirty="0">
                <a:solidFill>
                  <a:schemeClr val="bg1"/>
                </a:solidFill>
              </a:rPr>
              <a:t>În </a:t>
            </a:r>
            <a:r>
              <a:rPr lang="ro-RO" sz="1200" b="1" dirty="0">
                <a:solidFill>
                  <a:srgbClr val="FFC000"/>
                </a:solidFill>
              </a:rPr>
              <a:t>57% </a:t>
            </a:r>
            <a:r>
              <a:rPr lang="ro-RO" sz="1200" dirty="0">
                <a:solidFill>
                  <a:schemeClr val="bg1"/>
                </a:solidFill>
              </a:rPr>
              <a:t>dintre unitățile instituționale din care provin cursanții </a:t>
            </a:r>
            <a:r>
              <a:rPr lang="ro-RO" sz="1200" b="1" i="1" dirty="0">
                <a:solidFill>
                  <a:schemeClr val="bg1"/>
                </a:solidFill>
              </a:rPr>
              <a:t>gradul de utilizare a documentelor pe suport hârtie s-a redus</a:t>
            </a:r>
            <a:r>
              <a:rPr lang="ro-RO" sz="1200" dirty="0">
                <a:solidFill>
                  <a:schemeClr val="bg1"/>
                </a:solidFill>
              </a:rPr>
              <a:t>, în medie cu 39%;</a:t>
            </a:r>
          </a:p>
          <a:p>
            <a:pPr marL="171450" lvl="0" indent="-171450">
              <a:buFont typeface="Arial" panose="020B0604020202020204" pitchFamily="34" charset="0"/>
              <a:buChar char="•"/>
            </a:pPr>
            <a:endParaRPr lang="en-GB" sz="1200" dirty="0">
              <a:solidFill>
                <a:schemeClr val="bg1"/>
              </a:solidFill>
            </a:endParaRPr>
          </a:p>
          <a:p>
            <a:pPr marL="171450" lvl="0" indent="-171450">
              <a:buFont typeface="Arial" panose="020B0604020202020204" pitchFamily="34" charset="0"/>
              <a:buChar char="•"/>
            </a:pPr>
            <a:r>
              <a:rPr lang="ro-RO" sz="1200" dirty="0">
                <a:solidFill>
                  <a:schemeClr val="bg1"/>
                </a:solidFill>
              </a:rPr>
              <a:t>În </a:t>
            </a:r>
            <a:r>
              <a:rPr lang="ro-RO" sz="1200" b="1" dirty="0">
                <a:solidFill>
                  <a:srgbClr val="FFC000"/>
                </a:solidFill>
              </a:rPr>
              <a:t>55% </a:t>
            </a:r>
            <a:r>
              <a:rPr lang="ro-RO" sz="1200" dirty="0">
                <a:solidFill>
                  <a:schemeClr val="bg1"/>
                </a:solidFill>
              </a:rPr>
              <a:t>dintre segmentele instituționale din care provin cursanții sarcinile de lucru s-au </a:t>
            </a:r>
            <a:r>
              <a:rPr lang="ro-RO" sz="1200" b="1" i="1" dirty="0">
                <a:solidFill>
                  <a:schemeClr val="bg1"/>
                </a:solidFill>
              </a:rPr>
              <a:t>simplificat</a:t>
            </a:r>
            <a:r>
              <a:rPr lang="ro-RO" sz="1200" dirty="0">
                <a:solidFill>
                  <a:schemeClr val="bg1"/>
                </a:solidFill>
              </a:rPr>
              <a:t> în ultimul an în medie cu 36%.</a:t>
            </a:r>
            <a:endParaRPr lang="en-GB" sz="1200" dirty="0">
              <a:solidFill>
                <a:schemeClr val="bg1"/>
              </a:solidFill>
            </a:endParaRPr>
          </a:p>
          <a:p>
            <a:pPr marL="171450" lvl="0" indent="-171450" algn="just">
              <a:lnSpc>
                <a:spcPct val="107000"/>
              </a:lnSpc>
              <a:spcBef>
                <a:spcPts val="1200"/>
              </a:spcBef>
              <a:buFont typeface="Arial" panose="020B0604020202020204" pitchFamily="34" charset="0"/>
              <a:buChar char="•"/>
            </a:pPr>
            <a:endParaRPr lang="ro-RO" sz="1200" dirty="0">
              <a:solidFill>
                <a:schemeClr val="bg1"/>
              </a:solidFill>
            </a:endParaRPr>
          </a:p>
        </p:txBody>
      </p:sp>
      <p:sp>
        <p:nvSpPr>
          <p:cNvPr id="4" name="Dreptunghi: colțuri rotunjite 3">
            <a:extLst>
              <a:ext uri="{FF2B5EF4-FFF2-40B4-BE49-F238E27FC236}">
                <a16:creationId xmlns:a16="http://schemas.microsoft.com/office/drawing/2014/main" id="{B37120DB-2C79-99B4-52A0-AB5CDFE2AFB3}"/>
              </a:ext>
            </a:extLst>
          </p:cNvPr>
          <p:cNvSpPr/>
          <p:nvPr/>
        </p:nvSpPr>
        <p:spPr>
          <a:xfrm>
            <a:off x="1382329" y="2147212"/>
            <a:ext cx="1979902" cy="172819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CasetăText 4">
            <a:extLst>
              <a:ext uri="{FF2B5EF4-FFF2-40B4-BE49-F238E27FC236}">
                <a16:creationId xmlns:a16="http://schemas.microsoft.com/office/drawing/2014/main" id="{9DA1B625-E5F0-22EA-C20F-FAC52F6B17D1}"/>
              </a:ext>
            </a:extLst>
          </p:cNvPr>
          <p:cNvSpPr txBox="1"/>
          <p:nvPr/>
        </p:nvSpPr>
        <p:spPr>
          <a:xfrm>
            <a:off x="1570152" y="2315648"/>
            <a:ext cx="1620767" cy="1401666"/>
          </a:xfrm>
          <a:prstGeom prst="rect">
            <a:avLst/>
          </a:prstGeom>
          <a:noFill/>
        </p:spPr>
        <p:txBody>
          <a:bodyPr wrap="square">
            <a:spAutoFit/>
          </a:bodyPr>
          <a:lstStyle/>
          <a:p>
            <a:pPr lvl="0" algn="ctr">
              <a:lnSpc>
                <a:spcPct val="107000"/>
              </a:lnSpc>
              <a:spcBef>
                <a:spcPts val="1200"/>
              </a:spcBef>
            </a:pP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comparație cu aceeași perioadă a anului trecut, în </a:t>
            </a:r>
            <a:r>
              <a:rPr lang="ro-RO" sz="1400" b="1"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61%</a:t>
            </a:r>
            <a:r>
              <a:rPr lang="ro-RO" sz="14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instituțiile care au trimis cursanți </a:t>
            </a:r>
            <a:r>
              <a:rPr lang="ro-RO" sz="11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utilizarea tehnologiilor digitale a crescut</a:t>
            </a:r>
            <a:r>
              <a:rPr lang="ro-RO" sz="11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în medie cu 24%</a:t>
            </a:r>
          </a:p>
        </p:txBody>
      </p:sp>
      <p:sp>
        <p:nvSpPr>
          <p:cNvPr id="10" name="Dreptunghi: colțuri rotunjite 9">
            <a:extLst>
              <a:ext uri="{FF2B5EF4-FFF2-40B4-BE49-F238E27FC236}">
                <a16:creationId xmlns:a16="http://schemas.microsoft.com/office/drawing/2014/main" id="{3BF2A8C5-C7DC-69B8-F148-AE2CCC501DC1}"/>
              </a:ext>
            </a:extLst>
          </p:cNvPr>
          <p:cNvSpPr/>
          <p:nvPr/>
        </p:nvSpPr>
        <p:spPr>
          <a:xfrm>
            <a:off x="3502124" y="2140633"/>
            <a:ext cx="1979902" cy="1800764"/>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CasetăText 10">
            <a:extLst>
              <a:ext uri="{FF2B5EF4-FFF2-40B4-BE49-F238E27FC236}">
                <a16:creationId xmlns:a16="http://schemas.microsoft.com/office/drawing/2014/main" id="{2C221E8B-6C93-F4D9-26C0-DB4B0E2E0B39}"/>
              </a:ext>
            </a:extLst>
          </p:cNvPr>
          <p:cNvSpPr txBox="1"/>
          <p:nvPr/>
        </p:nvSpPr>
        <p:spPr>
          <a:xfrm>
            <a:off x="3716756" y="2272350"/>
            <a:ext cx="1620767" cy="1582806"/>
          </a:xfrm>
          <a:prstGeom prst="rect">
            <a:avLst/>
          </a:prstGeom>
          <a:noFill/>
        </p:spPr>
        <p:txBody>
          <a:bodyPr wrap="square">
            <a:spAutoFit/>
          </a:bodyPr>
          <a:lstStyle/>
          <a:p>
            <a:pPr lvl="0" algn="ctr">
              <a:lnSpc>
                <a:spcPct val="107000"/>
              </a:lnSpc>
              <a:spcBef>
                <a:spcPts val="1200"/>
              </a:spcBef>
            </a:pP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49%</a:t>
            </a:r>
            <a:r>
              <a:rPr lang="ro-RO" sz="14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instituțiile care au funcționari care au absolvit cursurile de formare </a:t>
            </a:r>
            <a:r>
              <a:rPr lang="ro-RO" sz="11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durata de îndeplinire a sarcinilor de lucru s-a redus</a:t>
            </a:r>
            <a:r>
              <a:rPr lang="ro-RO" sz="11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Media reducerii a fost de aproximativ 28%;</a:t>
            </a:r>
          </a:p>
        </p:txBody>
      </p:sp>
      <p:sp>
        <p:nvSpPr>
          <p:cNvPr id="12" name="Dreptunghi: colțuri rotunjite 11">
            <a:extLst>
              <a:ext uri="{FF2B5EF4-FFF2-40B4-BE49-F238E27FC236}">
                <a16:creationId xmlns:a16="http://schemas.microsoft.com/office/drawing/2014/main" id="{0639F038-7715-48FC-99FF-1B2A21EED3DD}"/>
              </a:ext>
            </a:extLst>
          </p:cNvPr>
          <p:cNvSpPr/>
          <p:nvPr/>
        </p:nvSpPr>
        <p:spPr>
          <a:xfrm>
            <a:off x="3502124" y="4221087"/>
            <a:ext cx="1979902" cy="1728193"/>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CasetăText 12">
            <a:extLst>
              <a:ext uri="{FF2B5EF4-FFF2-40B4-BE49-F238E27FC236}">
                <a16:creationId xmlns:a16="http://schemas.microsoft.com/office/drawing/2014/main" id="{B1C2B826-E815-E085-00A8-1317DD55CDB5}"/>
              </a:ext>
            </a:extLst>
          </p:cNvPr>
          <p:cNvSpPr txBox="1"/>
          <p:nvPr/>
        </p:nvSpPr>
        <p:spPr>
          <a:xfrm>
            <a:off x="3690632" y="4380963"/>
            <a:ext cx="1620767" cy="1401666"/>
          </a:xfrm>
          <a:prstGeom prst="rect">
            <a:avLst/>
          </a:prstGeom>
          <a:noFill/>
        </p:spPr>
        <p:txBody>
          <a:bodyPr wrap="square">
            <a:spAutoFit/>
          </a:bodyPr>
          <a:lstStyle/>
          <a:p>
            <a:pPr lvl="0" algn="ctr">
              <a:lnSpc>
                <a:spcPct val="107000"/>
              </a:lnSpc>
              <a:spcBef>
                <a:spcPts val="1200"/>
              </a:spcBef>
            </a:pP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38%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unitățile instituționale din care provin cursanții </a:t>
            </a:r>
            <a:r>
              <a:rPr lang="ro-RO" sz="11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stresul profesional</a:t>
            </a:r>
            <a:r>
              <a:rPr lang="ro-RO" sz="11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o-RO" sz="11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scăzut</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prin comparație cu anul anterior, în medie cu 37%</a:t>
            </a:r>
          </a:p>
        </p:txBody>
      </p:sp>
      <p:sp>
        <p:nvSpPr>
          <p:cNvPr id="14" name="Dreptunghi: colțuri rotunjite 13">
            <a:extLst>
              <a:ext uri="{FF2B5EF4-FFF2-40B4-BE49-F238E27FC236}">
                <a16:creationId xmlns:a16="http://schemas.microsoft.com/office/drawing/2014/main" id="{B21DC9FF-ABEE-5422-D862-2069C28110A2}"/>
              </a:ext>
            </a:extLst>
          </p:cNvPr>
          <p:cNvSpPr/>
          <p:nvPr/>
        </p:nvSpPr>
        <p:spPr>
          <a:xfrm>
            <a:off x="1384801" y="4207868"/>
            <a:ext cx="1979902" cy="1741412"/>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CasetăText 14">
            <a:extLst>
              <a:ext uri="{FF2B5EF4-FFF2-40B4-BE49-F238E27FC236}">
                <a16:creationId xmlns:a16="http://schemas.microsoft.com/office/drawing/2014/main" id="{A0E9491C-49C5-E32D-C22D-1D3DDE2145B8}"/>
              </a:ext>
            </a:extLst>
          </p:cNvPr>
          <p:cNvSpPr txBox="1"/>
          <p:nvPr/>
        </p:nvSpPr>
        <p:spPr>
          <a:xfrm>
            <a:off x="1488715" y="4287974"/>
            <a:ext cx="1767129" cy="1558183"/>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6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73%</a:t>
            </a:r>
            <a:r>
              <a:rPr lang="ro-RO" sz="14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instituțiile care au absolvenți </a:t>
            </a:r>
            <a:r>
              <a:rPr lang="ro-RO" sz="105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comunicarea digitală a crescut</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comparativ cu perioada similară a anului 2024, în medie cu 51% ajungând în prezent la 69% din total comunicarea instituțională</a:t>
            </a:r>
          </a:p>
        </p:txBody>
      </p:sp>
      <p:sp>
        <p:nvSpPr>
          <p:cNvPr id="20" name="Title 2">
            <a:extLst>
              <a:ext uri="{FF2B5EF4-FFF2-40B4-BE49-F238E27FC236}">
                <a16:creationId xmlns:a16="http://schemas.microsoft.com/office/drawing/2014/main" id="{D668D133-2A03-5C7F-F364-0C3874779FF6}"/>
              </a:ext>
            </a:extLst>
          </p:cNvPr>
          <p:cNvSpPr txBox="1">
            <a:spLocks/>
          </p:cNvSpPr>
          <p:nvPr/>
        </p:nvSpPr>
        <p:spPr>
          <a:xfrm>
            <a:off x="1409824" y="1292149"/>
            <a:ext cx="7069148"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sz="1800" dirty="0">
                <a:solidFill>
                  <a:schemeClr val="accent1">
                    <a:lumMod val="75000"/>
                  </a:schemeClr>
                </a:solidFill>
              </a:rPr>
              <a:t>INSTITUȚIONAL (CONDUCERE)</a:t>
            </a:r>
            <a:endParaRPr lang="en-US" sz="1800" dirty="0">
              <a:solidFill>
                <a:schemeClr val="accent1">
                  <a:lumMod val="75000"/>
                </a:schemeClr>
              </a:solidFill>
            </a:endParaRPr>
          </a:p>
        </p:txBody>
      </p:sp>
    </p:spTree>
    <p:extLst>
      <p:ext uri="{BB962C8B-B14F-4D97-AF65-F5344CB8AC3E}">
        <p14:creationId xmlns:p14="http://schemas.microsoft.com/office/powerpoint/2010/main" val="379281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C038-A697-584C-3D16-C0C589641814}"/>
            </a:ext>
          </a:extLst>
        </p:cNvPr>
        <p:cNvGrpSpPr/>
        <p:nvPr/>
      </p:nvGrpSpPr>
      <p:grpSpPr>
        <a:xfrm>
          <a:off x="0" y="0"/>
          <a:ext cx="0" cy="0"/>
          <a:chOff x="0" y="0"/>
          <a:chExt cx="0" cy="0"/>
        </a:xfrm>
      </p:grpSpPr>
      <p:grpSp>
        <p:nvGrpSpPr>
          <p:cNvPr id="83" name="Grupare 82">
            <a:extLst>
              <a:ext uri="{FF2B5EF4-FFF2-40B4-BE49-F238E27FC236}">
                <a16:creationId xmlns:a16="http://schemas.microsoft.com/office/drawing/2014/main" id="{7F03650E-994F-FD0C-556B-BA88DBF6F8DE}"/>
              </a:ext>
            </a:extLst>
          </p:cNvPr>
          <p:cNvGrpSpPr/>
          <p:nvPr/>
        </p:nvGrpSpPr>
        <p:grpSpPr>
          <a:xfrm>
            <a:off x="10229404" y="2371632"/>
            <a:ext cx="1422079" cy="2293283"/>
            <a:chOff x="536152" y="2424879"/>
            <a:chExt cx="1584177" cy="2026524"/>
          </a:xfrm>
        </p:grpSpPr>
        <p:sp>
          <p:nvSpPr>
            <p:cNvPr id="84" name="Dreptunghi: colțuri rotunjite 83">
              <a:extLst>
                <a:ext uri="{FF2B5EF4-FFF2-40B4-BE49-F238E27FC236}">
                  <a16:creationId xmlns:a16="http://schemas.microsoft.com/office/drawing/2014/main" id="{9ED5FF53-8137-A097-56FA-FFF3EC6BA007}"/>
                </a:ext>
              </a:extLst>
            </p:cNvPr>
            <p:cNvSpPr/>
            <p:nvPr/>
          </p:nvSpPr>
          <p:spPr>
            <a:xfrm>
              <a:off x="536152" y="2424879"/>
              <a:ext cx="1584177" cy="1728191"/>
            </a:xfrm>
            <a:prstGeom prst="roundRect">
              <a:avLst>
                <a:gd name="adj" fmla="val 4623"/>
              </a:avLst>
            </a:prstGeom>
            <a:solidFill>
              <a:schemeClr val="bg1">
                <a:lumMod val="50000"/>
              </a:schemeClr>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5" name="Dreptunghi: colțuri rotunjite 84">
              <a:extLst>
                <a:ext uri="{FF2B5EF4-FFF2-40B4-BE49-F238E27FC236}">
                  <a16:creationId xmlns:a16="http://schemas.microsoft.com/office/drawing/2014/main" id="{A13DE026-D3DF-6314-E1D3-DA6734CC5569}"/>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80" name="Grupare 79">
            <a:extLst>
              <a:ext uri="{FF2B5EF4-FFF2-40B4-BE49-F238E27FC236}">
                <a16:creationId xmlns:a16="http://schemas.microsoft.com/office/drawing/2014/main" id="{CEC7F422-7544-EAA5-C90E-16DACEB46FF4}"/>
              </a:ext>
            </a:extLst>
          </p:cNvPr>
          <p:cNvGrpSpPr/>
          <p:nvPr/>
        </p:nvGrpSpPr>
        <p:grpSpPr>
          <a:xfrm>
            <a:off x="8609226" y="2373710"/>
            <a:ext cx="1489653" cy="2293283"/>
            <a:chOff x="536152" y="2424879"/>
            <a:chExt cx="1584177" cy="2026524"/>
          </a:xfrm>
        </p:grpSpPr>
        <p:sp>
          <p:nvSpPr>
            <p:cNvPr id="81" name="Dreptunghi: colțuri rotunjite 80">
              <a:extLst>
                <a:ext uri="{FF2B5EF4-FFF2-40B4-BE49-F238E27FC236}">
                  <a16:creationId xmlns:a16="http://schemas.microsoft.com/office/drawing/2014/main" id="{BBEC2457-00CC-E82C-FB9E-DC5B7819E19F}"/>
                </a:ext>
              </a:extLst>
            </p:cNvPr>
            <p:cNvSpPr/>
            <p:nvPr/>
          </p:nvSpPr>
          <p:spPr>
            <a:xfrm>
              <a:off x="536152" y="2424879"/>
              <a:ext cx="1584177" cy="1728191"/>
            </a:xfrm>
            <a:prstGeom prst="roundRect">
              <a:avLst>
                <a:gd name="adj" fmla="val 4623"/>
              </a:avLst>
            </a:prstGeom>
            <a:solidFill>
              <a:schemeClr val="tx2"/>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2" name="Dreptunghi: colțuri rotunjite 81">
              <a:extLst>
                <a:ext uri="{FF2B5EF4-FFF2-40B4-BE49-F238E27FC236}">
                  <a16:creationId xmlns:a16="http://schemas.microsoft.com/office/drawing/2014/main" id="{4AF8E848-16C2-8398-CDCC-5A7BC6DB3F3A}"/>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77" name="Grupare 76">
            <a:extLst>
              <a:ext uri="{FF2B5EF4-FFF2-40B4-BE49-F238E27FC236}">
                <a16:creationId xmlns:a16="http://schemas.microsoft.com/office/drawing/2014/main" id="{6F28743B-ABD1-5CD3-849A-F68F3DC839E7}"/>
              </a:ext>
            </a:extLst>
          </p:cNvPr>
          <p:cNvGrpSpPr/>
          <p:nvPr/>
        </p:nvGrpSpPr>
        <p:grpSpPr>
          <a:xfrm>
            <a:off x="6989049" y="2371632"/>
            <a:ext cx="1489652" cy="2293283"/>
            <a:chOff x="536152" y="2424879"/>
            <a:chExt cx="1584177" cy="2026524"/>
          </a:xfrm>
        </p:grpSpPr>
        <p:sp>
          <p:nvSpPr>
            <p:cNvPr id="78" name="Dreptunghi: colțuri rotunjite 77">
              <a:extLst>
                <a:ext uri="{FF2B5EF4-FFF2-40B4-BE49-F238E27FC236}">
                  <a16:creationId xmlns:a16="http://schemas.microsoft.com/office/drawing/2014/main" id="{5BC61C75-D0F3-C8AA-A01A-7E1C4A01C759}"/>
                </a:ext>
              </a:extLst>
            </p:cNvPr>
            <p:cNvSpPr/>
            <p:nvPr/>
          </p:nvSpPr>
          <p:spPr>
            <a:xfrm>
              <a:off x="536152" y="2424879"/>
              <a:ext cx="1584177" cy="1728191"/>
            </a:xfrm>
            <a:prstGeom prst="roundRect">
              <a:avLst>
                <a:gd name="adj" fmla="val 4623"/>
              </a:avLst>
            </a:prstGeom>
            <a:solidFill>
              <a:schemeClr val="accent1"/>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9" name="Dreptunghi: colțuri rotunjite 78">
              <a:extLst>
                <a:ext uri="{FF2B5EF4-FFF2-40B4-BE49-F238E27FC236}">
                  <a16:creationId xmlns:a16="http://schemas.microsoft.com/office/drawing/2014/main" id="{991002B8-524D-B79C-8752-63479A72CB8F}"/>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74" name="Grupare 73">
            <a:extLst>
              <a:ext uri="{FF2B5EF4-FFF2-40B4-BE49-F238E27FC236}">
                <a16:creationId xmlns:a16="http://schemas.microsoft.com/office/drawing/2014/main" id="{B23EB268-4326-2CC6-3B67-9E74F592D170}"/>
              </a:ext>
            </a:extLst>
          </p:cNvPr>
          <p:cNvGrpSpPr/>
          <p:nvPr/>
        </p:nvGrpSpPr>
        <p:grpSpPr>
          <a:xfrm>
            <a:off x="5347018" y="2393302"/>
            <a:ext cx="1507218" cy="2293283"/>
            <a:chOff x="536152" y="2424879"/>
            <a:chExt cx="1584177" cy="2026524"/>
          </a:xfrm>
        </p:grpSpPr>
        <p:sp>
          <p:nvSpPr>
            <p:cNvPr id="75" name="Dreptunghi: colțuri rotunjite 74">
              <a:extLst>
                <a:ext uri="{FF2B5EF4-FFF2-40B4-BE49-F238E27FC236}">
                  <a16:creationId xmlns:a16="http://schemas.microsoft.com/office/drawing/2014/main" id="{C17C4F23-30AE-AFE0-89BD-16622F169D51}"/>
                </a:ext>
              </a:extLst>
            </p:cNvPr>
            <p:cNvSpPr/>
            <p:nvPr/>
          </p:nvSpPr>
          <p:spPr>
            <a:xfrm>
              <a:off x="536152" y="2424879"/>
              <a:ext cx="1584177" cy="1728191"/>
            </a:xfrm>
            <a:prstGeom prst="roundRect">
              <a:avLst>
                <a:gd name="adj" fmla="val 4623"/>
              </a:avLst>
            </a:prstGeom>
            <a:solidFill>
              <a:schemeClr val="accent2"/>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6" name="Dreptunghi: colțuri rotunjite 75">
              <a:extLst>
                <a:ext uri="{FF2B5EF4-FFF2-40B4-BE49-F238E27FC236}">
                  <a16:creationId xmlns:a16="http://schemas.microsoft.com/office/drawing/2014/main" id="{9BD8838B-6020-ADEE-F54B-AFA078AC67BB}"/>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71" name="Grupare 70">
            <a:extLst>
              <a:ext uri="{FF2B5EF4-FFF2-40B4-BE49-F238E27FC236}">
                <a16:creationId xmlns:a16="http://schemas.microsoft.com/office/drawing/2014/main" id="{6E60150D-8F29-E3D8-C0C1-9D8C92A18EE6}"/>
              </a:ext>
            </a:extLst>
          </p:cNvPr>
          <p:cNvGrpSpPr/>
          <p:nvPr/>
        </p:nvGrpSpPr>
        <p:grpSpPr>
          <a:xfrm>
            <a:off x="3730454" y="2399163"/>
            <a:ext cx="1483085" cy="2293283"/>
            <a:chOff x="536152" y="2424879"/>
            <a:chExt cx="1584177" cy="2026524"/>
          </a:xfrm>
        </p:grpSpPr>
        <p:sp>
          <p:nvSpPr>
            <p:cNvPr id="72" name="Dreptunghi: colțuri rotunjite 71">
              <a:extLst>
                <a:ext uri="{FF2B5EF4-FFF2-40B4-BE49-F238E27FC236}">
                  <a16:creationId xmlns:a16="http://schemas.microsoft.com/office/drawing/2014/main" id="{D41DA7A0-E971-E58B-0EFA-F3D1CDC7F792}"/>
                </a:ext>
              </a:extLst>
            </p:cNvPr>
            <p:cNvSpPr/>
            <p:nvPr/>
          </p:nvSpPr>
          <p:spPr>
            <a:xfrm>
              <a:off x="536152" y="2424879"/>
              <a:ext cx="1584177" cy="1728191"/>
            </a:xfrm>
            <a:prstGeom prst="roundRect">
              <a:avLst>
                <a:gd name="adj" fmla="val 4623"/>
              </a:avLst>
            </a:prstGeom>
            <a:solidFill>
              <a:schemeClr val="accent3"/>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3" name="Dreptunghi: colțuri rotunjite 72">
              <a:extLst>
                <a:ext uri="{FF2B5EF4-FFF2-40B4-BE49-F238E27FC236}">
                  <a16:creationId xmlns:a16="http://schemas.microsoft.com/office/drawing/2014/main" id="{52357BEF-D743-51F4-30BB-C8CE97B76F71}"/>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68" name="Grupare 67">
            <a:extLst>
              <a:ext uri="{FF2B5EF4-FFF2-40B4-BE49-F238E27FC236}">
                <a16:creationId xmlns:a16="http://schemas.microsoft.com/office/drawing/2014/main" id="{AFAC72F1-7BE1-BFC8-A63A-878249D3414B}"/>
              </a:ext>
            </a:extLst>
          </p:cNvPr>
          <p:cNvGrpSpPr/>
          <p:nvPr/>
        </p:nvGrpSpPr>
        <p:grpSpPr>
          <a:xfrm>
            <a:off x="2069184" y="2400462"/>
            <a:ext cx="1524748" cy="2293283"/>
            <a:chOff x="536152" y="2424879"/>
            <a:chExt cx="1584177" cy="2026524"/>
          </a:xfrm>
        </p:grpSpPr>
        <p:sp>
          <p:nvSpPr>
            <p:cNvPr id="69" name="Dreptunghi: colțuri rotunjite 68">
              <a:extLst>
                <a:ext uri="{FF2B5EF4-FFF2-40B4-BE49-F238E27FC236}">
                  <a16:creationId xmlns:a16="http://schemas.microsoft.com/office/drawing/2014/main" id="{A977BA4A-59B1-2129-E43F-60515F57CF28}"/>
                </a:ext>
              </a:extLst>
            </p:cNvPr>
            <p:cNvSpPr/>
            <p:nvPr/>
          </p:nvSpPr>
          <p:spPr>
            <a:xfrm>
              <a:off x="536152" y="2424879"/>
              <a:ext cx="1584177" cy="1728191"/>
            </a:xfrm>
            <a:prstGeom prst="roundRect">
              <a:avLst>
                <a:gd name="adj" fmla="val 4623"/>
              </a:avLst>
            </a:prstGeom>
            <a:solidFill>
              <a:schemeClr val="accent4"/>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0" name="Dreptunghi: colțuri rotunjite 69">
              <a:extLst>
                <a:ext uri="{FF2B5EF4-FFF2-40B4-BE49-F238E27FC236}">
                  <a16:creationId xmlns:a16="http://schemas.microsoft.com/office/drawing/2014/main" id="{CED3238A-5E4E-093F-E1F6-EB92B18BA76A}"/>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6" name="Title 2">
            <a:extLst>
              <a:ext uri="{FF2B5EF4-FFF2-40B4-BE49-F238E27FC236}">
                <a16:creationId xmlns:a16="http://schemas.microsoft.com/office/drawing/2014/main" id="{96C28270-A7C4-FF4E-AF51-F9C6FF64E538}"/>
              </a:ext>
            </a:extLst>
          </p:cNvPr>
          <p:cNvSpPr>
            <a:spLocks noGrp="1"/>
          </p:cNvSpPr>
          <p:nvPr>
            <p:ph type="title"/>
          </p:nvPr>
        </p:nvSpPr>
        <p:spPr>
          <a:xfrm>
            <a:off x="2559837" y="878216"/>
            <a:ext cx="7069148" cy="711081"/>
          </a:xfrm>
        </p:spPr>
        <p:txBody>
          <a:bodyPr/>
          <a:lstStyle/>
          <a:p>
            <a:pPr algn="ctr"/>
            <a:r>
              <a:rPr lang="ro-RO" dirty="0">
                <a:solidFill>
                  <a:srgbClr val="0E3057"/>
                </a:solidFill>
              </a:rPr>
              <a:t>IMPACT</a:t>
            </a:r>
            <a:endParaRPr lang="en-US" dirty="0">
              <a:solidFill>
                <a:srgbClr val="0E3057"/>
              </a:solidFill>
            </a:endParaRPr>
          </a:p>
        </p:txBody>
      </p:sp>
      <p:pic>
        <p:nvPicPr>
          <p:cNvPr id="8" name="Picture 3">
            <a:extLst>
              <a:ext uri="{FF2B5EF4-FFF2-40B4-BE49-F238E27FC236}">
                <a16:creationId xmlns:a16="http://schemas.microsoft.com/office/drawing/2014/main" id="{D1B0DF83-AACD-98C2-2F43-7FE302F6B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856C8972-455A-274C-88DC-5D6C3E079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45" name="Title 2">
            <a:extLst>
              <a:ext uri="{FF2B5EF4-FFF2-40B4-BE49-F238E27FC236}">
                <a16:creationId xmlns:a16="http://schemas.microsoft.com/office/drawing/2014/main" id="{EE73A156-B26A-74F9-C929-3CF51BBC72D4}"/>
              </a:ext>
            </a:extLst>
          </p:cNvPr>
          <p:cNvSpPr txBox="1">
            <a:spLocks/>
          </p:cNvSpPr>
          <p:nvPr/>
        </p:nvSpPr>
        <p:spPr>
          <a:xfrm>
            <a:off x="2559837" y="1439830"/>
            <a:ext cx="7069148"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sz="1600" b="0" dirty="0">
                <a:solidFill>
                  <a:schemeClr val="accent1">
                    <a:lumMod val="75000"/>
                  </a:schemeClr>
                </a:solidFill>
              </a:rPr>
              <a:t>INSTITUȚIONAL (CONDUCERE)</a:t>
            </a:r>
            <a:endParaRPr lang="en-US" sz="1600" b="0" dirty="0">
              <a:solidFill>
                <a:schemeClr val="accent1">
                  <a:lumMod val="75000"/>
                </a:schemeClr>
              </a:solidFill>
            </a:endParaRPr>
          </a:p>
        </p:txBody>
      </p:sp>
      <p:grpSp>
        <p:nvGrpSpPr>
          <p:cNvPr id="67" name="Grupare 66">
            <a:extLst>
              <a:ext uri="{FF2B5EF4-FFF2-40B4-BE49-F238E27FC236}">
                <a16:creationId xmlns:a16="http://schemas.microsoft.com/office/drawing/2014/main" id="{0144E5D5-FBD9-667E-5B53-C49AC180B383}"/>
              </a:ext>
            </a:extLst>
          </p:cNvPr>
          <p:cNvGrpSpPr/>
          <p:nvPr/>
        </p:nvGrpSpPr>
        <p:grpSpPr>
          <a:xfrm>
            <a:off x="456872" y="2402485"/>
            <a:ext cx="1478096" cy="2300265"/>
            <a:chOff x="536152" y="2424879"/>
            <a:chExt cx="1584177" cy="2026524"/>
          </a:xfrm>
        </p:grpSpPr>
        <p:sp>
          <p:nvSpPr>
            <p:cNvPr id="46" name="Dreptunghi: colțuri rotunjite 45">
              <a:extLst>
                <a:ext uri="{FF2B5EF4-FFF2-40B4-BE49-F238E27FC236}">
                  <a16:creationId xmlns:a16="http://schemas.microsoft.com/office/drawing/2014/main" id="{6A1BC1EC-5E9A-D6A6-7F44-F9377D3F625E}"/>
                </a:ext>
              </a:extLst>
            </p:cNvPr>
            <p:cNvSpPr/>
            <p:nvPr/>
          </p:nvSpPr>
          <p:spPr>
            <a:xfrm>
              <a:off x="536152" y="2424879"/>
              <a:ext cx="1584177" cy="1728191"/>
            </a:xfrm>
            <a:prstGeom prst="roundRect">
              <a:avLst>
                <a:gd name="adj" fmla="val 4623"/>
              </a:avLst>
            </a:prstGeom>
            <a:solidFill>
              <a:schemeClr val="accent5"/>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7" name="Dreptunghi: colțuri rotunjite 46">
              <a:extLst>
                <a:ext uri="{FF2B5EF4-FFF2-40B4-BE49-F238E27FC236}">
                  <a16:creationId xmlns:a16="http://schemas.microsoft.com/office/drawing/2014/main" id="{76F6BFBF-583B-6E9A-C44C-DAFB67861672}"/>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48" name="CasetăText 47">
            <a:extLst>
              <a:ext uri="{FF2B5EF4-FFF2-40B4-BE49-F238E27FC236}">
                <a16:creationId xmlns:a16="http://schemas.microsoft.com/office/drawing/2014/main" id="{2F76E6AC-A367-C20A-054D-DE87A7D40CB0}"/>
              </a:ext>
            </a:extLst>
          </p:cNvPr>
          <p:cNvSpPr txBox="1"/>
          <p:nvPr/>
        </p:nvSpPr>
        <p:spPr>
          <a:xfrm>
            <a:off x="470382" y="2881286"/>
            <a:ext cx="1465490" cy="1698094"/>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62%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unitățile instituționale a crescut </a:t>
            </a:r>
            <a:r>
              <a:rPr lang="ro-RO"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colaborarea</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în interiorul echipei, iar în 56% dintre acestea s-au îmbunătățit calitatea relațiilor de muncă între membrii echipei;</a:t>
            </a:r>
          </a:p>
        </p:txBody>
      </p:sp>
      <p:sp>
        <p:nvSpPr>
          <p:cNvPr id="51" name="CasetăText 50">
            <a:extLst>
              <a:ext uri="{FF2B5EF4-FFF2-40B4-BE49-F238E27FC236}">
                <a16:creationId xmlns:a16="http://schemas.microsoft.com/office/drawing/2014/main" id="{255A9A48-689B-D4EA-4C0D-075302D96A8E}"/>
              </a:ext>
            </a:extLst>
          </p:cNvPr>
          <p:cNvSpPr txBox="1"/>
          <p:nvPr/>
        </p:nvSpPr>
        <p:spPr>
          <a:xfrm>
            <a:off x="2087396" y="2651193"/>
            <a:ext cx="1507218" cy="1870961"/>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Nivelul general de </a:t>
            </a:r>
            <a:r>
              <a:rPr lang="ro-RO"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competență</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 membrilor echipelor din care provin absolvenții s-a îmbunătățit în </a:t>
            </a:r>
            <a:r>
              <a:rPr lang="ro-RO" sz="14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77%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unitățile instituționale, ca dovadă a potențialului ridicat de multiplicare a informațiilor dobândite;</a:t>
            </a:r>
          </a:p>
        </p:txBody>
      </p:sp>
      <p:sp>
        <p:nvSpPr>
          <p:cNvPr id="54" name="CasetăText 53">
            <a:extLst>
              <a:ext uri="{FF2B5EF4-FFF2-40B4-BE49-F238E27FC236}">
                <a16:creationId xmlns:a16="http://schemas.microsoft.com/office/drawing/2014/main" id="{59CA1453-E248-C671-CB7A-11D80650C303}"/>
              </a:ext>
            </a:extLst>
          </p:cNvPr>
          <p:cNvSpPr txBox="1"/>
          <p:nvPr/>
        </p:nvSpPr>
        <p:spPr>
          <a:xfrm>
            <a:off x="3742205" y="3026331"/>
            <a:ext cx="1472084" cy="1006622"/>
          </a:xfrm>
          <a:prstGeom prst="rect">
            <a:avLst/>
          </a:prstGeom>
          <a:noFill/>
        </p:spPr>
        <p:txBody>
          <a:bodyPr wrap="square">
            <a:spAutoFit/>
          </a:bodyPr>
          <a:lstStyle/>
          <a:p>
            <a:pPr lvl="0" algn="ctr">
              <a:lnSpc>
                <a:spcPct val="107000"/>
              </a:lnSpc>
              <a:spcBef>
                <a:spcPts val="1200"/>
              </a:spcBef>
            </a:pPr>
            <a:r>
              <a:rPr lang="it-IT"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it-IT" sz="14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61% </a:t>
            </a:r>
            <a:r>
              <a:rPr lang="it-IT"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echipele din care provin cursanții calitatea </a:t>
            </a:r>
            <a:r>
              <a:rPr lang="it-IT"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conduitei profesionale</a:t>
            </a:r>
            <a:r>
              <a:rPr lang="it-IT"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 crescut;</a:t>
            </a:r>
          </a:p>
        </p:txBody>
      </p:sp>
      <p:sp>
        <p:nvSpPr>
          <p:cNvPr id="57" name="CasetăText 56">
            <a:extLst>
              <a:ext uri="{FF2B5EF4-FFF2-40B4-BE49-F238E27FC236}">
                <a16:creationId xmlns:a16="http://schemas.microsoft.com/office/drawing/2014/main" id="{D1FCBD96-A0CF-2B90-713F-316FDB108A09}"/>
              </a:ext>
            </a:extLst>
          </p:cNvPr>
          <p:cNvSpPr txBox="1"/>
          <p:nvPr/>
        </p:nvSpPr>
        <p:spPr>
          <a:xfrm>
            <a:off x="5389418" y="2863717"/>
            <a:ext cx="1447091" cy="1698094"/>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52%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aceste echipe s-a îmbunătățit calitatea </a:t>
            </a:r>
            <a:r>
              <a:rPr lang="ro-RO"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climatului organizațional</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ca urmare a scăderii stresului profesional, a creșterii colaborării și calității conduitei la locul de muncă;</a:t>
            </a:r>
          </a:p>
        </p:txBody>
      </p:sp>
      <p:sp>
        <p:nvSpPr>
          <p:cNvPr id="60" name="CasetăText 59">
            <a:extLst>
              <a:ext uri="{FF2B5EF4-FFF2-40B4-BE49-F238E27FC236}">
                <a16:creationId xmlns:a16="http://schemas.microsoft.com/office/drawing/2014/main" id="{E0B80FA9-4883-7019-22F7-4D37F581D2FA}"/>
              </a:ext>
            </a:extLst>
          </p:cNvPr>
          <p:cNvSpPr txBox="1"/>
          <p:nvPr/>
        </p:nvSpPr>
        <p:spPr>
          <a:xfrm>
            <a:off x="7035346" y="2944306"/>
            <a:ext cx="1402579" cy="1179490"/>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50%</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dintre echipele instituționale din care provin cursanții a crescut nivelul general al </a:t>
            </a:r>
            <a:r>
              <a:rPr lang="ro-RO"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motivației</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63" name="CasetăText 62">
            <a:extLst>
              <a:ext uri="{FF2B5EF4-FFF2-40B4-BE49-F238E27FC236}">
                <a16:creationId xmlns:a16="http://schemas.microsoft.com/office/drawing/2014/main" id="{685F1FF5-C33E-9DD8-33EC-31A6A1C0D99A}"/>
              </a:ext>
            </a:extLst>
          </p:cNvPr>
          <p:cNvSpPr txBox="1"/>
          <p:nvPr/>
        </p:nvSpPr>
        <p:spPr>
          <a:xfrm>
            <a:off x="8609226" y="2976939"/>
            <a:ext cx="1495179" cy="1179490"/>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59%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unitățile instituționale din care provin absolvenții nivelul </a:t>
            </a:r>
            <a:r>
              <a:rPr lang="ro-RO"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transparenței decizionale</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s-a îmbunătățit;</a:t>
            </a:r>
          </a:p>
        </p:txBody>
      </p:sp>
      <p:sp>
        <p:nvSpPr>
          <p:cNvPr id="66" name="CasetăText 65">
            <a:extLst>
              <a:ext uri="{FF2B5EF4-FFF2-40B4-BE49-F238E27FC236}">
                <a16:creationId xmlns:a16="http://schemas.microsoft.com/office/drawing/2014/main" id="{526A86E3-FD25-805B-99AA-1531CAB378C8}"/>
              </a:ext>
            </a:extLst>
          </p:cNvPr>
          <p:cNvSpPr txBox="1"/>
          <p:nvPr/>
        </p:nvSpPr>
        <p:spPr>
          <a:xfrm>
            <a:off x="10323930" y="2986402"/>
            <a:ext cx="1338956" cy="1352358"/>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400" b="1" kern="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69%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echipele instituționale cu absolvenți ai cursurilor de formare </a:t>
            </a:r>
            <a:r>
              <a:rPr lang="ro-RO" sz="105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asumarea responsabilității</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 crescut.</a:t>
            </a:r>
          </a:p>
        </p:txBody>
      </p:sp>
    </p:spTree>
    <p:extLst>
      <p:ext uri="{BB962C8B-B14F-4D97-AF65-F5344CB8AC3E}">
        <p14:creationId xmlns:p14="http://schemas.microsoft.com/office/powerpoint/2010/main" val="408186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6DD7-8FE8-1B88-1742-B44D9A5EB322}"/>
            </a:ext>
          </a:extLst>
        </p:cNvPr>
        <p:cNvGrpSpPr/>
        <p:nvPr/>
      </p:nvGrpSpPr>
      <p:grpSpPr>
        <a:xfrm>
          <a:off x="0" y="0"/>
          <a:ext cx="0" cy="0"/>
          <a:chOff x="0" y="0"/>
          <a:chExt cx="0" cy="0"/>
        </a:xfrm>
      </p:grpSpPr>
      <p:pic>
        <p:nvPicPr>
          <p:cNvPr id="3" name="Picture Placeholder 2" descr="A close-up of a blue and white background&#10;&#10;Description automatically generated">
            <a:extLst>
              <a:ext uri="{FF2B5EF4-FFF2-40B4-BE49-F238E27FC236}">
                <a16:creationId xmlns:a16="http://schemas.microsoft.com/office/drawing/2014/main" id="{5D094FF7-774A-C6FA-0987-8D736E2B8FA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783" r="30783"/>
          <a:stretch>
            <a:fillRect/>
          </a:stretch>
        </p:blipFill>
        <p:spPr>
          <a:xfrm>
            <a:off x="0" y="0"/>
            <a:ext cx="1799550" cy="6858000"/>
          </a:xfrm>
          <a:solidFill>
            <a:schemeClr val="bg1">
              <a:lumMod val="85000"/>
            </a:schemeClr>
          </a:solidFill>
        </p:spPr>
      </p:pic>
      <p:sp>
        <p:nvSpPr>
          <p:cNvPr id="6" name="Rectangle 5">
            <a:extLst>
              <a:ext uri="{FF2B5EF4-FFF2-40B4-BE49-F238E27FC236}">
                <a16:creationId xmlns:a16="http://schemas.microsoft.com/office/drawing/2014/main" id="{03F1861C-A2C2-CF69-09E3-C3F8188C6E09}"/>
              </a:ext>
            </a:extLst>
          </p:cNvPr>
          <p:cNvSpPr/>
          <p:nvPr/>
        </p:nvSpPr>
        <p:spPr>
          <a:xfrm>
            <a:off x="899450" y="1937388"/>
            <a:ext cx="6192688" cy="32219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CD8BA1A-7B0A-42E5-7E25-B049D3B53220}"/>
              </a:ext>
            </a:extLst>
          </p:cNvPr>
          <p:cNvSpPr>
            <a:spLocks noGrp="1"/>
          </p:cNvSpPr>
          <p:nvPr>
            <p:ph type="title"/>
          </p:nvPr>
        </p:nvSpPr>
        <p:spPr>
          <a:xfrm>
            <a:off x="1989956" y="655710"/>
            <a:ext cx="3888429" cy="1692184"/>
          </a:xfrm>
        </p:spPr>
        <p:txBody>
          <a:bodyPr/>
          <a:lstStyle/>
          <a:p>
            <a:r>
              <a:rPr lang="ro-RO" dirty="0">
                <a:solidFill>
                  <a:srgbClr val="134074"/>
                </a:solidFill>
              </a:rPr>
              <a:t>Beneficii</a:t>
            </a:r>
            <a:endParaRPr lang="en-US" dirty="0">
              <a:solidFill>
                <a:srgbClr val="134074"/>
              </a:solidFill>
            </a:endParaRPr>
          </a:p>
        </p:txBody>
      </p:sp>
      <p:sp>
        <p:nvSpPr>
          <p:cNvPr id="18" name="Rectangle 17">
            <a:extLst>
              <a:ext uri="{FF2B5EF4-FFF2-40B4-BE49-F238E27FC236}">
                <a16:creationId xmlns:a16="http://schemas.microsoft.com/office/drawing/2014/main" id="{200DAA2C-98B1-622A-D745-C77849BBA1D5}"/>
              </a:ext>
            </a:extLst>
          </p:cNvPr>
          <p:cNvSpPr/>
          <p:nvPr/>
        </p:nvSpPr>
        <p:spPr>
          <a:xfrm>
            <a:off x="7282544" y="2231801"/>
            <a:ext cx="864096" cy="909165"/>
          </a:xfrm>
          <a:prstGeom prst="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-160,5</a:t>
            </a:r>
            <a:endParaRPr lang="en-US" sz="1800" b="1" dirty="0">
              <a:solidFill>
                <a:srgbClr val="FFC000"/>
              </a:solidFill>
            </a:endParaRPr>
          </a:p>
        </p:txBody>
      </p:sp>
      <p:sp>
        <p:nvSpPr>
          <p:cNvPr id="19" name="Rectangle 18">
            <a:extLst>
              <a:ext uri="{FF2B5EF4-FFF2-40B4-BE49-F238E27FC236}">
                <a16:creationId xmlns:a16="http://schemas.microsoft.com/office/drawing/2014/main" id="{F6EC2BBF-C364-34E4-9B66-32DC0AE43182}"/>
              </a:ext>
            </a:extLst>
          </p:cNvPr>
          <p:cNvSpPr/>
          <p:nvPr/>
        </p:nvSpPr>
        <p:spPr>
          <a:xfrm>
            <a:off x="8146640" y="2231802"/>
            <a:ext cx="3600400" cy="909166"/>
          </a:xfrm>
          <a:prstGeom prst="rect">
            <a:avLst/>
          </a:prstGeom>
          <a:gradFill flip="none" rotWithShape="1">
            <a:gsLst>
              <a:gs pos="0">
                <a:schemeClr val="accent2">
                  <a:lumMod val="20000"/>
                  <a:lumOff val="80000"/>
                </a:schemeClr>
              </a:gs>
              <a:gs pos="100000">
                <a:schemeClr val="bg1"/>
              </a:gs>
            </a:gsLst>
            <a:lin ang="0" scaled="1"/>
            <a:tileRect/>
          </a:gra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674BA28-E443-0760-7EE7-856EBF24E8F7}"/>
              </a:ext>
            </a:extLst>
          </p:cNvPr>
          <p:cNvSpPr txBox="1"/>
          <p:nvPr/>
        </p:nvSpPr>
        <p:spPr>
          <a:xfrm>
            <a:off x="8182644" y="2273096"/>
            <a:ext cx="3240360" cy="830997"/>
          </a:xfrm>
          <a:prstGeom prst="rect">
            <a:avLst/>
          </a:prstGeom>
          <a:noFill/>
          <a:effectLst/>
        </p:spPr>
        <p:txBody>
          <a:bodyPr wrap="square" rtlCol="0">
            <a:spAutoFit/>
          </a:bodyPr>
          <a:lstStyle/>
          <a:p>
            <a:r>
              <a:rPr lang="ro-RO" sz="1600" dirty="0"/>
              <a:t>Mil. euro salvați de către companii</a:t>
            </a:r>
          </a:p>
          <a:p>
            <a:r>
              <a:rPr lang="ro-RO" sz="1600" dirty="0"/>
              <a:t>prin reducerea poverii administrative</a:t>
            </a:r>
            <a:endParaRPr lang="en-US" sz="1600" dirty="0"/>
          </a:p>
        </p:txBody>
      </p:sp>
      <p:sp>
        <p:nvSpPr>
          <p:cNvPr id="23" name="Rectangle 22">
            <a:extLst>
              <a:ext uri="{FF2B5EF4-FFF2-40B4-BE49-F238E27FC236}">
                <a16:creationId xmlns:a16="http://schemas.microsoft.com/office/drawing/2014/main" id="{91D051F9-18D6-DF80-D6D3-105BD3D6B6B9}"/>
              </a:ext>
            </a:extLst>
          </p:cNvPr>
          <p:cNvSpPr/>
          <p:nvPr/>
        </p:nvSpPr>
        <p:spPr>
          <a:xfrm>
            <a:off x="8146640" y="4005064"/>
            <a:ext cx="3456384" cy="864095"/>
          </a:xfrm>
          <a:prstGeom prst="rect">
            <a:avLst/>
          </a:prstGeom>
          <a:gradFill flip="none" rotWithShape="1">
            <a:gsLst>
              <a:gs pos="0">
                <a:schemeClr val="accent2">
                  <a:lumMod val="20000"/>
                  <a:lumOff val="80000"/>
                </a:schemeClr>
              </a:gs>
              <a:gs pos="100000">
                <a:schemeClr val="bg1"/>
              </a:gs>
            </a:gsLst>
            <a:lin ang="0" scaled="1"/>
            <a:tileRect/>
          </a:gra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14B795-0639-6914-8623-19295E278C11}"/>
              </a:ext>
            </a:extLst>
          </p:cNvPr>
          <p:cNvSpPr txBox="1"/>
          <p:nvPr/>
        </p:nvSpPr>
        <p:spPr>
          <a:xfrm>
            <a:off x="8182644" y="4027436"/>
            <a:ext cx="3240360" cy="830997"/>
          </a:xfrm>
          <a:prstGeom prst="rect">
            <a:avLst/>
          </a:prstGeom>
          <a:noFill/>
          <a:effectLst/>
        </p:spPr>
        <p:txBody>
          <a:bodyPr wrap="square" rtlCol="0">
            <a:spAutoFit/>
          </a:bodyPr>
          <a:lstStyle/>
          <a:p>
            <a:r>
              <a:rPr lang="ro-RO" sz="1600" dirty="0"/>
              <a:t>Mil euro salvați de către populație prin reducerea poverii administrative</a:t>
            </a:r>
            <a:endParaRPr lang="en-US" sz="1600" dirty="0"/>
          </a:p>
        </p:txBody>
      </p:sp>
      <p:sp>
        <p:nvSpPr>
          <p:cNvPr id="2" name="CasetăText 1">
            <a:extLst>
              <a:ext uri="{FF2B5EF4-FFF2-40B4-BE49-F238E27FC236}">
                <a16:creationId xmlns:a16="http://schemas.microsoft.com/office/drawing/2014/main" id="{3B1F9E16-1531-6857-E071-C6F3BB577493}"/>
              </a:ext>
            </a:extLst>
          </p:cNvPr>
          <p:cNvSpPr txBox="1"/>
          <p:nvPr/>
        </p:nvSpPr>
        <p:spPr>
          <a:xfrm>
            <a:off x="1259490" y="2056901"/>
            <a:ext cx="5544616" cy="738664"/>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82%</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dintre reprezentanții mediului de afaceri apreciază că în, in ultimul an comunicarea online cu instituțiile administrației publice a salvat timp, în medie 1,18 ore:</a:t>
            </a:r>
            <a:endParaRPr lang="en-GB" sz="1400" dirty="0">
              <a:solidFill>
                <a:schemeClr val="bg1"/>
              </a:solidFill>
            </a:endParaRPr>
          </a:p>
        </p:txBody>
      </p:sp>
      <p:sp>
        <p:nvSpPr>
          <p:cNvPr id="4" name="CasetăText 3">
            <a:extLst>
              <a:ext uri="{FF2B5EF4-FFF2-40B4-BE49-F238E27FC236}">
                <a16:creationId xmlns:a16="http://schemas.microsoft.com/office/drawing/2014/main" id="{0F28A3A7-3DE0-C3BA-EC6F-7B46EBC72E33}"/>
              </a:ext>
            </a:extLst>
          </p:cNvPr>
          <p:cNvSpPr txBox="1"/>
          <p:nvPr/>
        </p:nvSpPr>
        <p:spPr>
          <a:xfrm>
            <a:off x="1259490" y="2942115"/>
            <a:ext cx="5544616" cy="738664"/>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95%</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antreprenorii intervievați declară că suplimentar costurilor de timp (resursă umană) procesul de informatizare a comunicării a salvat și bani;</a:t>
            </a:r>
            <a:endParaRPr lang="en-GB" sz="1400" dirty="0">
              <a:solidFill>
                <a:schemeClr val="bg1"/>
              </a:solidFill>
            </a:endParaRPr>
          </a:p>
        </p:txBody>
      </p:sp>
      <p:sp>
        <p:nvSpPr>
          <p:cNvPr id="5" name="CasetăText 4">
            <a:extLst>
              <a:ext uri="{FF2B5EF4-FFF2-40B4-BE49-F238E27FC236}">
                <a16:creationId xmlns:a16="http://schemas.microsoft.com/office/drawing/2014/main" id="{FF3A558E-157E-8CB1-3B6E-46A377D06D53}"/>
              </a:ext>
            </a:extLst>
          </p:cNvPr>
          <p:cNvSpPr txBox="1"/>
          <p:nvPr/>
        </p:nvSpPr>
        <p:spPr>
          <a:xfrm>
            <a:off x="1259490" y="3806211"/>
            <a:ext cx="5544616" cy="523220"/>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82%</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populația generală a salvat timp datorită comunicării online cu autoritățile administrației publice;</a:t>
            </a:r>
            <a:endParaRPr lang="en-GB" sz="1400" dirty="0">
              <a:solidFill>
                <a:schemeClr val="bg1"/>
              </a:solidFill>
            </a:endParaRPr>
          </a:p>
        </p:txBody>
      </p:sp>
      <p:sp>
        <p:nvSpPr>
          <p:cNvPr id="7" name="CasetăText 6">
            <a:extLst>
              <a:ext uri="{FF2B5EF4-FFF2-40B4-BE49-F238E27FC236}">
                <a16:creationId xmlns:a16="http://schemas.microsoft.com/office/drawing/2014/main" id="{67369046-0869-B361-43A0-851C03DDC93C}"/>
              </a:ext>
            </a:extLst>
          </p:cNvPr>
          <p:cNvSpPr txBox="1"/>
          <p:nvPr/>
        </p:nvSpPr>
        <p:spPr>
          <a:xfrm>
            <a:off x="1259490" y="4454283"/>
            <a:ext cx="5544616" cy="523220"/>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84%</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populația generală și 85% din populația vulnerabilă declară ce datorită comunicării online au salvat bani. </a:t>
            </a:r>
            <a:endParaRPr lang="en-GB" sz="1400" dirty="0">
              <a:solidFill>
                <a:schemeClr val="bg1"/>
              </a:solidFill>
            </a:endParaRPr>
          </a:p>
        </p:txBody>
      </p:sp>
      <p:sp>
        <p:nvSpPr>
          <p:cNvPr id="22" name="Rectangle 21">
            <a:extLst>
              <a:ext uri="{FF2B5EF4-FFF2-40B4-BE49-F238E27FC236}">
                <a16:creationId xmlns:a16="http://schemas.microsoft.com/office/drawing/2014/main" id="{6982C5B3-313C-3262-4A5B-4DE9466F4685}"/>
              </a:ext>
            </a:extLst>
          </p:cNvPr>
          <p:cNvSpPr/>
          <p:nvPr/>
        </p:nvSpPr>
        <p:spPr>
          <a:xfrm>
            <a:off x="7282544" y="4005065"/>
            <a:ext cx="864096" cy="864094"/>
          </a:xfrm>
          <a:prstGeom prst="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-196,4</a:t>
            </a:r>
            <a:endParaRPr lang="en-US" sz="1800" b="1" dirty="0">
              <a:solidFill>
                <a:srgbClr val="FFC000"/>
              </a:solidFill>
            </a:endParaRPr>
          </a:p>
        </p:txBody>
      </p:sp>
      <p:pic>
        <p:nvPicPr>
          <p:cNvPr id="8" name="Picture 3">
            <a:extLst>
              <a:ext uri="{FF2B5EF4-FFF2-40B4-BE49-F238E27FC236}">
                <a16:creationId xmlns:a16="http://schemas.microsoft.com/office/drawing/2014/main" id="{B6E8B7FD-D4BF-A7E0-84CE-D13CB7801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D9BAA683-5AD9-F6AD-D4F0-5981763F3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Tree>
    <p:extLst>
      <p:ext uri="{BB962C8B-B14F-4D97-AF65-F5344CB8AC3E}">
        <p14:creationId xmlns:p14="http://schemas.microsoft.com/office/powerpoint/2010/main" val="31410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Effect transition="in" filter="barn(outHorizontal)">
                                      <p:cBhvr>
                                        <p:cTn id="15" dur="500"/>
                                        <p:tgtEl>
                                          <p:spTgt spid="11"/>
                                        </p:tgtEl>
                                      </p:cBhvr>
                                    </p:animEffect>
                                  </p:childTnLst>
                                </p:cTn>
                              </p:par>
                              <p:par>
                                <p:cTn id="16" presetID="53" presetClass="entr" presetSubtype="16" fill="hold" grpId="0" nodeType="withEffect">
                                  <p:stCondLst>
                                    <p:cond delay="6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12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8" grpId="0" animBg="1"/>
      <p:bldP spid="19" grpId="0" animBg="1"/>
      <p:bldP spid="20" grpId="0"/>
      <p:bldP spid="23" grpId="0" animBg="1"/>
      <p:bldP spid="24" grpId="0"/>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7EC2-0ADB-9989-60EB-961C705D2B1D}"/>
            </a:ext>
          </a:extLst>
        </p:cNvPr>
        <p:cNvGrpSpPr/>
        <p:nvPr/>
      </p:nvGrpSpPr>
      <p:grpSpPr>
        <a:xfrm>
          <a:off x="0" y="0"/>
          <a:ext cx="0" cy="0"/>
          <a:chOff x="0" y="0"/>
          <a:chExt cx="0" cy="0"/>
        </a:xfrm>
      </p:grpSpPr>
      <p:sp>
        <p:nvSpPr>
          <p:cNvPr id="18" name="Freeform 48">
            <a:extLst>
              <a:ext uri="{FF2B5EF4-FFF2-40B4-BE49-F238E27FC236}">
                <a16:creationId xmlns:a16="http://schemas.microsoft.com/office/drawing/2014/main" id="{038B7E86-2022-C84D-81BC-81017CAEB50B}"/>
              </a:ext>
            </a:extLst>
          </p:cNvPr>
          <p:cNvSpPr/>
          <p:nvPr/>
        </p:nvSpPr>
        <p:spPr>
          <a:xfrm rot="5400000" flipH="1" flipV="1">
            <a:off x="10069699" y="3926906"/>
            <a:ext cx="1607886" cy="2617128"/>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3">
            <a:extLst>
              <a:ext uri="{FF2B5EF4-FFF2-40B4-BE49-F238E27FC236}">
                <a16:creationId xmlns:a16="http://schemas.microsoft.com/office/drawing/2014/main" id="{59E248FA-28FF-4FDB-A792-47E4D4386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21" name="Picture 2">
            <a:extLst>
              <a:ext uri="{FF2B5EF4-FFF2-40B4-BE49-F238E27FC236}">
                <a16:creationId xmlns:a16="http://schemas.microsoft.com/office/drawing/2014/main" id="{2A35E0AD-657A-EEE1-D516-19F1FAF04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22" name="Grupare 21">
            <a:extLst>
              <a:ext uri="{FF2B5EF4-FFF2-40B4-BE49-F238E27FC236}">
                <a16:creationId xmlns:a16="http://schemas.microsoft.com/office/drawing/2014/main" id="{30E5347C-A453-2255-5185-01BF862210C6}"/>
              </a:ext>
            </a:extLst>
          </p:cNvPr>
          <p:cNvGrpSpPr/>
          <p:nvPr/>
        </p:nvGrpSpPr>
        <p:grpSpPr>
          <a:xfrm flipH="1">
            <a:off x="0" y="980728"/>
            <a:ext cx="6382444" cy="5102726"/>
            <a:chOff x="6058495" y="980726"/>
            <a:chExt cx="6166258" cy="5212007"/>
          </a:xfrm>
        </p:grpSpPr>
        <p:grpSp>
          <p:nvGrpSpPr>
            <p:cNvPr id="23" name="Grupare 22">
              <a:extLst>
                <a:ext uri="{FF2B5EF4-FFF2-40B4-BE49-F238E27FC236}">
                  <a16:creationId xmlns:a16="http://schemas.microsoft.com/office/drawing/2014/main" id="{CA1F6832-B68F-7A1A-217A-CB6045117B9F}"/>
                </a:ext>
              </a:extLst>
            </p:cNvPr>
            <p:cNvGrpSpPr/>
            <p:nvPr/>
          </p:nvGrpSpPr>
          <p:grpSpPr>
            <a:xfrm rot="16200000">
              <a:off x="6550387" y="488834"/>
              <a:ext cx="5182473" cy="6166258"/>
              <a:chOff x="6094418" y="32868"/>
              <a:chExt cx="6094412" cy="6166258"/>
            </a:xfrm>
          </p:grpSpPr>
          <p:sp>
            <p:nvSpPr>
              <p:cNvPr id="25" name="Pentagon 29">
                <a:extLst>
                  <a:ext uri="{FF2B5EF4-FFF2-40B4-BE49-F238E27FC236}">
                    <a16:creationId xmlns:a16="http://schemas.microsoft.com/office/drawing/2014/main" id="{2C34BDAB-B6EF-89D7-147C-052DCCEA02F4}"/>
                  </a:ext>
                </a:extLst>
              </p:cNvPr>
              <p:cNvSpPr/>
              <p:nvPr/>
            </p:nvSpPr>
            <p:spPr>
              <a:xfrm rot="16200000">
                <a:off x="6931665" y="935566"/>
                <a:ext cx="4419918" cy="6094412"/>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6">
                <a:extLst>
                  <a:ext uri="{FF2B5EF4-FFF2-40B4-BE49-F238E27FC236}">
                    <a16:creationId xmlns:a16="http://schemas.microsoft.com/office/drawing/2014/main" id="{FCDEA007-00FE-1403-0B5C-6B09D58C8045}"/>
                  </a:ext>
                </a:extLst>
              </p:cNvPr>
              <p:cNvSpPr/>
              <p:nvPr/>
            </p:nvSpPr>
            <p:spPr>
              <a:xfrm>
                <a:off x="9399966" y="3839454"/>
                <a:ext cx="576065" cy="1710189"/>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7">
                <a:extLst>
                  <a:ext uri="{FF2B5EF4-FFF2-40B4-BE49-F238E27FC236}">
                    <a16:creationId xmlns:a16="http://schemas.microsoft.com/office/drawing/2014/main" id="{150A6F89-C5DC-505B-CBE9-9A00704381CC}"/>
                  </a:ext>
                </a:extLst>
              </p:cNvPr>
              <p:cNvSpPr/>
              <p:nvPr/>
            </p:nvSpPr>
            <p:spPr>
              <a:xfrm>
                <a:off x="10217866" y="4293094"/>
                <a:ext cx="576065" cy="1452073"/>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8">
                <a:extLst>
                  <a:ext uri="{FF2B5EF4-FFF2-40B4-BE49-F238E27FC236}">
                    <a16:creationId xmlns:a16="http://schemas.microsoft.com/office/drawing/2014/main" id="{AA5BD9E8-CF46-7046-4E15-13A53C84C950}"/>
                  </a:ext>
                </a:extLst>
              </p:cNvPr>
              <p:cNvSpPr/>
              <p:nvPr/>
            </p:nvSpPr>
            <p:spPr>
              <a:xfrm>
                <a:off x="11035766" y="4033300"/>
                <a:ext cx="576065" cy="1599894"/>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879FABA9-F0DD-C901-52B7-CA74C3B7D246}"/>
                  </a:ext>
                </a:extLst>
              </p:cNvPr>
              <p:cNvSpPr/>
              <p:nvPr/>
            </p:nvSpPr>
            <p:spPr>
              <a:xfrm>
                <a:off x="6111478" y="3839454"/>
                <a:ext cx="576065" cy="224484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5BD55CA9-BAB9-726F-302F-F02239294DC9}"/>
                  </a:ext>
                </a:extLst>
              </p:cNvPr>
              <p:cNvSpPr/>
              <p:nvPr/>
            </p:nvSpPr>
            <p:spPr>
              <a:xfrm>
                <a:off x="6929378" y="4293096"/>
                <a:ext cx="576065" cy="190603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93AF6C19-FC8D-549F-7AD8-8F8DE0B85C60}"/>
                  </a:ext>
                </a:extLst>
              </p:cNvPr>
              <p:cNvSpPr/>
              <p:nvPr/>
            </p:nvSpPr>
            <p:spPr>
              <a:xfrm>
                <a:off x="7747278" y="4077073"/>
                <a:ext cx="576064" cy="206737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5">
                <a:extLst>
                  <a:ext uri="{FF2B5EF4-FFF2-40B4-BE49-F238E27FC236}">
                    <a16:creationId xmlns:a16="http://schemas.microsoft.com/office/drawing/2014/main" id="{3C0AD1F0-EFE1-693C-92D6-C4B69BF7D5E7}"/>
                  </a:ext>
                </a:extLst>
              </p:cNvPr>
              <p:cNvSpPr/>
              <p:nvPr/>
            </p:nvSpPr>
            <p:spPr>
              <a:xfrm>
                <a:off x="8565179" y="3457235"/>
                <a:ext cx="576065" cy="2530308"/>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30">
                <a:extLst>
                  <a:ext uri="{FF2B5EF4-FFF2-40B4-BE49-F238E27FC236}">
                    <a16:creationId xmlns:a16="http://schemas.microsoft.com/office/drawing/2014/main" id="{EDCEC621-9363-3406-A4A1-70BE30F7809F}"/>
                  </a:ext>
                </a:extLst>
              </p:cNvPr>
              <p:cNvSpPr/>
              <p:nvPr/>
            </p:nvSpPr>
            <p:spPr>
              <a:xfrm rot="16200000">
                <a:off x="9121183" y="145333"/>
                <a:ext cx="3180109" cy="2955179"/>
              </a:xfrm>
              <a:prstGeom prst="triangle">
                <a:avLst>
                  <a:gd name="adj" fmla="val 475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27">
                <a:extLst>
                  <a:ext uri="{FF2B5EF4-FFF2-40B4-BE49-F238E27FC236}">
                    <a16:creationId xmlns:a16="http://schemas.microsoft.com/office/drawing/2014/main" id="{3A9D09AA-075E-BC9B-4481-6A51541D4DAC}"/>
                  </a:ext>
                </a:extLst>
              </p:cNvPr>
              <p:cNvSpPr/>
              <p:nvPr/>
            </p:nvSpPr>
            <p:spPr>
              <a:xfrm>
                <a:off x="9141997" y="4869159"/>
                <a:ext cx="3046829" cy="1329965"/>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Triangle 26">
              <a:extLst>
                <a:ext uri="{FF2B5EF4-FFF2-40B4-BE49-F238E27FC236}">
                  <a16:creationId xmlns:a16="http://schemas.microsoft.com/office/drawing/2014/main" id="{584FEB49-9F51-872F-52DE-4D384BD07099}"/>
                </a:ext>
              </a:extLst>
            </p:cNvPr>
            <p:cNvSpPr/>
            <p:nvPr/>
          </p:nvSpPr>
          <p:spPr>
            <a:xfrm rot="16200000" flipH="1">
              <a:off x="10221211" y="4189194"/>
              <a:ext cx="2675731" cy="1331348"/>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9">
            <a:extLst>
              <a:ext uri="{FF2B5EF4-FFF2-40B4-BE49-F238E27FC236}">
                <a16:creationId xmlns:a16="http://schemas.microsoft.com/office/drawing/2014/main" id="{A3E79649-B46A-F503-C0DC-4325E1369B24}"/>
              </a:ext>
            </a:extLst>
          </p:cNvPr>
          <p:cNvSpPr>
            <a:spLocks noGrp="1"/>
          </p:cNvSpPr>
          <p:nvPr>
            <p:ph type="ctrTitle"/>
          </p:nvPr>
        </p:nvSpPr>
        <p:spPr>
          <a:xfrm>
            <a:off x="5777386" y="3789255"/>
            <a:ext cx="5096256" cy="1446215"/>
          </a:xfrm>
          <a:noFill/>
        </p:spPr>
        <p:txBody>
          <a:bodyPr>
            <a:normAutofit fontScale="90000"/>
          </a:bodyPr>
          <a:lstStyle/>
          <a:p>
            <a:pPr algn="ctr"/>
            <a: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t>LOTUL II: </a:t>
            </a:r>
            <a:b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br>
            <a:r>
              <a:rPr lang="ro-RO" sz="2700" b="0"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Servicii de formare (instruire, testare și certificare) pentru dezvoltarea de competențe de leadership și talent management în contextul noilor tehnologii și al transformărilor digitale, și servicii conexe, pentru un grup țintă format din 2.500 de funcționari  publici de conducere, bărbați și femei, din toate categoriile de vârstă, la nivel național</a:t>
            </a:r>
            <a:endParaRPr lang="en-US"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9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750" fill="hold"/>
                                        <p:tgtEl>
                                          <p:spTgt spid="18"/>
                                        </p:tgtEl>
                                        <p:attrNameLst>
                                          <p:attrName>ppt_x</p:attrName>
                                        </p:attrNameLst>
                                      </p:cBhvr>
                                      <p:tavLst>
                                        <p:tav tm="0">
                                          <p:val>
                                            <p:strVal val="0-#ppt_w/2"/>
                                          </p:val>
                                        </p:tav>
                                        <p:tav tm="100000">
                                          <p:val>
                                            <p:strVal val="#ppt_x"/>
                                          </p:val>
                                        </p:tav>
                                      </p:tavLst>
                                    </p:anim>
                                    <p:anim calcmode="lin" valueType="num">
                                      <p:cBhvr additive="base">
                                        <p:cTn id="11"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9F72DC2-8E33-DFCF-80C8-A5FA2AD05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862" y="1556792"/>
            <a:ext cx="9649072" cy="4127349"/>
          </a:xfrm>
          <a:prstGeom prst="rect">
            <a:avLst/>
          </a:prstGeom>
          <a:noFill/>
        </p:spPr>
      </p:pic>
      <p:sp>
        <p:nvSpPr>
          <p:cNvPr id="3" name="Titlu 1">
            <a:extLst>
              <a:ext uri="{FF2B5EF4-FFF2-40B4-BE49-F238E27FC236}">
                <a16:creationId xmlns:a16="http://schemas.microsoft.com/office/drawing/2014/main" id="{662F4A42-AC76-8095-DF02-A141CAE9ADB4}"/>
              </a:ext>
            </a:extLst>
          </p:cNvPr>
          <p:cNvSpPr txBox="1">
            <a:spLocks/>
          </p:cNvSpPr>
          <p:nvPr/>
        </p:nvSpPr>
        <p:spPr>
          <a:xfrm>
            <a:off x="609439" y="994920"/>
            <a:ext cx="10969943" cy="711081"/>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Indicatori de proiect</a:t>
            </a:r>
            <a:endParaRPr lang="en-GB" dirty="0"/>
          </a:p>
        </p:txBody>
      </p:sp>
      <p:grpSp>
        <p:nvGrpSpPr>
          <p:cNvPr id="6" name="Grupare 5">
            <a:extLst>
              <a:ext uri="{FF2B5EF4-FFF2-40B4-BE49-F238E27FC236}">
                <a16:creationId xmlns:a16="http://schemas.microsoft.com/office/drawing/2014/main" id="{571F394E-50AE-34CE-56A0-4A1E5BDFA219}"/>
              </a:ext>
            </a:extLst>
          </p:cNvPr>
          <p:cNvGrpSpPr/>
          <p:nvPr/>
        </p:nvGrpSpPr>
        <p:grpSpPr>
          <a:xfrm rot="16200000">
            <a:off x="9158189" y="3101528"/>
            <a:ext cx="4647381" cy="1413892"/>
            <a:chOff x="8448092" y="3429000"/>
            <a:chExt cx="4647381" cy="1518862"/>
          </a:xfrm>
        </p:grpSpPr>
        <p:sp>
          <p:nvSpPr>
            <p:cNvPr id="7" name="Right Triangle 29">
              <a:extLst>
                <a:ext uri="{FF2B5EF4-FFF2-40B4-BE49-F238E27FC236}">
                  <a16:creationId xmlns:a16="http://schemas.microsoft.com/office/drawing/2014/main" id="{D60FCBFE-14CA-1977-FA3E-D9DC03C77DE4}"/>
                </a:ext>
              </a:extLst>
            </p:cNvPr>
            <p:cNvSpPr/>
            <p:nvPr/>
          </p:nvSpPr>
          <p:spPr>
            <a:xfrm flipH="1">
              <a:off x="8448092" y="342900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30">
              <a:extLst>
                <a:ext uri="{FF2B5EF4-FFF2-40B4-BE49-F238E27FC236}">
                  <a16:creationId xmlns:a16="http://schemas.microsoft.com/office/drawing/2014/main" id="{91CAD934-0273-6F6F-863C-3C738B8E06EB}"/>
                </a:ext>
              </a:extLst>
            </p:cNvPr>
            <p:cNvSpPr/>
            <p:nvPr/>
          </p:nvSpPr>
          <p:spPr>
            <a:xfrm>
              <a:off x="10768633" y="3429000"/>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9E50C05-4803-6D97-F89C-7B31D1F14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229757EB-9B91-0D9D-0524-5FA37B4FC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33646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233F-D2FE-C0CB-956D-AFE40B80E578}"/>
            </a:ext>
          </a:extLst>
        </p:cNvPr>
        <p:cNvGrpSpPr/>
        <p:nvPr/>
      </p:nvGrpSpPr>
      <p:grpSpPr>
        <a:xfrm>
          <a:off x="0" y="0"/>
          <a:ext cx="0" cy="0"/>
          <a:chOff x="0" y="0"/>
          <a:chExt cx="0" cy="0"/>
        </a:xfrm>
      </p:grpSpPr>
      <p:sp>
        <p:nvSpPr>
          <p:cNvPr id="6" name="Right Triangle 5">
            <a:extLst>
              <a:ext uri="{FF2B5EF4-FFF2-40B4-BE49-F238E27FC236}">
                <a16:creationId xmlns:a16="http://schemas.microsoft.com/office/drawing/2014/main" id="{16821B40-F501-3303-6DE5-DAF50E11BE51}"/>
              </a:ext>
            </a:extLst>
          </p:cNvPr>
          <p:cNvSpPr/>
          <p:nvPr/>
        </p:nvSpPr>
        <p:spPr>
          <a:xfrm rot="16200000" flipH="1">
            <a:off x="10267556" y="2709539"/>
            <a:ext cx="2326840" cy="1518862"/>
          </a:xfrm>
          <a:prstGeom prst="rtTriangle">
            <a:avLst/>
          </a:prstGeom>
          <a:solidFill>
            <a:srgbClr val="459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FFBE8A2-D124-2DA0-258A-D32863BC379E}"/>
              </a:ext>
            </a:extLst>
          </p:cNvPr>
          <p:cNvSpPr/>
          <p:nvPr/>
        </p:nvSpPr>
        <p:spPr>
          <a:xfrm rot="16200000">
            <a:off x="10267556" y="389915"/>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80FA79E0-42B9-FBBC-2A26-8B2D9479C2CF}"/>
              </a:ext>
            </a:extLst>
          </p:cNvPr>
          <p:cNvSpPr>
            <a:spLocks noGrp="1"/>
          </p:cNvSpPr>
          <p:nvPr>
            <p:ph type="title"/>
          </p:nvPr>
        </p:nvSpPr>
        <p:spPr>
          <a:xfrm>
            <a:off x="981843" y="932404"/>
            <a:ext cx="4164869" cy="1439478"/>
          </a:xfrm>
        </p:spPr>
        <p:txBody>
          <a:bodyPr/>
          <a:lstStyle/>
          <a:p>
            <a:r>
              <a:rPr lang="ro-RO" dirty="0"/>
              <a:t>Digitalizarea României-EGDI </a:t>
            </a:r>
            <a:endParaRPr lang="en-US" dirty="0"/>
          </a:p>
        </p:txBody>
      </p:sp>
      <p:sp>
        <p:nvSpPr>
          <p:cNvPr id="31" name="TextBox 3">
            <a:extLst>
              <a:ext uri="{FF2B5EF4-FFF2-40B4-BE49-F238E27FC236}">
                <a16:creationId xmlns:a16="http://schemas.microsoft.com/office/drawing/2014/main" id="{D574CAAB-0C48-1FA3-8388-F7FD260FEF8F}"/>
              </a:ext>
            </a:extLst>
          </p:cNvPr>
          <p:cNvSpPr txBox="1"/>
          <p:nvPr/>
        </p:nvSpPr>
        <p:spPr>
          <a:xfrm>
            <a:off x="928678" y="2285747"/>
            <a:ext cx="3725572" cy="338554"/>
          </a:xfrm>
          <a:prstGeom prst="rect">
            <a:avLst/>
          </a:prstGeom>
          <a:noFill/>
        </p:spPr>
        <p:txBody>
          <a:bodyPr wrap="square" rtlCol="0">
            <a:spAutoFit/>
          </a:bodyPr>
          <a:lstStyle/>
          <a:p>
            <a:r>
              <a:rPr lang="ro-RO" sz="1600" i="1" dirty="0">
                <a:solidFill>
                  <a:schemeClr val="accent1"/>
                </a:solidFill>
              </a:rPr>
              <a:t>Realități și provocări</a:t>
            </a:r>
            <a:endParaRPr lang="en-US" sz="1600" i="1" dirty="0">
              <a:solidFill>
                <a:schemeClr val="accent1"/>
              </a:solidFill>
            </a:endParaRPr>
          </a:p>
        </p:txBody>
      </p:sp>
      <p:pic>
        <p:nvPicPr>
          <p:cNvPr id="4" name="Picture 3">
            <a:extLst>
              <a:ext uri="{FF2B5EF4-FFF2-40B4-BE49-F238E27FC236}">
                <a16:creationId xmlns:a16="http://schemas.microsoft.com/office/drawing/2014/main" id="{5F99046E-3389-4081-DD5B-A487A33B3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9BF0A836-DCB8-268B-F899-707B30EBE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8" name="Imagine 7">
            <a:extLst>
              <a:ext uri="{FF2B5EF4-FFF2-40B4-BE49-F238E27FC236}">
                <a16:creationId xmlns:a16="http://schemas.microsoft.com/office/drawing/2014/main" id="{1FFAE989-C9DB-2198-E9B3-8AF39949A863}"/>
              </a:ext>
            </a:extLst>
          </p:cNvPr>
          <p:cNvPicPr>
            <a:picLocks noChangeAspect="1"/>
          </p:cNvPicPr>
          <p:nvPr/>
        </p:nvPicPr>
        <p:blipFill>
          <a:blip r:embed="rId5"/>
          <a:srcRect r="18262" b="-476"/>
          <a:stretch>
            <a:fillRect/>
          </a:stretch>
        </p:blipFill>
        <p:spPr>
          <a:xfrm>
            <a:off x="621804" y="3189459"/>
            <a:ext cx="4628142" cy="2920132"/>
          </a:xfrm>
          <a:prstGeom prst="rect">
            <a:avLst/>
          </a:prstGeom>
        </p:spPr>
      </p:pic>
      <p:pic>
        <p:nvPicPr>
          <p:cNvPr id="12" name="Imagine 11">
            <a:extLst>
              <a:ext uri="{FF2B5EF4-FFF2-40B4-BE49-F238E27FC236}">
                <a16:creationId xmlns:a16="http://schemas.microsoft.com/office/drawing/2014/main" id="{A03A33E5-A27C-61BD-7EC0-1236D6E750CB}"/>
              </a:ext>
            </a:extLst>
          </p:cNvPr>
          <p:cNvPicPr>
            <a:picLocks noChangeAspect="1"/>
          </p:cNvPicPr>
          <p:nvPr/>
        </p:nvPicPr>
        <p:blipFill>
          <a:blip r:embed="rId6"/>
          <a:stretch>
            <a:fillRect/>
          </a:stretch>
        </p:blipFill>
        <p:spPr>
          <a:xfrm>
            <a:off x="5423140" y="3269050"/>
            <a:ext cx="5212338" cy="2762795"/>
          </a:xfrm>
          <a:prstGeom prst="rect">
            <a:avLst/>
          </a:prstGeom>
        </p:spPr>
      </p:pic>
      <p:grpSp>
        <p:nvGrpSpPr>
          <p:cNvPr id="19" name="Grupare 18">
            <a:extLst>
              <a:ext uri="{FF2B5EF4-FFF2-40B4-BE49-F238E27FC236}">
                <a16:creationId xmlns:a16="http://schemas.microsoft.com/office/drawing/2014/main" id="{B8A29C1D-021C-84D6-8288-2A1898E8A029}"/>
              </a:ext>
            </a:extLst>
          </p:cNvPr>
          <p:cNvGrpSpPr/>
          <p:nvPr/>
        </p:nvGrpSpPr>
        <p:grpSpPr>
          <a:xfrm>
            <a:off x="5332139" y="1256407"/>
            <a:ext cx="5282075" cy="1905647"/>
            <a:chOff x="4654253" y="1190623"/>
            <a:chExt cx="5282075" cy="1905647"/>
          </a:xfrm>
        </p:grpSpPr>
        <p:pic>
          <p:nvPicPr>
            <p:cNvPr id="14" name="Imagine 13">
              <a:extLst>
                <a:ext uri="{FF2B5EF4-FFF2-40B4-BE49-F238E27FC236}">
                  <a16:creationId xmlns:a16="http://schemas.microsoft.com/office/drawing/2014/main" id="{64D298FD-311B-9BEE-1E73-B5C963D5B02C}"/>
                </a:ext>
              </a:extLst>
            </p:cNvPr>
            <p:cNvPicPr>
              <a:picLocks noChangeAspect="1"/>
            </p:cNvPicPr>
            <p:nvPr/>
          </p:nvPicPr>
          <p:blipFill>
            <a:blip r:embed="rId7"/>
            <a:srcRect r="80233"/>
            <a:stretch>
              <a:fillRect/>
            </a:stretch>
          </p:blipFill>
          <p:spPr>
            <a:xfrm>
              <a:off x="4654253" y="1193080"/>
              <a:ext cx="1656184" cy="1849030"/>
            </a:xfrm>
            <a:prstGeom prst="rect">
              <a:avLst/>
            </a:prstGeom>
          </p:spPr>
        </p:pic>
        <p:pic>
          <p:nvPicPr>
            <p:cNvPr id="18" name="Imagine 17">
              <a:extLst>
                <a:ext uri="{FF2B5EF4-FFF2-40B4-BE49-F238E27FC236}">
                  <a16:creationId xmlns:a16="http://schemas.microsoft.com/office/drawing/2014/main" id="{92A79B65-43E9-A524-CC39-B010A2E1DDA6}"/>
                </a:ext>
              </a:extLst>
            </p:cNvPr>
            <p:cNvPicPr>
              <a:picLocks noChangeAspect="1"/>
            </p:cNvPicPr>
            <p:nvPr/>
          </p:nvPicPr>
          <p:blipFill>
            <a:blip r:embed="rId7"/>
            <a:srcRect l="56723" t="-1" b="-3061"/>
            <a:stretch>
              <a:fillRect/>
            </a:stretch>
          </p:blipFill>
          <p:spPr>
            <a:xfrm>
              <a:off x="6310437" y="1190623"/>
              <a:ext cx="3625891" cy="1905647"/>
            </a:xfrm>
            <a:prstGeom prst="rect">
              <a:avLst/>
            </a:prstGeom>
          </p:spPr>
        </p:pic>
      </p:grpSp>
    </p:spTree>
    <p:extLst>
      <p:ext uri="{BB962C8B-B14F-4D97-AF65-F5344CB8AC3E}">
        <p14:creationId xmlns:p14="http://schemas.microsoft.com/office/powerpoint/2010/main" val="6608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A6F0-7ECD-4768-6DB4-B19288047F2E}"/>
            </a:ext>
          </a:extLst>
        </p:cNvPr>
        <p:cNvGrpSpPr/>
        <p:nvPr/>
      </p:nvGrpSpPr>
      <p:grpSpPr>
        <a:xfrm>
          <a:off x="0" y="0"/>
          <a:ext cx="0" cy="0"/>
          <a:chOff x="0" y="0"/>
          <a:chExt cx="0" cy="0"/>
        </a:xfrm>
      </p:grpSpPr>
      <p:grpSp>
        <p:nvGrpSpPr>
          <p:cNvPr id="7" name="Grupare 6">
            <a:extLst>
              <a:ext uri="{FF2B5EF4-FFF2-40B4-BE49-F238E27FC236}">
                <a16:creationId xmlns:a16="http://schemas.microsoft.com/office/drawing/2014/main" id="{FC73C48B-B735-9093-7AA3-C0F9BE9DFB6A}"/>
              </a:ext>
            </a:extLst>
          </p:cNvPr>
          <p:cNvGrpSpPr/>
          <p:nvPr/>
        </p:nvGrpSpPr>
        <p:grpSpPr>
          <a:xfrm>
            <a:off x="1224821" y="1928919"/>
            <a:ext cx="9739179" cy="3313711"/>
            <a:chOff x="747721" y="1484784"/>
            <a:chExt cx="11054891" cy="3761376"/>
          </a:xfrm>
        </p:grpSpPr>
        <p:sp>
          <p:nvSpPr>
            <p:cNvPr id="64" name="Freeform 5">
              <a:extLst>
                <a:ext uri="{FF2B5EF4-FFF2-40B4-BE49-F238E27FC236}">
                  <a16:creationId xmlns:a16="http://schemas.microsoft.com/office/drawing/2014/main" id="{4564A1E2-1295-B0EF-7469-B1C56D5CBCB0}"/>
                </a:ext>
              </a:extLst>
            </p:cNvPr>
            <p:cNvSpPr>
              <a:spLocks noEditPoints="1"/>
            </p:cNvSpPr>
            <p:nvPr/>
          </p:nvSpPr>
          <p:spPr bwMode="auto">
            <a:xfrm>
              <a:off x="5105667" y="1759652"/>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solidFill>
              <a:srgbClr val="8E3728"/>
            </a:solidFill>
            <a:ln w="9525">
              <a:noFill/>
              <a:round/>
              <a:headEnd/>
              <a:tailEnd/>
            </a:ln>
          </p:spPr>
          <p:txBody>
            <a:bodyPr vert="horz" wrap="square" lIns="91440" tIns="45720" rIns="91440" bIns="45720" numCol="1" anchor="t" anchorCtr="0" compatLnSpc="1">
              <a:prstTxWarp prst="textNoShape">
                <a:avLst/>
              </a:prstTxWarp>
            </a:bodyPr>
            <a:lstStyle/>
            <a:p>
              <a:endParaRPr lang="en-IN" sz="1600">
                <a:solidFill>
                  <a:prstClr val="black"/>
                </a:solidFill>
                <a:latin typeface="Calibri"/>
              </a:endParaRPr>
            </a:p>
          </p:txBody>
        </p:sp>
        <p:sp>
          <p:nvSpPr>
            <p:cNvPr id="65" name="Freeform 6">
              <a:extLst>
                <a:ext uri="{FF2B5EF4-FFF2-40B4-BE49-F238E27FC236}">
                  <a16:creationId xmlns:a16="http://schemas.microsoft.com/office/drawing/2014/main" id="{9A9764FB-5A35-2534-B454-F76698244C6E}"/>
                </a:ext>
              </a:extLst>
            </p:cNvPr>
            <p:cNvSpPr>
              <a:spLocks noEditPoints="1"/>
            </p:cNvSpPr>
            <p:nvPr/>
          </p:nvSpPr>
          <p:spPr bwMode="auto">
            <a:xfrm>
              <a:off x="5105667" y="1759652"/>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gradFill>
              <a:gsLst>
                <a:gs pos="4000">
                  <a:srgbClr val="173F5F">
                    <a:lumMod val="60000"/>
                    <a:lumOff val="40000"/>
                  </a:srgbClr>
                </a:gs>
                <a:gs pos="100000">
                  <a:srgbClr val="173F5F"/>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6" name="Freeform 7">
              <a:extLst>
                <a:ext uri="{FF2B5EF4-FFF2-40B4-BE49-F238E27FC236}">
                  <a16:creationId xmlns:a16="http://schemas.microsoft.com/office/drawing/2014/main" id="{73C78598-D348-D903-FDD8-E06E695157B3}"/>
                </a:ext>
              </a:extLst>
            </p:cNvPr>
            <p:cNvSpPr>
              <a:spLocks noEditPoints="1"/>
            </p:cNvSpPr>
            <p:nvPr/>
          </p:nvSpPr>
          <p:spPr bwMode="auto">
            <a:xfrm>
              <a:off x="5192965" y="1846949"/>
              <a:ext cx="2162495" cy="2164987"/>
            </a:xfrm>
            <a:custGeom>
              <a:avLst/>
              <a:gdLst>
                <a:gd name="T0" fmla="*/ 486 w 971"/>
                <a:gd name="T1" fmla="*/ 0 h 971"/>
                <a:gd name="T2" fmla="*/ 0 w 971"/>
                <a:gd name="T3" fmla="*/ 486 h 971"/>
                <a:gd name="T4" fmla="*/ 486 w 971"/>
                <a:gd name="T5" fmla="*/ 971 h 971"/>
                <a:gd name="T6" fmla="*/ 971 w 971"/>
                <a:gd name="T7" fmla="*/ 486 h 971"/>
                <a:gd name="T8" fmla="*/ 486 w 971"/>
                <a:gd name="T9" fmla="*/ 0 h 971"/>
                <a:gd name="T10" fmla="*/ 486 w 971"/>
                <a:gd name="T11" fmla="*/ 815 h 971"/>
                <a:gd name="T12" fmla="*/ 156 w 971"/>
                <a:gd name="T13" fmla="*/ 486 h 971"/>
                <a:gd name="T14" fmla="*/ 486 w 971"/>
                <a:gd name="T15" fmla="*/ 156 h 971"/>
                <a:gd name="T16" fmla="*/ 815 w 971"/>
                <a:gd name="T17" fmla="*/ 486 h 971"/>
                <a:gd name="T18" fmla="*/ 486 w 971"/>
                <a:gd name="T19" fmla="*/ 81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971">
                  <a:moveTo>
                    <a:pt x="486" y="0"/>
                  </a:moveTo>
                  <a:cubicBezTo>
                    <a:pt x="218" y="0"/>
                    <a:pt x="0" y="218"/>
                    <a:pt x="0" y="486"/>
                  </a:cubicBezTo>
                  <a:cubicBezTo>
                    <a:pt x="0" y="754"/>
                    <a:pt x="218" y="971"/>
                    <a:pt x="486" y="971"/>
                  </a:cubicBezTo>
                  <a:cubicBezTo>
                    <a:pt x="754" y="971"/>
                    <a:pt x="971" y="754"/>
                    <a:pt x="971" y="486"/>
                  </a:cubicBezTo>
                  <a:cubicBezTo>
                    <a:pt x="971" y="218"/>
                    <a:pt x="754" y="0"/>
                    <a:pt x="486" y="0"/>
                  </a:cubicBezTo>
                  <a:close/>
                  <a:moveTo>
                    <a:pt x="486" y="815"/>
                  </a:moveTo>
                  <a:cubicBezTo>
                    <a:pt x="304" y="815"/>
                    <a:pt x="156" y="668"/>
                    <a:pt x="156" y="486"/>
                  </a:cubicBezTo>
                  <a:cubicBezTo>
                    <a:pt x="156" y="304"/>
                    <a:pt x="304" y="156"/>
                    <a:pt x="486" y="156"/>
                  </a:cubicBezTo>
                  <a:cubicBezTo>
                    <a:pt x="668" y="156"/>
                    <a:pt x="815" y="304"/>
                    <a:pt x="815" y="486"/>
                  </a:cubicBezTo>
                  <a:cubicBezTo>
                    <a:pt x="815" y="668"/>
                    <a:pt x="668" y="815"/>
                    <a:pt x="486" y="815"/>
                  </a:cubicBezTo>
                  <a:close/>
                </a:path>
              </a:pathLst>
            </a:custGeom>
            <a:gradFill>
              <a:gsLst>
                <a:gs pos="4000">
                  <a:srgbClr val="20639B">
                    <a:lumMod val="60000"/>
                    <a:lumOff val="40000"/>
                  </a:srgbClr>
                </a:gs>
                <a:gs pos="100000">
                  <a:srgbClr val="20639B"/>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7" name="Freeform 8">
              <a:extLst>
                <a:ext uri="{FF2B5EF4-FFF2-40B4-BE49-F238E27FC236}">
                  <a16:creationId xmlns:a16="http://schemas.microsoft.com/office/drawing/2014/main" id="{27002FB8-92BB-03EA-6345-9500AC1E35D9}"/>
                </a:ext>
              </a:extLst>
            </p:cNvPr>
            <p:cNvSpPr>
              <a:spLocks noEditPoints="1"/>
            </p:cNvSpPr>
            <p:nvPr/>
          </p:nvSpPr>
          <p:spPr bwMode="auto">
            <a:xfrm>
              <a:off x="5279016" y="1934247"/>
              <a:ext cx="1989146" cy="1991639"/>
            </a:xfrm>
            <a:custGeom>
              <a:avLst/>
              <a:gdLst>
                <a:gd name="T0" fmla="*/ 447 w 893"/>
                <a:gd name="T1" fmla="*/ 0 h 893"/>
                <a:gd name="T2" fmla="*/ 0 w 893"/>
                <a:gd name="T3" fmla="*/ 447 h 893"/>
                <a:gd name="T4" fmla="*/ 447 w 893"/>
                <a:gd name="T5" fmla="*/ 893 h 893"/>
                <a:gd name="T6" fmla="*/ 893 w 893"/>
                <a:gd name="T7" fmla="*/ 447 h 893"/>
                <a:gd name="T8" fmla="*/ 447 w 893"/>
                <a:gd name="T9" fmla="*/ 0 h 893"/>
                <a:gd name="T10" fmla="*/ 447 w 893"/>
                <a:gd name="T11" fmla="*/ 776 h 893"/>
                <a:gd name="T12" fmla="*/ 117 w 893"/>
                <a:gd name="T13" fmla="*/ 447 h 893"/>
                <a:gd name="T14" fmla="*/ 447 w 893"/>
                <a:gd name="T15" fmla="*/ 117 h 893"/>
                <a:gd name="T16" fmla="*/ 776 w 893"/>
                <a:gd name="T17" fmla="*/ 447 h 893"/>
                <a:gd name="T18" fmla="*/ 447 w 893"/>
                <a:gd name="T19" fmla="*/ 77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93">
                  <a:moveTo>
                    <a:pt x="447" y="0"/>
                  </a:moveTo>
                  <a:cubicBezTo>
                    <a:pt x="200" y="0"/>
                    <a:pt x="0" y="200"/>
                    <a:pt x="0" y="447"/>
                  </a:cubicBezTo>
                  <a:cubicBezTo>
                    <a:pt x="0" y="693"/>
                    <a:pt x="200" y="893"/>
                    <a:pt x="447" y="893"/>
                  </a:cubicBezTo>
                  <a:cubicBezTo>
                    <a:pt x="693" y="893"/>
                    <a:pt x="893" y="693"/>
                    <a:pt x="893" y="447"/>
                  </a:cubicBezTo>
                  <a:cubicBezTo>
                    <a:pt x="893" y="200"/>
                    <a:pt x="693" y="0"/>
                    <a:pt x="447" y="0"/>
                  </a:cubicBezTo>
                  <a:close/>
                  <a:moveTo>
                    <a:pt x="447" y="776"/>
                  </a:moveTo>
                  <a:cubicBezTo>
                    <a:pt x="265" y="776"/>
                    <a:pt x="117" y="629"/>
                    <a:pt x="117" y="447"/>
                  </a:cubicBezTo>
                  <a:cubicBezTo>
                    <a:pt x="117" y="265"/>
                    <a:pt x="265" y="117"/>
                    <a:pt x="447" y="117"/>
                  </a:cubicBezTo>
                  <a:cubicBezTo>
                    <a:pt x="629" y="117"/>
                    <a:pt x="776" y="265"/>
                    <a:pt x="776" y="447"/>
                  </a:cubicBezTo>
                  <a:cubicBezTo>
                    <a:pt x="776" y="629"/>
                    <a:pt x="629" y="776"/>
                    <a:pt x="447" y="776"/>
                  </a:cubicBezTo>
                  <a:close/>
                </a:path>
              </a:pathLst>
            </a:custGeom>
            <a:gradFill>
              <a:gsLst>
                <a:gs pos="4000">
                  <a:srgbClr val="3FA9D8">
                    <a:lumMod val="60000"/>
                    <a:lumOff val="40000"/>
                  </a:srgbClr>
                </a:gs>
                <a:gs pos="100000">
                  <a:srgbClr val="3FA9D8"/>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8" name="Freeform 9">
              <a:extLst>
                <a:ext uri="{FF2B5EF4-FFF2-40B4-BE49-F238E27FC236}">
                  <a16:creationId xmlns:a16="http://schemas.microsoft.com/office/drawing/2014/main" id="{5CC40040-4EC0-02E2-F73B-664A08929E83}"/>
                </a:ext>
              </a:extLst>
            </p:cNvPr>
            <p:cNvSpPr>
              <a:spLocks noEditPoints="1"/>
            </p:cNvSpPr>
            <p:nvPr/>
          </p:nvSpPr>
          <p:spPr bwMode="auto">
            <a:xfrm>
              <a:off x="5366314" y="2020298"/>
              <a:ext cx="1814550" cy="1818289"/>
            </a:xfrm>
            <a:custGeom>
              <a:avLst/>
              <a:gdLst>
                <a:gd name="T0" fmla="*/ 408 w 815"/>
                <a:gd name="T1" fmla="*/ 0 h 815"/>
                <a:gd name="T2" fmla="*/ 0 w 815"/>
                <a:gd name="T3" fmla="*/ 408 h 815"/>
                <a:gd name="T4" fmla="*/ 408 w 815"/>
                <a:gd name="T5" fmla="*/ 815 h 815"/>
                <a:gd name="T6" fmla="*/ 815 w 815"/>
                <a:gd name="T7" fmla="*/ 408 h 815"/>
                <a:gd name="T8" fmla="*/ 408 w 815"/>
                <a:gd name="T9" fmla="*/ 0 h 815"/>
                <a:gd name="T10" fmla="*/ 408 w 815"/>
                <a:gd name="T11" fmla="*/ 737 h 815"/>
                <a:gd name="T12" fmla="*/ 78 w 815"/>
                <a:gd name="T13" fmla="*/ 408 h 815"/>
                <a:gd name="T14" fmla="*/ 408 w 815"/>
                <a:gd name="T15" fmla="*/ 78 h 815"/>
                <a:gd name="T16" fmla="*/ 737 w 815"/>
                <a:gd name="T17" fmla="*/ 408 h 815"/>
                <a:gd name="T18" fmla="*/ 408 w 815"/>
                <a:gd name="T19" fmla="*/ 7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15">
                  <a:moveTo>
                    <a:pt x="408" y="0"/>
                  </a:moveTo>
                  <a:cubicBezTo>
                    <a:pt x="183" y="0"/>
                    <a:pt x="0" y="183"/>
                    <a:pt x="0" y="408"/>
                  </a:cubicBezTo>
                  <a:cubicBezTo>
                    <a:pt x="0" y="633"/>
                    <a:pt x="183" y="815"/>
                    <a:pt x="408" y="815"/>
                  </a:cubicBezTo>
                  <a:cubicBezTo>
                    <a:pt x="633" y="815"/>
                    <a:pt x="815" y="633"/>
                    <a:pt x="815" y="408"/>
                  </a:cubicBezTo>
                  <a:cubicBezTo>
                    <a:pt x="815" y="183"/>
                    <a:pt x="633" y="0"/>
                    <a:pt x="408" y="0"/>
                  </a:cubicBezTo>
                  <a:close/>
                  <a:moveTo>
                    <a:pt x="408" y="737"/>
                  </a:moveTo>
                  <a:cubicBezTo>
                    <a:pt x="226" y="737"/>
                    <a:pt x="78" y="590"/>
                    <a:pt x="78" y="408"/>
                  </a:cubicBezTo>
                  <a:cubicBezTo>
                    <a:pt x="78" y="226"/>
                    <a:pt x="226" y="78"/>
                    <a:pt x="408" y="78"/>
                  </a:cubicBezTo>
                  <a:cubicBezTo>
                    <a:pt x="590" y="78"/>
                    <a:pt x="737" y="226"/>
                    <a:pt x="737" y="408"/>
                  </a:cubicBezTo>
                  <a:cubicBezTo>
                    <a:pt x="737" y="590"/>
                    <a:pt x="590" y="737"/>
                    <a:pt x="408" y="737"/>
                  </a:cubicBezTo>
                  <a:close/>
                </a:path>
              </a:pathLst>
            </a:custGeom>
            <a:gradFill>
              <a:gsLst>
                <a:gs pos="4000">
                  <a:srgbClr val="E4C46A">
                    <a:lumMod val="60000"/>
                    <a:lumOff val="40000"/>
                  </a:srgbClr>
                </a:gs>
                <a:gs pos="100000">
                  <a:srgbClr val="E4C46A"/>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9" name="Freeform 10">
              <a:extLst>
                <a:ext uri="{FF2B5EF4-FFF2-40B4-BE49-F238E27FC236}">
                  <a16:creationId xmlns:a16="http://schemas.microsoft.com/office/drawing/2014/main" id="{BDA9C33A-A576-BEC3-EFED-36C9F18F2792}"/>
                </a:ext>
              </a:extLst>
            </p:cNvPr>
            <p:cNvSpPr>
              <a:spLocks noEditPoints="1"/>
            </p:cNvSpPr>
            <p:nvPr/>
          </p:nvSpPr>
          <p:spPr bwMode="auto">
            <a:xfrm>
              <a:off x="5453611" y="2107596"/>
              <a:ext cx="1641201" cy="1643694"/>
            </a:xfrm>
            <a:custGeom>
              <a:avLst/>
              <a:gdLst>
                <a:gd name="T0" fmla="*/ 369 w 737"/>
                <a:gd name="T1" fmla="*/ 0 h 737"/>
                <a:gd name="T2" fmla="*/ 0 w 737"/>
                <a:gd name="T3" fmla="*/ 369 h 737"/>
                <a:gd name="T4" fmla="*/ 369 w 737"/>
                <a:gd name="T5" fmla="*/ 737 h 737"/>
                <a:gd name="T6" fmla="*/ 737 w 737"/>
                <a:gd name="T7" fmla="*/ 369 h 737"/>
                <a:gd name="T8" fmla="*/ 369 w 737"/>
                <a:gd name="T9" fmla="*/ 0 h 737"/>
                <a:gd name="T10" fmla="*/ 369 w 737"/>
                <a:gd name="T11" fmla="*/ 698 h 737"/>
                <a:gd name="T12" fmla="*/ 39 w 737"/>
                <a:gd name="T13" fmla="*/ 369 h 737"/>
                <a:gd name="T14" fmla="*/ 369 w 737"/>
                <a:gd name="T15" fmla="*/ 39 h 737"/>
                <a:gd name="T16" fmla="*/ 698 w 737"/>
                <a:gd name="T17" fmla="*/ 369 h 737"/>
                <a:gd name="T18" fmla="*/ 369 w 737"/>
                <a:gd name="T19" fmla="*/ 69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37">
                  <a:moveTo>
                    <a:pt x="369" y="0"/>
                  </a:moveTo>
                  <a:cubicBezTo>
                    <a:pt x="165" y="0"/>
                    <a:pt x="0" y="165"/>
                    <a:pt x="0" y="369"/>
                  </a:cubicBezTo>
                  <a:cubicBezTo>
                    <a:pt x="0" y="572"/>
                    <a:pt x="165" y="737"/>
                    <a:pt x="369" y="737"/>
                  </a:cubicBezTo>
                  <a:cubicBezTo>
                    <a:pt x="572" y="737"/>
                    <a:pt x="737" y="572"/>
                    <a:pt x="737" y="369"/>
                  </a:cubicBezTo>
                  <a:cubicBezTo>
                    <a:pt x="737" y="165"/>
                    <a:pt x="572" y="0"/>
                    <a:pt x="369" y="0"/>
                  </a:cubicBezTo>
                  <a:close/>
                  <a:moveTo>
                    <a:pt x="369" y="698"/>
                  </a:moveTo>
                  <a:cubicBezTo>
                    <a:pt x="187" y="698"/>
                    <a:pt x="39" y="551"/>
                    <a:pt x="39" y="369"/>
                  </a:cubicBezTo>
                  <a:cubicBezTo>
                    <a:pt x="39" y="187"/>
                    <a:pt x="187" y="39"/>
                    <a:pt x="369" y="39"/>
                  </a:cubicBezTo>
                  <a:cubicBezTo>
                    <a:pt x="551" y="39"/>
                    <a:pt x="698" y="187"/>
                    <a:pt x="698" y="369"/>
                  </a:cubicBezTo>
                  <a:cubicBezTo>
                    <a:pt x="698" y="551"/>
                    <a:pt x="551" y="698"/>
                    <a:pt x="369" y="698"/>
                  </a:cubicBezTo>
                  <a:close/>
                </a:path>
              </a:pathLst>
            </a:custGeom>
            <a:gradFill flip="none" rotWithShape="1">
              <a:gsLst>
                <a:gs pos="4000">
                  <a:srgbClr val="ED553B">
                    <a:lumMod val="60000"/>
                    <a:lumOff val="40000"/>
                  </a:srgbClr>
                </a:gs>
                <a:gs pos="100000">
                  <a:srgbClr val="ED553B"/>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nvGrpSpPr>
            <p:cNvPr id="70" name="Group 33">
              <a:extLst>
                <a:ext uri="{FF2B5EF4-FFF2-40B4-BE49-F238E27FC236}">
                  <a16:creationId xmlns:a16="http://schemas.microsoft.com/office/drawing/2014/main" id="{F0A70D17-1518-9972-2553-2C9A66EF7C46}"/>
                </a:ext>
              </a:extLst>
            </p:cNvPr>
            <p:cNvGrpSpPr/>
            <p:nvPr/>
          </p:nvGrpSpPr>
          <p:grpSpPr>
            <a:xfrm>
              <a:off x="2642259" y="2354677"/>
              <a:ext cx="7383380" cy="1163557"/>
              <a:chOff x="2945520" y="1376574"/>
              <a:chExt cx="6478398" cy="1323624"/>
            </a:xfrm>
          </p:grpSpPr>
          <p:sp>
            <p:nvSpPr>
              <p:cNvPr id="71" name="Freeform 11">
                <a:extLst>
                  <a:ext uri="{FF2B5EF4-FFF2-40B4-BE49-F238E27FC236}">
                    <a16:creationId xmlns:a16="http://schemas.microsoft.com/office/drawing/2014/main" id="{7A3FC5BC-D5EA-8FAE-2E25-E1CAF1354B3E}"/>
                  </a:ext>
                </a:extLst>
              </p:cNvPr>
              <p:cNvSpPr>
                <a:spLocks/>
              </p:cNvSpPr>
              <p:nvPr/>
            </p:nvSpPr>
            <p:spPr bwMode="auto">
              <a:xfrm>
                <a:off x="4637108" y="1376574"/>
                <a:ext cx="3245926" cy="1323624"/>
              </a:xfrm>
              <a:custGeom>
                <a:avLst/>
                <a:gdLst>
                  <a:gd name="T0" fmla="*/ 2008 w 2288"/>
                  <a:gd name="T1" fmla="*/ 0 h 933"/>
                  <a:gd name="T2" fmla="*/ 7 w 2288"/>
                  <a:gd name="T3" fmla="*/ 0 h 933"/>
                  <a:gd name="T4" fmla="*/ 288 w 2288"/>
                  <a:gd name="T5" fmla="*/ 452 h 933"/>
                  <a:gd name="T6" fmla="*/ 0 w 2288"/>
                  <a:gd name="T7" fmla="*/ 933 h 933"/>
                  <a:gd name="T8" fmla="*/ 2000 w 2288"/>
                  <a:gd name="T9" fmla="*/ 933 h 933"/>
                  <a:gd name="T10" fmla="*/ 2288 w 2288"/>
                  <a:gd name="T11" fmla="*/ 452 h 933"/>
                  <a:gd name="T12" fmla="*/ 2008 w 228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2288" h="933">
                    <a:moveTo>
                      <a:pt x="2008" y="0"/>
                    </a:moveTo>
                    <a:lnTo>
                      <a:pt x="7" y="0"/>
                    </a:lnTo>
                    <a:lnTo>
                      <a:pt x="288" y="452"/>
                    </a:lnTo>
                    <a:lnTo>
                      <a:pt x="0" y="933"/>
                    </a:lnTo>
                    <a:lnTo>
                      <a:pt x="2000" y="933"/>
                    </a:lnTo>
                    <a:lnTo>
                      <a:pt x="2288" y="452"/>
                    </a:lnTo>
                    <a:lnTo>
                      <a:pt x="2008" y="0"/>
                    </a:lnTo>
                    <a:close/>
                  </a:path>
                </a:pathLst>
              </a:custGeom>
              <a:solidFill>
                <a:srgbClr val="184954">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2" name="Freeform 12">
                <a:extLst>
                  <a:ext uri="{FF2B5EF4-FFF2-40B4-BE49-F238E27FC236}">
                    <a16:creationId xmlns:a16="http://schemas.microsoft.com/office/drawing/2014/main" id="{36B22C3B-41BA-2E50-336F-E0638A98863E}"/>
                  </a:ext>
                </a:extLst>
              </p:cNvPr>
              <p:cNvSpPr>
                <a:spLocks/>
              </p:cNvSpPr>
              <p:nvPr/>
            </p:nvSpPr>
            <p:spPr bwMode="auto">
              <a:xfrm>
                <a:off x="2945520" y="1376574"/>
                <a:ext cx="2030123" cy="1323624"/>
              </a:xfrm>
              <a:custGeom>
                <a:avLst/>
                <a:gdLst>
                  <a:gd name="T0" fmla="*/ 1150 w 1431"/>
                  <a:gd name="T1" fmla="*/ 0 h 933"/>
                  <a:gd name="T2" fmla="*/ 5 w 1431"/>
                  <a:gd name="T3" fmla="*/ 0 h 933"/>
                  <a:gd name="T4" fmla="*/ 286 w 1431"/>
                  <a:gd name="T5" fmla="*/ 452 h 933"/>
                  <a:gd name="T6" fmla="*/ 0 w 1431"/>
                  <a:gd name="T7" fmla="*/ 930 h 933"/>
                  <a:gd name="T8" fmla="*/ 0 w 1431"/>
                  <a:gd name="T9" fmla="*/ 933 h 933"/>
                  <a:gd name="T10" fmla="*/ 1143 w 1431"/>
                  <a:gd name="T11" fmla="*/ 933 h 933"/>
                  <a:gd name="T12" fmla="*/ 1431 w 1431"/>
                  <a:gd name="T13" fmla="*/ 452 h 933"/>
                  <a:gd name="T14" fmla="*/ 1150 w 1431"/>
                  <a:gd name="T15" fmla="*/ 0 h 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1" h="933">
                    <a:moveTo>
                      <a:pt x="1150" y="0"/>
                    </a:moveTo>
                    <a:lnTo>
                      <a:pt x="5" y="0"/>
                    </a:lnTo>
                    <a:lnTo>
                      <a:pt x="286" y="452"/>
                    </a:lnTo>
                    <a:lnTo>
                      <a:pt x="0" y="930"/>
                    </a:lnTo>
                    <a:lnTo>
                      <a:pt x="0" y="933"/>
                    </a:lnTo>
                    <a:lnTo>
                      <a:pt x="1143" y="933"/>
                    </a:lnTo>
                    <a:lnTo>
                      <a:pt x="1431" y="452"/>
                    </a:lnTo>
                    <a:lnTo>
                      <a:pt x="1150" y="0"/>
                    </a:lnTo>
                    <a:close/>
                  </a:path>
                </a:pathLst>
              </a:custGeom>
              <a:solidFill>
                <a:srgbClr val="184954">
                  <a:lumMod val="20000"/>
                  <a:lumOff val="8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3" name="Freeform 13">
                <a:extLst>
                  <a:ext uri="{FF2B5EF4-FFF2-40B4-BE49-F238E27FC236}">
                    <a16:creationId xmlns:a16="http://schemas.microsoft.com/office/drawing/2014/main" id="{B48A67E0-9D2A-6E57-3253-9FCFCAD30DD6}"/>
                  </a:ext>
                </a:extLst>
              </p:cNvPr>
              <p:cNvSpPr>
                <a:spLocks/>
              </p:cNvSpPr>
              <p:nvPr/>
            </p:nvSpPr>
            <p:spPr bwMode="auto">
              <a:xfrm>
                <a:off x="7532825" y="1376574"/>
                <a:ext cx="1891093" cy="1323624"/>
              </a:xfrm>
              <a:custGeom>
                <a:avLst/>
                <a:gdLst>
                  <a:gd name="T0" fmla="*/ 1051 w 1333"/>
                  <a:gd name="T1" fmla="*/ 0 h 933"/>
                  <a:gd name="T2" fmla="*/ 8 w 1333"/>
                  <a:gd name="T3" fmla="*/ 0 h 933"/>
                  <a:gd name="T4" fmla="*/ 288 w 1333"/>
                  <a:gd name="T5" fmla="*/ 452 h 933"/>
                  <a:gd name="T6" fmla="*/ 0 w 1333"/>
                  <a:gd name="T7" fmla="*/ 933 h 933"/>
                  <a:gd name="T8" fmla="*/ 1043 w 1333"/>
                  <a:gd name="T9" fmla="*/ 933 h 933"/>
                  <a:gd name="T10" fmla="*/ 1333 w 1333"/>
                  <a:gd name="T11" fmla="*/ 452 h 933"/>
                  <a:gd name="T12" fmla="*/ 1051 w 1333"/>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333" h="933">
                    <a:moveTo>
                      <a:pt x="1051" y="0"/>
                    </a:moveTo>
                    <a:lnTo>
                      <a:pt x="8" y="0"/>
                    </a:lnTo>
                    <a:lnTo>
                      <a:pt x="288" y="452"/>
                    </a:lnTo>
                    <a:lnTo>
                      <a:pt x="0" y="933"/>
                    </a:lnTo>
                    <a:lnTo>
                      <a:pt x="1043" y="933"/>
                    </a:lnTo>
                    <a:lnTo>
                      <a:pt x="1333" y="452"/>
                    </a:lnTo>
                    <a:lnTo>
                      <a:pt x="1051" y="0"/>
                    </a:lnTo>
                    <a:close/>
                  </a:path>
                </a:pathLst>
              </a:custGeom>
              <a:solidFill>
                <a:srgbClr val="18495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4" name="TextBox 26">
                <a:extLst>
                  <a:ext uri="{FF2B5EF4-FFF2-40B4-BE49-F238E27FC236}">
                    <a16:creationId xmlns:a16="http://schemas.microsoft.com/office/drawing/2014/main" id="{EC05CE63-48F0-C214-1ABF-87E79AE74EB9}"/>
                  </a:ext>
                </a:extLst>
              </p:cNvPr>
              <p:cNvSpPr txBox="1"/>
              <p:nvPr/>
            </p:nvSpPr>
            <p:spPr>
              <a:xfrm>
                <a:off x="3424024" y="1744316"/>
                <a:ext cx="1349432" cy="55638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Sesiuni de formare</a:t>
                </a:r>
                <a:endParaRPr kumimoji="0" lang="en-IN" sz="11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5" name="TextBox 27">
                <a:extLst>
                  <a:ext uri="{FF2B5EF4-FFF2-40B4-BE49-F238E27FC236}">
                    <a16:creationId xmlns:a16="http://schemas.microsoft.com/office/drawing/2014/main" id="{61D85FE3-F646-91F6-D85D-55BE44CB25EF}"/>
                  </a:ext>
                </a:extLst>
              </p:cNvPr>
              <p:cNvSpPr txBox="1"/>
              <p:nvPr/>
            </p:nvSpPr>
            <p:spPr>
              <a:xfrm>
                <a:off x="5249093" y="1525740"/>
                <a:ext cx="1349432" cy="993538"/>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2500 de funcționari de conducere certificați</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28">
                <a:extLst>
                  <a:ext uri="{FF2B5EF4-FFF2-40B4-BE49-F238E27FC236}">
                    <a16:creationId xmlns:a16="http://schemas.microsoft.com/office/drawing/2014/main" id="{16E53469-1617-DF90-E30F-20F24823AC0E}"/>
                  </a:ext>
                </a:extLst>
              </p:cNvPr>
              <p:cNvSpPr txBox="1"/>
              <p:nvPr/>
            </p:nvSpPr>
            <p:spPr>
              <a:xfrm>
                <a:off x="7863518" y="1648225"/>
                <a:ext cx="1452294" cy="77495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Dinamică pozitivă a indicatorilor de impact</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77" name="Freeform 14">
              <a:extLst>
                <a:ext uri="{FF2B5EF4-FFF2-40B4-BE49-F238E27FC236}">
                  <a16:creationId xmlns:a16="http://schemas.microsoft.com/office/drawing/2014/main" id="{3882BEE2-F365-8EDC-2DCE-E76096F19514}"/>
                </a:ext>
              </a:extLst>
            </p:cNvPr>
            <p:cNvSpPr>
              <a:spLocks/>
            </p:cNvSpPr>
            <p:nvPr/>
          </p:nvSpPr>
          <p:spPr bwMode="auto">
            <a:xfrm>
              <a:off x="6275459" y="1759652"/>
              <a:ext cx="1166051" cy="2339582"/>
            </a:xfrm>
            <a:custGeom>
              <a:avLst/>
              <a:gdLst>
                <a:gd name="T0" fmla="*/ 0 w 524"/>
                <a:gd name="T1" fmla="*/ 0 h 1049"/>
                <a:gd name="T2" fmla="*/ 0 w 524"/>
                <a:gd name="T3" fmla="*/ 0 h 1049"/>
                <a:gd name="T4" fmla="*/ 0 w 524"/>
                <a:gd name="T5" fmla="*/ 195 h 1049"/>
                <a:gd name="T6" fmla="*/ 0 w 524"/>
                <a:gd name="T7" fmla="*/ 195 h 1049"/>
                <a:gd name="T8" fmla="*/ 329 w 524"/>
                <a:gd name="T9" fmla="*/ 525 h 1049"/>
                <a:gd name="T10" fmla="*/ 0 w 524"/>
                <a:gd name="T11" fmla="*/ 854 h 1049"/>
                <a:gd name="T12" fmla="*/ 0 w 524"/>
                <a:gd name="T13" fmla="*/ 854 h 1049"/>
                <a:gd name="T14" fmla="*/ 0 w 524"/>
                <a:gd name="T15" fmla="*/ 1049 h 1049"/>
                <a:gd name="T16" fmla="*/ 0 w 524"/>
                <a:gd name="T17" fmla="*/ 1049 h 1049"/>
                <a:gd name="T18" fmla="*/ 524 w 524"/>
                <a:gd name="T19" fmla="*/ 525 h 1049"/>
                <a:gd name="T20" fmla="*/ 0 w 524"/>
                <a:gd name="T2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1049">
                  <a:moveTo>
                    <a:pt x="0" y="0"/>
                  </a:moveTo>
                  <a:cubicBezTo>
                    <a:pt x="0" y="0"/>
                    <a:pt x="0" y="0"/>
                    <a:pt x="0" y="0"/>
                  </a:cubicBezTo>
                  <a:cubicBezTo>
                    <a:pt x="0" y="195"/>
                    <a:pt x="0" y="195"/>
                    <a:pt x="0" y="195"/>
                  </a:cubicBezTo>
                  <a:cubicBezTo>
                    <a:pt x="0" y="195"/>
                    <a:pt x="0" y="195"/>
                    <a:pt x="0" y="195"/>
                  </a:cubicBezTo>
                  <a:cubicBezTo>
                    <a:pt x="182" y="195"/>
                    <a:pt x="329" y="343"/>
                    <a:pt x="329" y="525"/>
                  </a:cubicBezTo>
                  <a:cubicBezTo>
                    <a:pt x="329" y="707"/>
                    <a:pt x="182" y="854"/>
                    <a:pt x="0" y="854"/>
                  </a:cubicBezTo>
                  <a:cubicBezTo>
                    <a:pt x="0" y="854"/>
                    <a:pt x="0" y="854"/>
                    <a:pt x="0" y="854"/>
                  </a:cubicBezTo>
                  <a:cubicBezTo>
                    <a:pt x="0" y="1049"/>
                    <a:pt x="0" y="1049"/>
                    <a:pt x="0" y="1049"/>
                  </a:cubicBezTo>
                  <a:cubicBezTo>
                    <a:pt x="0" y="1049"/>
                    <a:pt x="0" y="1049"/>
                    <a:pt x="0" y="1049"/>
                  </a:cubicBezTo>
                  <a:cubicBezTo>
                    <a:pt x="289" y="1049"/>
                    <a:pt x="524" y="814"/>
                    <a:pt x="524" y="525"/>
                  </a:cubicBezTo>
                  <a:cubicBezTo>
                    <a:pt x="524" y="235"/>
                    <a:pt x="289" y="0"/>
                    <a:pt x="0" y="0"/>
                  </a:cubicBezTo>
                  <a:close/>
                </a:path>
              </a:pathLst>
            </a:custGeom>
            <a:gradFill>
              <a:gsLst>
                <a:gs pos="4000">
                  <a:srgbClr val="173F5F">
                    <a:lumMod val="60000"/>
                    <a:lumOff val="40000"/>
                  </a:srgbClr>
                </a:gs>
                <a:gs pos="100000">
                  <a:srgbClr val="173F5F"/>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8" name="Freeform 15">
              <a:extLst>
                <a:ext uri="{FF2B5EF4-FFF2-40B4-BE49-F238E27FC236}">
                  <a16:creationId xmlns:a16="http://schemas.microsoft.com/office/drawing/2014/main" id="{38B20E61-841B-B3D3-32C6-CA23F2AA43BF}"/>
                </a:ext>
              </a:extLst>
            </p:cNvPr>
            <p:cNvSpPr>
              <a:spLocks/>
            </p:cNvSpPr>
            <p:nvPr/>
          </p:nvSpPr>
          <p:spPr bwMode="auto">
            <a:xfrm>
              <a:off x="6275459" y="1846949"/>
              <a:ext cx="1080001" cy="2164987"/>
            </a:xfrm>
            <a:custGeom>
              <a:avLst/>
              <a:gdLst>
                <a:gd name="T0" fmla="*/ 0 w 485"/>
                <a:gd name="T1" fmla="*/ 0 h 971"/>
                <a:gd name="T2" fmla="*/ 0 w 485"/>
                <a:gd name="T3" fmla="*/ 0 h 971"/>
                <a:gd name="T4" fmla="*/ 0 w 485"/>
                <a:gd name="T5" fmla="*/ 156 h 971"/>
                <a:gd name="T6" fmla="*/ 0 w 485"/>
                <a:gd name="T7" fmla="*/ 156 h 971"/>
                <a:gd name="T8" fmla="*/ 329 w 485"/>
                <a:gd name="T9" fmla="*/ 486 h 971"/>
                <a:gd name="T10" fmla="*/ 0 w 485"/>
                <a:gd name="T11" fmla="*/ 815 h 971"/>
                <a:gd name="T12" fmla="*/ 0 w 485"/>
                <a:gd name="T13" fmla="*/ 815 h 971"/>
                <a:gd name="T14" fmla="*/ 0 w 485"/>
                <a:gd name="T15" fmla="*/ 971 h 971"/>
                <a:gd name="T16" fmla="*/ 0 w 485"/>
                <a:gd name="T17" fmla="*/ 971 h 971"/>
                <a:gd name="T18" fmla="*/ 485 w 485"/>
                <a:gd name="T19" fmla="*/ 486 h 971"/>
                <a:gd name="T20" fmla="*/ 0 w 485"/>
                <a:gd name="T21"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971">
                  <a:moveTo>
                    <a:pt x="0" y="0"/>
                  </a:moveTo>
                  <a:cubicBezTo>
                    <a:pt x="0" y="0"/>
                    <a:pt x="0" y="0"/>
                    <a:pt x="0" y="0"/>
                  </a:cubicBezTo>
                  <a:cubicBezTo>
                    <a:pt x="0" y="156"/>
                    <a:pt x="0" y="156"/>
                    <a:pt x="0" y="156"/>
                  </a:cubicBezTo>
                  <a:cubicBezTo>
                    <a:pt x="0" y="156"/>
                    <a:pt x="0" y="156"/>
                    <a:pt x="0" y="156"/>
                  </a:cubicBezTo>
                  <a:cubicBezTo>
                    <a:pt x="182" y="156"/>
                    <a:pt x="329" y="304"/>
                    <a:pt x="329" y="486"/>
                  </a:cubicBezTo>
                  <a:cubicBezTo>
                    <a:pt x="329" y="668"/>
                    <a:pt x="182" y="815"/>
                    <a:pt x="0" y="815"/>
                  </a:cubicBezTo>
                  <a:cubicBezTo>
                    <a:pt x="0" y="815"/>
                    <a:pt x="0" y="815"/>
                    <a:pt x="0" y="815"/>
                  </a:cubicBezTo>
                  <a:cubicBezTo>
                    <a:pt x="0" y="971"/>
                    <a:pt x="0" y="971"/>
                    <a:pt x="0" y="971"/>
                  </a:cubicBezTo>
                  <a:cubicBezTo>
                    <a:pt x="0" y="971"/>
                    <a:pt x="0" y="971"/>
                    <a:pt x="0" y="971"/>
                  </a:cubicBezTo>
                  <a:cubicBezTo>
                    <a:pt x="268" y="971"/>
                    <a:pt x="485" y="754"/>
                    <a:pt x="485" y="486"/>
                  </a:cubicBezTo>
                  <a:cubicBezTo>
                    <a:pt x="485" y="218"/>
                    <a:pt x="268" y="0"/>
                    <a:pt x="0" y="0"/>
                  </a:cubicBezTo>
                  <a:close/>
                </a:path>
              </a:pathLst>
            </a:custGeom>
            <a:gradFill>
              <a:gsLst>
                <a:gs pos="4000">
                  <a:srgbClr val="20639B">
                    <a:lumMod val="60000"/>
                    <a:lumOff val="40000"/>
                  </a:srgbClr>
                </a:gs>
                <a:gs pos="100000">
                  <a:srgbClr val="20639B"/>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9" name="Freeform 16">
              <a:extLst>
                <a:ext uri="{FF2B5EF4-FFF2-40B4-BE49-F238E27FC236}">
                  <a16:creationId xmlns:a16="http://schemas.microsoft.com/office/drawing/2014/main" id="{46D80EB6-BBD9-D6E2-04B9-FF477992999E}"/>
                </a:ext>
              </a:extLst>
            </p:cNvPr>
            <p:cNvSpPr>
              <a:spLocks/>
            </p:cNvSpPr>
            <p:nvPr/>
          </p:nvSpPr>
          <p:spPr bwMode="auto">
            <a:xfrm>
              <a:off x="6275459" y="1934247"/>
              <a:ext cx="992702" cy="1991639"/>
            </a:xfrm>
            <a:custGeom>
              <a:avLst/>
              <a:gdLst>
                <a:gd name="T0" fmla="*/ 0 w 446"/>
                <a:gd name="T1" fmla="*/ 0 h 893"/>
                <a:gd name="T2" fmla="*/ 0 w 446"/>
                <a:gd name="T3" fmla="*/ 0 h 893"/>
                <a:gd name="T4" fmla="*/ 0 w 446"/>
                <a:gd name="T5" fmla="*/ 117 h 893"/>
                <a:gd name="T6" fmla="*/ 0 w 446"/>
                <a:gd name="T7" fmla="*/ 117 h 893"/>
                <a:gd name="T8" fmla="*/ 329 w 446"/>
                <a:gd name="T9" fmla="*/ 447 h 893"/>
                <a:gd name="T10" fmla="*/ 0 w 446"/>
                <a:gd name="T11" fmla="*/ 776 h 893"/>
                <a:gd name="T12" fmla="*/ 0 w 446"/>
                <a:gd name="T13" fmla="*/ 776 h 893"/>
                <a:gd name="T14" fmla="*/ 0 w 446"/>
                <a:gd name="T15" fmla="*/ 893 h 893"/>
                <a:gd name="T16" fmla="*/ 0 w 446"/>
                <a:gd name="T17" fmla="*/ 893 h 893"/>
                <a:gd name="T18" fmla="*/ 446 w 446"/>
                <a:gd name="T19" fmla="*/ 447 h 893"/>
                <a:gd name="T20" fmla="*/ 0 w 446"/>
                <a:gd name="T2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893">
                  <a:moveTo>
                    <a:pt x="0" y="0"/>
                  </a:moveTo>
                  <a:cubicBezTo>
                    <a:pt x="0" y="0"/>
                    <a:pt x="0" y="0"/>
                    <a:pt x="0" y="0"/>
                  </a:cubicBezTo>
                  <a:cubicBezTo>
                    <a:pt x="0" y="117"/>
                    <a:pt x="0" y="117"/>
                    <a:pt x="0" y="117"/>
                  </a:cubicBezTo>
                  <a:cubicBezTo>
                    <a:pt x="0" y="117"/>
                    <a:pt x="0" y="117"/>
                    <a:pt x="0" y="117"/>
                  </a:cubicBezTo>
                  <a:cubicBezTo>
                    <a:pt x="182" y="117"/>
                    <a:pt x="329" y="265"/>
                    <a:pt x="329" y="447"/>
                  </a:cubicBezTo>
                  <a:cubicBezTo>
                    <a:pt x="329" y="629"/>
                    <a:pt x="182" y="776"/>
                    <a:pt x="0" y="776"/>
                  </a:cubicBezTo>
                  <a:cubicBezTo>
                    <a:pt x="0" y="776"/>
                    <a:pt x="0" y="776"/>
                    <a:pt x="0" y="776"/>
                  </a:cubicBezTo>
                  <a:cubicBezTo>
                    <a:pt x="0" y="893"/>
                    <a:pt x="0" y="893"/>
                    <a:pt x="0" y="893"/>
                  </a:cubicBezTo>
                  <a:cubicBezTo>
                    <a:pt x="0" y="893"/>
                    <a:pt x="0" y="893"/>
                    <a:pt x="0" y="893"/>
                  </a:cubicBezTo>
                  <a:cubicBezTo>
                    <a:pt x="246" y="893"/>
                    <a:pt x="446" y="693"/>
                    <a:pt x="446" y="447"/>
                  </a:cubicBezTo>
                  <a:cubicBezTo>
                    <a:pt x="446" y="200"/>
                    <a:pt x="246" y="0"/>
                    <a:pt x="0" y="0"/>
                  </a:cubicBezTo>
                  <a:close/>
                </a:path>
              </a:pathLst>
            </a:custGeom>
            <a:gradFill>
              <a:gsLst>
                <a:gs pos="4000">
                  <a:srgbClr val="3FA9D8">
                    <a:lumMod val="60000"/>
                    <a:lumOff val="40000"/>
                  </a:srgbClr>
                </a:gs>
                <a:gs pos="100000">
                  <a:srgbClr val="3FA9D8"/>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80" name="Freeform 17">
              <a:extLst>
                <a:ext uri="{FF2B5EF4-FFF2-40B4-BE49-F238E27FC236}">
                  <a16:creationId xmlns:a16="http://schemas.microsoft.com/office/drawing/2014/main" id="{10929CE6-7CAF-D125-4109-F39501FD2D54}"/>
                </a:ext>
              </a:extLst>
            </p:cNvPr>
            <p:cNvSpPr>
              <a:spLocks/>
            </p:cNvSpPr>
            <p:nvPr/>
          </p:nvSpPr>
          <p:spPr bwMode="auto">
            <a:xfrm>
              <a:off x="6275459" y="2020298"/>
              <a:ext cx="905404" cy="1818289"/>
            </a:xfrm>
            <a:custGeom>
              <a:avLst/>
              <a:gdLst>
                <a:gd name="T0" fmla="*/ 0 w 407"/>
                <a:gd name="T1" fmla="*/ 0 h 815"/>
                <a:gd name="T2" fmla="*/ 0 w 407"/>
                <a:gd name="T3" fmla="*/ 0 h 815"/>
                <a:gd name="T4" fmla="*/ 0 w 407"/>
                <a:gd name="T5" fmla="*/ 78 h 815"/>
                <a:gd name="T6" fmla="*/ 0 w 407"/>
                <a:gd name="T7" fmla="*/ 78 h 815"/>
                <a:gd name="T8" fmla="*/ 329 w 407"/>
                <a:gd name="T9" fmla="*/ 408 h 815"/>
                <a:gd name="T10" fmla="*/ 0 w 407"/>
                <a:gd name="T11" fmla="*/ 737 h 815"/>
                <a:gd name="T12" fmla="*/ 0 w 407"/>
                <a:gd name="T13" fmla="*/ 737 h 815"/>
                <a:gd name="T14" fmla="*/ 0 w 407"/>
                <a:gd name="T15" fmla="*/ 815 h 815"/>
                <a:gd name="T16" fmla="*/ 0 w 407"/>
                <a:gd name="T17" fmla="*/ 815 h 815"/>
                <a:gd name="T18" fmla="*/ 407 w 407"/>
                <a:gd name="T19" fmla="*/ 408 h 815"/>
                <a:gd name="T20" fmla="*/ 0 w 407"/>
                <a:gd name="T2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815">
                  <a:moveTo>
                    <a:pt x="0" y="0"/>
                  </a:moveTo>
                  <a:cubicBezTo>
                    <a:pt x="0" y="0"/>
                    <a:pt x="0" y="0"/>
                    <a:pt x="0" y="0"/>
                  </a:cubicBezTo>
                  <a:cubicBezTo>
                    <a:pt x="0" y="78"/>
                    <a:pt x="0" y="78"/>
                    <a:pt x="0" y="78"/>
                  </a:cubicBezTo>
                  <a:cubicBezTo>
                    <a:pt x="0" y="78"/>
                    <a:pt x="0" y="78"/>
                    <a:pt x="0" y="78"/>
                  </a:cubicBezTo>
                  <a:cubicBezTo>
                    <a:pt x="182" y="78"/>
                    <a:pt x="329" y="226"/>
                    <a:pt x="329" y="408"/>
                  </a:cubicBezTo>
                  <a:cubicBezTo>
                    <a:pt x="329" y="590"/>
                    <a:pt x="182" y="737"/>
                    <a:pt x="0" y="737"/>
                  </a:cubicBezTo>
                  <a:cubicBezTo>
                    <a:pt x="0" y="737"/>
                    <a:pt x="0" y="737"/>
                    <a:pt x="0" y="737"/>
                  </a:cubicBezTo>
                  <a:cubicBezTo>
                    <a:pt x="0" y="815"/>
                    <a:pt x="0" y="815"/>
                    <a:pt x="0" y="815"/>
                  </a:cubicBezTo>
                  <a:cubicBezTo>
                    <a:pt x="0" y="815"/>
                    <a:pt x="0" y="815"/>
                    <a:pt x="0" y="815"/>
                  </a:cubicBezTo>
                  <a:cubicBezTo>
                    <a:pt x="225" y="815"/>
                    <a:pt x="407" y="633"/>
                    <a:pt x="407" y="408"/>
                  </a:cubicBezTo>
                  <a:cubicBezTo>
                    <a:pt x="407" y="183"/>
                    <a:pt x="225" y="0"/>
                    <a:pt x="0" y="0"/>
                  </a:cubicBezTo>
                  <a:close/>
                </a:path>
              </a:pathLst>
            </a:custGeom>
            <a:gradFill>
              <a:gsLst>
                <a:gs pos="4000">
                  <a:srgbClr val="E4C46A">
                    <a:lumMod val="60000"/>
                    <a:lumOff val="40000"/>
                  </a:srgbClr>
                </a:gs>
                <a:gs pos="100000">
                  <a:srgbClr val="E4C46A"/>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81" name="Freeform 18">
              <a:extLst>
                <a:ext uri="{FF2B5EF4-FFF2-40B4-BE49-F238E27FC236}">
                  <a16:creationId xmlns:a16="http://schemas.microsoft.com/office/drawing/2014/main" id="{D98D88F9-27CD-80C7-9E58-A30A454AB0E3}"/>
                </a:ext>
              </a:extLst>
            </p:cNvPr>
            <p:cNvSpPr>
              <a:spLocks/>
            </p:cNvSpPr>
            <p:nvPr/>
          </p:nvSpPr>
          <p:spPr bwMode="auto">
            <a:xfrm>
              <a:off x="6275459" y="2107596"/>
              <a:ext cx="819353" cy="1643694"/>
            </a:xfrm>
            <a:custGeom>
              <a:avLst/>
              <a:gdLst>
                <a:gd name="T0" fmla="*/ 0 w 368"/>
                <a:gd name="T1" fmla="*/ 0 h 737"/>
                <a:gd name="T2" fmla="*/ 0 w 368"/>
                <a:gd name="T3" fmla="*/ 0 h 737"/>
                <a:gd name="T4" fmla="*/ 0 w 368"/>
                <a:gd name="T5" fmla="*/ 39 h 737"/>
                <a:gd name="T6" fmla="*/ 0 w 368"/>
                <a:gd name="T7" fmla="*/ 39 h 737"/>
                <a:gd name="T8" fmla="*/ 329 w 368"/>
                <a:gd name="T9" fmla="*/ 369 h 737"/>
                <a:gd name="T10" fmla="*/ 0 w 368"/>
                <a:gd name="T11" fmla="*/ 698 h 737"/>
                <a:gd name="T12" fmla="*/ 0 w 368"/>
                <a:gd name="T13" fmla="*/ 698 h 737"/>
                <a:gd name="T14" fmla="*/ 0 w 368"/>
                <a:gd name="T15" fmla="*/ 737 h 737"/>
                <a:gd name="T16" fmla="*/ 0 w 368"/>
                <a:gd name="T17" fmla="*/ 737 h 737"/>
                <a:gd name="T18" fmla="*/ 368 w 368"/>
                <a:gd name="T19" fmla="*/ 369 h 737"/>
                <a:gd name="T20" fmla="*/ 0 w 368"/>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737">
                  <a:moveTo>
                    <a:pt x="0" y="0"/>
                  </a:moveTo>
                  <a:cubicBezTo>
                    <a:pt x="0" y="0"/>
                    <a:pt x="0" y="0"/>
                    <a:pt x="0" y="0"/>
                  </a:cubicBezTo>
                  <a:cubicBezTo>
                    <a:pt x="0" y="39"/>
                    <a:pt x="0" y="39"/>
                    <a:pt x="0" y="39"/>
                  </a:cubicBezTo>
                  <a:cubicBezTo>
                    <a:pt x="0" y="39"/>
                    <a:pt x="0" y="39"/>
                    <a:pt x="0" y="39"/>
                  </a:cubicBezTo>
                  <a:cubicBezTo>
                    <a:pt x="182" y="39"/>
                    <a:pt x="329" y="187"/>
                    <a:pt x="329" y="369"/>
                  </a:cubicBezTo>
                  <a:cubicBezTo>
                    <a:pt x="329" y="551"/>
                    <a:pt x="182" y="698"/>
                    <a:pt x="0" y="698"/>
                  </a:cubicBezTo>
                  <a:cubicBezTo>
                    <a:pt x="0" y="698"/>
                    <a:pt x="0" y="698"/>
                    <a:pt x="0" y="698"/>
                  </a:cubicBezTo>
                  <a:cubicBezTo>
                    <a:pt x="0" y="737"/>
                    <a:pt x="0" y="737"/>
                    <a:pt x="0" y="737"/>
                  </a:cubicBezTo>
                  <a:cubicBezTo>
                    <a:pt x="0" y="737"/>
                    <a:pt x="0" y="737"/>
                    <a:pt x="0" y="737"/>
                  </a:cubicBezTo>
                  <a:cubicBezTo>
                    <a:pt x="203" y="737"/>
                    <a:pt x="368" y="572"/>
                    <a:pt x="368" y="369"/>
                  </a:cubicBezTo>
                  <a:cubicBezTo>
                    <a:pt x="368" y="165"/>
                    <a:pt x="203" y="0"/>
                    <a:pt x="0" y="0"/>
                  </a:cubicBezTo>
                  <a:close/>
                </a:path>
              </a:pathLst>
            </a:custGeom>
            <a:gradFill flip="none" rotWithShape="1">
              <a:gsLst>
                <a:gs pos="4000">
                  <a:srgbClr val="ED553B">
                    <a:lumMod val="60000"/>
                    <a:lumOff val="40000"/>
                  </a:srgbClr>
                </a:gs>
                <a:gs pos="100000">
                  <a:srgbClr val="ED553B"/>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82" name="Freeform: Shape 53">
              <a:extLst>
                <a:ext uri="{FF2B5EF4-FFF2-40B4-BE49-F238E27FC236}">
                  <a16:creationId xmlns:a16="http://schemas.microsoft.com/office/drawing/2014/main" id="{A9AE1498-F93D-11AA-97B7-FE20B3E0F78F}"/>
                </a:ext>
              </a:extLst>
            </p:cNvPr>
            <p:cNvSpPr/>
            <p:nvPr/>
          </p:nvSpPr>
          <p:spPr>
            <a:xfrm>
              <a:off x="1804249" y="3848227"/>
              <a:ext cx="3716830" cy="536329"/>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3" name="Freeform: Shape 56">
              <a:extLst>
                <a:ext uri="{FF2B5EF4-FFF2-40B4-BE49-F238E27FC236}">
                  <a16:creationId xmlns:a16="http://schemas.microsoft.com/office/drawing/2014/main" id="{924DA317-EBF1-8701-AE01-5B79336DDA69}"/>
                </a:ext>
              </a:extLst>
            </p:cNvPr>
            <p:cNvSpPr/>
            <p:nvPr/>
          </p:nvSpPr>
          <p:spPr>
            <a:xfrm>
              <a:off x="4041662" y="3946124"/>
              <a:ext cx="1566716"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4" name="Freeform: Shape 57">
              <a:extLst>
                <a:ext uri="{FF2B5EF4-FFF2-40B4-BE49-F238E27FC236}">
                  <a16:creationId xmlns:a16="http://schemas.microsoft.com/office/drawing/2014/main" id="{F7123F45-89F9-1E9E-AAD6-E6AD98E273B1}"/>
                </a:ext>
              </a:extLst>
            </p:cNvPr>
            <p:cNvSpPr/>
            <p:nvPr/>
          </p:nvSpPr>
          <p:spPr>
            <a:xfrm flipH="1">
              <a:off x="7109211" y="3901336"/>
              <a:ext cx="3611283" cy="483220"/>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5" name="Freeform: Shape 58">
              <a:extLst>
                <a:ext uri="{FF2B5EF4-FFF2-40B4-BE49-F238E27FC236}">
                  <a16:creationId xmlns:a16="http://schemas.microsoft.com/office/drawing/2014/main" id="{9B049F9E-6B06-47D7-F00C-F090731A2106}"/>
                </a:ext>
              </a:extLst>
            </p:cNvPr>
            <p:cNvSpPr/>
            <p:nvPr/>
          </p:nvSpPr>
          <p:spPr>
            <a:xfrm flipH="1">
              <a:off x="6947632" y="3946124"/>
              <a:ext cx="1554614"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cxnSp>
          <p:nvCxnSpPr>
            <p:cNvPr id="86" name="Straight Connector 62">
              <a:extLst>
                <a:ext uri="{FF2B5EF4-FFF2-40B4-BE49-F238E27FC236}">
                  <a16:creationId xmlns:a16="http://schemas.microsoft.com/office/drawing/2014/main" id="{E26BA73E-59AE-BF2C-B1C9-31EAEE875964}"/>
                </a:ext>
              </a:extLst>
            </p:cNvPr>
            <p:cNvCxnSpPr>
              <a:cxnSpLocks/>
            </p:cNvCxnSpPr>
            <p:nvPr/>
          </p:nvCxnSpPr>
          <p:spPr>
            <a:xfrm>
              <a:off x="6261058" y="4100472"/>
              <a:ext cx="0" cy="299115"/>
            </a:xfrm>
            <a:prstGeom prst="line">
              <a:avLst/>
            </a:prstGeom>
            <a:noFill/>
            <a:ln w="19050" cap="flat" cmpd="sng" algn="ctr">
              <a:solidFill>
                <a:sysClr val="window" lastClr="FFFFFF">
                  <a:lumMod val="85000"/>
                </a:sysClr>
              </a:solidFill>
              <a:prstDash val="solid"/>
            </a:ln>
            <a:effectLst/>
          </p:spPr>
        </p:cxnSp>
        <p:sp>
          <p:nvSpPr>
            <p:cNvPr id="87" name="Oval 86">
              <a:extLst>
                <a:ext uri="{FF2B5EF4-FFF2-40B4-BE49-F238E27FC236}">
                  <a16:creationId xmlns:a16="http://schemas.microsoft.com/office/drawing/2014/main" id="{AF617C6A-6448-927D-1A95-5757DF7DBFE3}"/>
                </a:ext>
              </a:extLst>
            </p:cNvPr>
            <p:cNvSpPr/>
            <p:nvPr/>
          </p:nvSpPr>
          <p:spPr>
            <a:xfrm>
              <a:off x="1586265" y="4442942"/>
              <a:ext cx="464178" cy="464177"/>
            </a:xfrm>
            <a:prstGeom prst="ellipse">
              <a:avLst/>
            </a:prstGeom>
            <a:solidFill>
              <a:srgbClr val="ED553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8" name="TextBox 29">
              <a:extLst>
                <a:ext uri="{FF2B5EF4-FFF2-40B4-BE49-F238E27FC236}">
                  <a16:creationId xmlns:a16="http://schemas.microsoft.com/office/drawing/2014/main" id="{3589C54E-85BE-4322-D611-CADF5A249159}"/>
                </a:ext>
              </a:extLst>
            </p:cNvPr>
            <p:cNvSpPr txBox="1"/>
            <p:nvPr/>
          </p:nvSpPr>
          <p:spPr>
            <a:xfrm>
              <a:off x="747721" y="4968423"/>
              <a:ext cx="2141265" cy="277737"/>
            </a:xfrm>
            <a:prstGeom prst="rect">
              <a:avLst/>
            </a:prstGeom>
            <a:noFill/>
          </p:spPr>
          <p:txBody>
            <a:bodyPr wrap="square" rtlCol="0">
              <a:spAutoFit/>
            </a:bodyPr>
            <a:lstStyle/>
            <a:p>
              <a:pPr algn="ctr">
                <a:lnSpc>
                  <a:spcPct val="90000"/>
                </a:lnSpc>
              </a:pPr>
              <a:r>
                <a:rPr lang="ro-RO" sz="1100" dirty="0">
                  <a:solidFill>
                    <a:srgbClr val="ED553B"/>
                  </a:solidFill>
                  <a:latin typeface="Open Sans" panose="020B0606030504020204" pitchFamily="34" charset="0"/>
                  <a:ea typeface="Open Sans" panose="020B0606030504020204" pitchFamily="34" charset="0"/>
                  <a:cs typeface="Open Sans" panose="020B0606030504020204" pitchFamily="34" charset="0"/>
                </a:rPr>
                <a:t>RELEVANȚĂ</a:t>
              </a:r>
              <a:endParaRPr lang="en-IN" sz="1100" dirty="0">
                <a:solidFill>
                  <a:srgbClr val="ED55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9" name="Group 71">
              <a:extLst>
                <a:ext uri="{FF2B5EF4-FFF2-40B4-BE49-F238E27FC236}">
                  <a16:creationId xmlns:a16="http://schemas.microsoft.com/office/drawing/2014/main" id="{581C5E1D-B95F-F20D-3436-CC933486916D}"/>
                </a:ext>
              </a:extLst>
            </p:cNvPr>
            <p:cNvGrpSpPr/>
            <p:nvPr/>
          </p:nvGrpSpPr>
          <p:grpSpPr>
            <a:xfrm>
              <a:off x="1707766" y="4618421"/>
              <a:ext cx="221177" cy="125018"/>
              <a:chOff x="-2347913" y="1338263"/>
              <a:chExt cx="5791201" cy="3273426"/>
            </a:xfrm>
            <a:solidFill>
              <a:sysClr val="window" lastClr="FFFFFF"/>
            </a:solidFill>
          </p:grpSpPr>
          <p:sp>
            <p:nvSpPr>
              <p:cNvPr id="90" name="Freeform 11">
                <a:extLst>
                  <a:ext uri="{FF2B5EF4-FFF2-40B4-BE49-F238E27FC236}">
                    <a16:creationId xmlns:a16="http://schemas.microsoft.com/office/drawing/2014/main" id="{1FFDEFEE-D6BE-4346-3560-76B517D2754D}"/>
                  </a:ext>
                </a:extLst>
              </p:cNvPr>
              <p:cNvSpPr>
                <a:spLocks noEditPoints="1"/>
              </p:cNvSpPr>
              <p:nvPr/>
            </p:nvSpPr>
            <p:spPr bwMode="auto">
              <a:xfrm>
                <a:off x="-677863" y="3270251"/>
                <a:ext cx="2470150" cy="1341438"/>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1" name="Freeform 12">
                <a:extLst>
                  <a:ext uri="{FF2B5EF4-FFF2-40B4-BE49-F238E27FC236}">
                    <a16:creationId xmlns:a16="http://schemas.microsoft.com/office/drawing/2014/main" id="{03B1F217-19C1-5C0C-51B6-BCC663C32394}"/>
                  </a:ext>
                </a:extLst>
              </p:cNvPr>
              <p:cNvSpPr>
                <a:spLocks noEditPoints="1"/>
              </p:cNvSpPr>
              <p:nvPr/>
            </p:nvSpPr>
            <p:spPr bwMode="auto">
              <a:xfrm>
                <a:off x="1516063" y="2987676"/>
                <a:ext cx="1927225" cy="1457325"/>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2" name="Freeform 13">
                <a:extLst>
                  <a:ext uri="{FF2B5EF4-FFF2-40B4-BE49-F238E27FC236}">
                    <a16:creationId xmlns:a16="http://schemas.microsoft.com/office/drawing/2014/main" id="{F8F7C318-4998-08CB-54F7-85CB2A683F11}"/>
                  </a:ext>
                </a:extLst>
              </p:cNvPr>
              <p:cNvSpPr>
                <a:spLocks noEditPoints="1"/>
              </p:cNvSpPr>
              <p:nvPr/>
            </p:nvSpPr>
            <p:spPr bwMode="auto">
              <a:xfrm>
                <a:off x="-2347913" y="2987676"/>
                <a:ext cx="1938338" cy="1457325"/>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3" name="Freeform 14">
                <a:extLst>
                  <a:ext uri="{FF2B5EF4-FFF2-40B4-BE49-F238E27FC236}">
                    <a16:creationId xmlns:a16="http://schemas.microsoft.com/office/drawing/2014/main" id="{0BB3017D-30D6-A6FB-5753-21AD8A607EDB}"/>
                  </a:ext>
                </a:extLst>
              </p:cNvPr>
              <p:cNvSpPr>
                <a:spLocks noEditPoints="1"/>
              </p:cNvSpPr>
              <p:nvPr/>
            </p:nvSpPr>
            <p:spPr bwMode="auto">
              <a:xfrm>
                <a:off x="1554163" y="1450976"/>
                <a:ext cx="1384300" cy="1454150"/>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4" name="Freeform 15">
                <a:extLst>
                  <a:ext uri="{FF2B5EF4-FFF2-40B4-BE49-F238E27FC236}">
                    <a16:creationId xmlns:a16="http://schemas.microsoft.com/office/drawing/2014/main" id="{91CAB8D9-0236-79B1-2E06-228A94543F45}"/>
                  </a:ext>
                </a:extLst>
              </p:cNvPr>
              <p:cNvSpPr>
                <a:spLocks noEditPoints="1"/>
              </p:cNvSpPr>
              <p:nvPr/>
            </p:nvSpPr>
            <p:spPr bwMode="auto">
              <a:xfrm>
                <a:off x="-1843088" y="1450976"/>
                <a:ext cx="1381125" cy="1454150"/>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5" name="Freeform 16">
                <a:extLst>
                  <a:ext uri="{FF2B5EF4-FFF2-40B4-BE49-F238E27FC236}">
                    <a16:creationId xmlns:a16="http://schemas.microsoft.com/office/drawing/2014/main" id="{91B5CB5C-88DA-A6F1-BA12-46B1D4CF4E56}"/>
                  </a:ext>
                </a:extLst>
              </p:cNvPr>
              <p:cNvSpPr>
                <a:spLocks noEditPoints="1"/>
              </p:cNvSpPr>
              <p:nvPr/>
            </p:nvSpPr>
            <p:spPr bwMode="auto">
              <a:xfrm>
                <a:off x="-236538" y="1338263"/>
                <a:ext cx="1587500" cy="1679575"/>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sp>
          <p:nvSpPr>
            <p:cNvPr id="96" name="Oval 95">
              <a:extLst>
                <a:ext uri="{FF2B5EF4-FFF2-40B4-BE49-F238E27FC236}">
                  <a16:creationId xmlns:a16="http://schemas.microsoft.com/office/drawing/2014/main" id="{B37D24DC-91FB-7961-1319-7E1AD0D15A9D}"/>
                </a:ext>
              </a:extLst>
            </p:cNvPr>
            <p:cNvSpPr/>
            <p:nvPr/>
          </p:nvSpPr>
          <p:spPr>
            <a:xfrm>
              <a:off x="3814671" y="4442942"/>
              <a:ext cx="464178" cy="464177"/>
            </a:xfrm>
            <a:prstGeom prst="ellipse">
              <a:avLst/>
            </a:prstGeom>
            <a:solidFill>
              <a:srgbClr val="E4C46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97" name="TextBox 34">
              <a:extLst>
                <a:ext uri="{FF2B5EF4-FFF2-40B4-BE49-F238E27FC236}">
                  <a16:creationId xmlns:a16="http://schemas.microsoft.com/office/drawing/2014/main" id="{9E7758E0-1817-233B-ACF0-DAF12997E9A0}"/>
                </a:ext>
              </a:extLst>
            </p:cNvPr>
            <p:cNvSpPr txBox="1"/>
            <p:nvPr/>
          </p:nvSpPr>
          <p:spPr>
            <a:xfrm>
              <a:off x="2976127" y="4968423"/>
              <a:ext cx="2141265" cy="277737"/>
            </a:xfrm>
            <a:prstGeom prst="rect">
              <a:avLst/>
            </a:prstGeom>
            <a:noFill/>
          </p:spPr>
          <p:txBody>
            <a:bodyPr wrap="square" rtlCol="0">
              <a:spAutoFit/>
            </a:bodyPr>
            <a:lstStyle/>
            <a:p>
              <a:pPr algn="ctr">
                <a:lnSpc>
                  <a:spcPct val="90000"/>
                </a:lnSpc>
              </a:pPr>
              <a:r>
                <a:rPr lang="ro-RO" sz="1100" dirty="0">
                  <a:solidFill>
                    <a:srgbClr val="E4C46A"/>
                  </a:solidFill>
                  <a:latin typeface="Open Sans" panose="020B0606030504020204" pitchFamily="34" charset="0"/>
                  <a:ea typeface="Open Sans" panose="020B0606030504020204" pitchFamily="34" charset="0"/>
                  <a:cs typeface="Open Sans" panose="020B0606030504020204" pitchFamily="34" charset="0"/>
                </a:rPr>
                <a:t>EFICACITATE</a:t>
              </a:r>
              <a:endParaRPr lang="en-IN" sz="1100" dirty="0">
                <a:solidFill>
                  <a:srgbClr val="E4C46A"/>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oup 78">
              <a:extLst>
                <a:ext uri="{FF2B5EF4-FFF2-40B4-BE49-F238E27FC236}">
                  <a16:creationId xmlns:a16="http://schemas.microsoft.com/office/drawing/2014/main" id="{E1E7D72E-727C-792B-6EF8-1AA73DC0385F}"/>
                </a:ext>
              </a:extLst>
            </p:cNvPr>
            <p:cNvGrpSpPr/>
            <p:nvPr/>
          </p:nvGrpSpPr>
          <p:grpSpPr>
            <a:xfrm>
              <a:off x="3929184" y="4562939"/>
              <a:ext cx="235152" cy="216881"/>
              <a:chOff x="-5821363" y="-1612901"/>
              <a:chExt cx="7702551" cy="7104063"/>
            </a:xfrm>
            <a:solidFill>
              <a:sysClr val="window" lastClr="FFFFFF"/>
            </a:solidFill>
          </p:grpSpPr>
          <p:sp>
            <p:nvSpPr>
              <p:cNvPr id="99" name="Freeform 20">
                <a:extLst>
                  <a:ext uri="{FF2B5EF4-FFF2-40B4-BE49-F238E27FC236}">
                    <a16:creationId xmlns:a16="http://schemas.microsoft.com/office/drawing/2014/main" id="{9710A37F-BB1D-A5A3-A58A-1C759BA4626D}"/>
                  </a:ext>
                </a:extLst>
              </p:cNvPr>
              <p:cNvSpPr>
                <a:spLocks noEditPoints="1"/>
              </p:cNvSpPr>
              <p:nvPr/>
            </p:nvSpPr>
            <p:spPr bwMode="auto">
              <a:xfrm>
                <a:off x="-3775075" y="-1612901"/>
                <a:ext cx="3609975" cy="3489325"/>
              </a:xfrm>
              <a:custGeom>
                <a:avLst/>
                <a:gdLst>
                  <a:gd name="T0" fmla="*/ 905 w 958"/>
                  <a:gd name="T1" fmla="*/ 344 h 926"/>
                  <a:gd name="T2" fmla="*/ 818 w 958"/>
                  <a:gd name="T3" fmla="*/ 344 h 926"/>
                  <a:gd name="T4" fmla="*/ 752 w 958"/>
                  <a:gd name="T5" fmla="*/ 229 h 926"/>
                  <a:gd name="T6" fmla="*/ 796 w 958"/>
                  <a:gd name="T7" fmla="*/ 154 h 926"/>
                  <a:gd name="T8" fmla="*/ 801 w 958"/>
                  <a:gd name="T9" fmla="*/ 114 h 926"/>
                  <a:gd name="T10" fmla="*/ 777 w 958"/>
                  <a:gd name="T11" fmla="*/ 82 h 926"/>
                  <a:gd name="T12" fmla="*/ 660 w 958"/>
                  <a:gd name="T13" fmla="*/ 15 h 926"/>
                  <a:gd name="T14" fmla="*/ 588 w 958"/>
                  <a:gd name="T15" fmla="*/ 34 h 926"/>
                  <a:gd name="T16" fmla="*/ 545 w 958"/>
                  <a:gd name="T17" fmla="*/ 109 h 926"/>
                  <a:gd name="T18" fmla="*/ 479 w 958"/>
                  <a:gd name="T19" fmla="*/ 105 h 926"/>
                  <a:gd name="T20" fmla="*/ 413 w 958"/>
                  <a:gd name="T21" fmla="*/ 109 h 926"/>
                  <a:gd name="T22" fmla="*/ 370 w 958"/>
                  <a:gd name="T23" fmla="*/ 34 h 926"/>
                  <a:gd name="T24" fmla="*/ 298 w 958"/>
                  <a:gd name="T25" fmla="*/ 15 h 926"/>
                  <a:gd name="T26" fmla="*/ 181 w 958"/>
                  <a:gd name="T27" fmla="*/ 82 h 926"/>
                  <a:gd name="T28" fmla="*/ 157 w 958"/>
                  <a:gd name="T29" fmla="*/ 114 h 926"/>
                  <a:gd name="T30" fmla="*/ 162 w 958"/>
                  <a:gd name="T31" fmla="*/ 154 h 926"/>
                  <a:gd name="T32" fmla="*/ 206 w 958"/>
                  <a:gd name="T33" fmla="*/ 229 h 926"/>
                  <a:gd name="T34" fmla="*/ 140 w 958"/>
                  <a:gd name="T35" fmla="*/ 344 h 926"/>
                  <a:gd name="T36" fmla="*/ 53 w 958"/>
                  <a:gd name="T37" fmla="*/ 344 h 926"/>
                  <a:gd name="T38" fmla="*/ 0 w 958"/>
                  <a:gd name="T39" fmla="*/ 397 h 926"/>
                  <a:gd name="T40" fmla="*/ 0 w 958"/>
                  <a:gd name="T41" fmla="*/ 531 h 926"/>
                  <a:gd name="T42" fmla="*/ 53 w 958"/>
                  <a:gd name="T43" fmla="*/ 583 h 926"/>
                  <a:gd name="T44" fmla="*/ 140 w 958"/>
                  <a:gd name="T45" fmla="*/ 583 h 926"/>
                  <a:gd name="T46" fmla="*/ 206 w 958"/>
                  <a:gd name="T47" fmla="*/ 697 h 926"/>
                  <a:gd name="T48" fmla="*/ 162 w 958"/>
                  <a:gd name="T49" fmla="*/ 773 h 926"/>
                  <a:gd name="T50" fmla="*/ 157 w 958"/>
                  <a:gd name="T51" fmla="*/ 812 h 926"/>
                  <a:gd name="T52" fmla="*/ 181 w 958"/>
                  <a:gd name="T53" fmla="*/ 845 h 926"/>
                  <a:gd name="T54" fmla="*/ 298 w 958"/>
                  <a:gd name="T55" fmla="*/ 912 h 926"/>
                  <a:gd name="T56" fmla="*/ 338 w 958"/>
                  <a:gd name="T57" fmla="*/ 917 h 926"/>
                  <a:gd name="T58" fmla="*/ 370 w 958"/>
                  <a:gd name="T59" fmla="*/ 893 h 926"/>
                  <a:gd name="T60" fmla="*/ 413 w 958"/>
                  <a:gd name="T61" fmla="*/ 818 h 926"/>
                  <a:gd name="T62" fmla="*/ 479 w 958"/>
                  <a:gd name="T63" fmla="*/ 823 h 926"/>
                  <a:gd name="T64" fmla="*/ 545 w 958"/>
                  <a:gd name="T65" fmla="*/ 818 h 926"/>
                  <a:gd name="T66" fmla="*/ 588 w 958"/>
                  <a:gd name="T67" fmla="*/ 893 h 926"/>
                  <a:gd name="T68" fmla="*/ 660 w 958"/>
                  <a:gd name="T69" fmla="*/ 912 h 926"/>
                  <a:gd name="T70" fmla="*/ 776 w 958"/>
                  <a:gd name="T71" fmla="*/ 845 h 926"/>
                  <a:gd name="T72" fmla="*/ 801 w 958"/>
                  <a:gd name="T73" fmla="*/ 812 h 926"/>
                  <a:gd name="T74" fmla="*/ 796 w 958"/>
                  <a:gd name="T75" fmla="*/ 773 h 926"/>
                  <a:gd name="T76" fmla="*/ 752 w 958"/>
                  <a:gd name="T77" fmla="*/ 697 h 926"/>
                  <a:gd name="T78" fmla="*/ 818 w 958"/>
                  <a:gd name="T79" fmla="*/ 583 h 926"/>
                  <a:gd name="T80" fmla="*/ 905 w 958"/>
                  <a:gd name="T81" fmla="*/ 583 h 926"/>
                  <a:gd name="T82" fmla="*/ 958 w 958"/>
                  <a:gd name="T83" fmla="*/ 531 h 926"/>
                  <a:gd name="T84" fmla="*/ 958 w 958"/>
                  <a:gd name="T85" fmla="*/ 397 h 926"/>
                  <a:gd name="T86" fmla="*/ 905 w 958"/>
                  <a:gd name="T87" fmla="*/ 344 h 926"/>
                  <a:gd name="T88" fmla="*/ 479 w 958"/>
                  <a:gd name="T89" fmla="*/ 644 h 926"/>
                  <a:gd name="T90" fmla="*/ 299 w 958"/>
                  <a:gd name="T91" fmla="*/ 464 h 926"/>
                  <a:gd name="T92" fmla="*/ 479 w 958"/>
                  <a:gd name="T93" fmla="*/ 284 h 926"/>
                  <a:gd name="T94" fmla="*/ 659 w 958"/>
                  <a:gd name="T95" fmla="*/ 464 h 926"/>
                  <a:gd name="T96" fmla="*/ 479 w 958"/>
                  <a:gd name="T97" fmla="*/ 644 h 926"/>
                  <a:gd name="T98" fmla="*/ 479 w 958"/>
                  <a:gd name="T99" fmla="*/ 644 h 926"/>
                  <a:gd name="T100" fmla="*/ 479 w 958"/>
                  <a:gd name="T101" fmla="*/ 64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926">
                    <a:moveTo>
                      <a:pt x="905" y="344"/>
                    </a:moveTo>
                    <a:cubicBezTo>
                      <a:pt x="818" y="344"/>
                      <a:pt x="818" y="344"/>
                      <a:pt x="818" y="344"/>
                    </a:cubicBezTo>
                    <a:cubicBezTo>
                      <a:pt x="788" y="281"/>
                      <a:pt x="793" y="288"/>
                      <a:pt x="752" y="229"/>
                    </a:cubicBezTo>
                    <a:cubicBezTo>
                      <a:pt x="796" y="154"/>
                      <a:pt x="796" y="154"/>
                      <a:pt x="796" y="154"/>
                    </a:cubicBezTo>
                    <a:cubicBezTo>
                      <a:pt x="802" y="142"/>
                      <a:pt x="805" y="127"/>
                      <a:pt x="801" y="114"/>
                    </a:cubicBezTo>
                    <a:cubicBezTo>
                      <a:pt x="798" y="101"/>
                      <a:pt x="789" y="89"/>
                      <a:pt x="777" y="82"/>
                    </a:cubicBezTo>
                    <a:cubicBezTo>
                      <a:pt x="660" y="15"/>
                      <a:pt x="660" y="15"/>
                      <a:pt x="660" y="15"/>
                    </a:cubicBezTo>
                    <a:cubicBezTo>
                      <a:pt x="635" y="0"/>
                      <a:pt x="604" y="9"/>
                      <a:pt x="588" y="34"/>
                    </a:cubicBezTo>
                    <a:cubicBezTo>
                      <a:pt x="545" y="109"/>
                      <a:pt x="545" y="109"/>
                      <a:pt x="545" y="109"/>
                    </a:cubicBezTo>
                    <a:cubicBezTo>
                      <a:pt x="510" y="106"/>
                      <a:pt x="495" y="103"/>
                      <a:pt x="479" y="105"/>
                    </a:cubicBezTo>
                    <a:cubicBezTo>
                      <a:pt x="463" y="105"/>
                      <a:pt x="447" y="106"/>
                      <a:pt x="413" y="109"/>
                    </a:cubicBezTo>
                    <a:cubicBezTo>
                      <a:pt x="370" y="34"/>
                      <a:pt x="370" y="34"/>
                      <a:pt x="370" y="34"/>
                    </a:cubicBezTo>
                    <a:cubicBezTo>
                      <a:pt x="354" y="9"/>
                      <a:pt x="323" y="0"/>
                      <a:pt x="298" y="15"/>
                    </a:cubicBezTo>
                    <a:cubicBezTo>
                      <a:pt x="181" y="82"/>
                      <a:pt x="181" y="82"/>
                      <a:pt x="181" y="82"/>
                    </a:cubicBezTo>
                    <a:cubicBezTo>
                      <a:pt x="169" y="89"/>
                      <a:pt x="160" y="101"/>
                      <a:pt x="157" y="114"/>
                    </a:cubicBezTo>
                    <a:cubicBezTo>
                      <a:pt x="153" y="127"/>
                      <a:pt x="156" y="142"/>
                      <a:pt x="162" y="154"/>
                    </a:cubicBezTo>
                    <a:cubicBezTo>
                      <a:pt x="206" y="229"/>
                      <a:pt x="206" y="229"/>
                      <a:pt x="206" y="229"/>
                    </a:cubicBezTo>
                    <a:cubicBezTo>
                      <a:pt x="166" y="288"/>
                      <a:pt x="170" y="281"/>
                      <a:pt x="140" y="344"/>
                    </a:cubicBezTo>
                    <a:cubicBezTo>
                      <a:pt x="53" y="344"/>
                      <a:pt x="53" y="344"/>
                      <a:pt x="53" y="344"/>
                    </a:cubicBezTo>
                    <a:cubicBezTo>
                      <a:pt x="24" y="344"/>
                      <a:pt x="0" y="367"/>
                      <a:pt x="0" y="397"/>
                    </a:cubicBezTo>
                    <a:cubicBezTo>
                      <a:pt x="0" y="531"/>
                      <a:pt x="0" y="531"/>
                      <a:pt x="0" y="531"/>
                    </a:cubicBezTo>
                    <a:cubicBezTo>
                      <a:pt x="0" y="560"/>
                      <a:pt x="24" y="583"/>
                      <a:pt x="53" y="583"/>
                    </a:cubicBezTo>
                    <a:cubicBezTo>
                      <a:pt x="140" y="583"/>
                      <a:pt x="140" y="583"/>
                      <a:pt x="140" y="583"/>
                    </a:cubicBezTo>
                    <a:cubicBezTo>
                      <a:pt x="170" y="645"/>
                      <a:pt x="165" y="639"/>
                      <a:pt x="206" y="697"/>
                    </a:cubicBezTo>
                    <a:cubicBezTo>
                      <a:pt x="162" y="773"/>
                      <a:pt x="162" y="773"/>
                      <a:pt x="162" y="773"/>
                    </a:cubicBezTo>
                    <a:cubicBezTo>
                      <a:pt x="156" y="785"/>
                      <a:pt x="153" y="799"/>
                      <a:pt x="157" y="812"/>
                    </a:cubicBezTo>
                    <a:cubicBezTo>
                      <a:pt x="160" y="827"/>
                      <a:pt x="169" y="838"/>
                      <a:pt x="181" y="845"/>
                    </a:cubicBezTo>
                    <a:cubicBezTo>
                      <a:pt x="298" y="912"/>
                      <a:pt x="298" y="912"/>
                      <a:pt x="298" y="912"/>
                    </a:cubicBezTo>
                    <a:cubicBezTo>
                      <a:pt x="310" y="919"/>
                      <a:pt x="325" y="920"/>
                      <a:pt x="338" y="917"/>
                    </a:cubicBezTo>
                    <a:cubicBezTo>
                      <a:pt x="351" y="913"/>
                      <a:pt x="363" y="905"/>
                      <a:pt x="370" y="893"/>
                    </a:cubicBezTo>
                    <a:cubicBezTo>
                      <a:pt x="413" y="818"/>
                      <a:pt x="413" y="818"/>
                      <a:pt x="413" y="818"/>
                    </a:cubicBezTo>
                    <a:cubicBezTo>
                      <a:pt x="447" y="821"/>
                      <a:pt x="463" y="823"/>
                      <a:pt x="479" y="823"/>
                    </a:cubicBezTo>
                    <a:cubicBezTo>
                      <a:pt x="495" y="823"/>
                      <a:pt x="510" y="822"/>
                      <a:pt x="545" y="818"/>
                    </a:cubicBezTo>
                    <a:cubicBezTo>
                      <a:pt x="588" y="893"/>
                      <a:pt x="588" y="893"/>
                      <a:pt x="588" y="893"/>
                    </a:cubicBezTo>
                    <a:cubicBezTo>
                      <a:pt x="602" y="918"/>
                      <a:pt x="635" y="926"/>
                      <a:pt x="660" y="912"/>
                    </a:cubicBezTo>
                    <a:cubicBezTo>
                      <a:pt x="776" y="845"/>
                      <a:pt x="776" y="845"/>
                      <a:pt x="776" y="845"/>
                    </a:cubicBezTo>
                    <a:cubicBezTo>
                      <a:pt x="789" y="838"/>
                      <a:pt x="798" y="827"/>
                      <a:pt x="801" y="812"/>
                    </a:cubicBezTo>
                    <a:cubicBezTo>
                      <a:pt x="805" y="799"/>
                      <a:pt x="802" y="785"/>
                      <a:pt x="796" y="773"/>
                    </a:cubicBezTo>
                    <a:cubicBezTo>
                      <a:pt x="752" y="697"/>
                      <a:pt x="752" y="697"/>
                      <a:pt x="752" y="697"/>
                    </a:cubicBezTo>
                    <a:cubicBezTo>
                      <a:pt x="792" y="640"/>
                      <a:pt x="788" y="646"/>
                      <a:pt x="818" y="583"/>
                    </a:cubicBezTo>
                    <a:cubicBezTo>
                      <a:pt x="905" y="583"/>
                      <a:pt x="905" y="583"/>
                      <a:pt x="905" y="583"/>
                    </a:cubicBezTo>
                    <a:cubicBezTo>
                      <a:pt x="934" y="583"/>
                      <a:pt x="958" y="560"/>
                      <a:pt x="958" y="531"/>
                    </a:cubicBezTo>
                    <a:cubicBezTo>
                      <a:pt x="958" y="397"/>
                      <a:pt x="958" y="397"/>
                      <a:pt x="958" y="397"/>
                    </a:cubicBezTo>
                    <a:cubicBezTo>
                      <a:pt x="958" y="367"/>
                      <a:pt x="934" y="344"/>
                      <a:pt x="905" y="344"/>
                    </a:cubicBezTo>
                    <a:close/>
                    <a:moveTo>
                      <a:pt x="479" y="644"/>
                    </a:moveTo>
                    <a:cubicBezTo>
                      <a:pt x="380" y="644"/>
                      <a:pt x="299" y="562"/>
                      <a:pt x="299" y="464"/>
                    </a:cubicBezTo>
                    <a:cubicBezTo>
                      <a:pt x="299" y="365"/>
                      <a:pt x="380" y="284"/>
                      <a:pt x="479" y="284"/>
                    </a:cubicBezTo>
                    <a:cubicBezTo>
                      <a:pt x="578" y="284"/>
                      <a:pt x="659" y="365"/>
                      <a:pt x="659" y="464"/>
                    </a:cubicBezTo>
                    <a:cubicBezTo>
                      <a:pt x="659" y="562"/>
                      <a:pt x="578" y="644"/>
                      <a:pt x="479" y="644"/>
                    </a:cubicBezTo>
                    <a:close/>
                    <a:moveTo>
                      <a:pt x="479" y="644"/>
                    </a:moveTo>
                    <a:cubicBezTo>
                      <a:pt x="479" y="644"/>
                      <a:pt x="479" y="644"/>
                      <a:pt x="479" y="6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0" name="Freeform 21">
                <a:extLst>
                  <a:ext uri="{FF2B5EF4-FFF2-40B4-BE49-F238E27FC236}">
                    <a16:creationId xmlns:a16="http://schemas.microsoft.com/office/drawing/2014/main" id="{8D88F8D5-E37C-AE71-D016-FFA4D2CA204C}"/>
                  </a:ext>
                </a:extLst>
              </p:cNvPr>
              <p:cNvSpPr>
                <a:spLocks noEditPoints="1"/>
              </p:cNvSpPr>
              <p:nvPr/>
            </p:nvSpPr>
            <p:spPr bwMode="auto">
              <a:xfrm>
                <a:off x="-1728787"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8 w 958"/>
                  <a:gd name="T15" fmla="*/ 33 h 926"/>
                  <a:gd name="T16" fmla="*/ 545 w 958"/>
                  <a:gd name="T17" fmla="*/ 108 h 926"/>
                  <a:gd name="T18" fmla="*/ 413 w 958"/>
                  <a:gd name="T19" fmla="*/ 108 h 926"/>
                  <a:gd name="T20" fmla="*/ 369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69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8"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8" y="33"/>
                    </a:cubicBezTo>
                    <a:cubicBezTo>
                      <a:pt x="545" y="108"/>
                      <a:pt x="545" y="108"/>
                      <a:pt x="545" y="108"/>
                    </a:cubicBezTo>
                    <a:cubicBezTo>
                      <a:pt x="477" y="102"/>
                      <a:pt x="484" y="102"/>
                      <a:pt x="413" y="108"/>
                    </a:cubicBezTo>
                    <a:cubicBezTo>
                      <a:pt x="369" y="33"/>
                      <a:pt x="369" y="33"/>
                      <a:pt x="369"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3" y="343"/>
                      <a:pt x="0" y="366"/>
                      <a:pt x="0" y="395"/>
                    </a:cubicBezTo>
                    <a:cubicBezTo>
                      <a:pt x="0" y="530"/>
                      <a:pt x="0" y="530"/>
                      <a:pt x="0" y="530"/>
                    </a:cubicBezTo>
                    <a:cubicBezTo>
                      <a:pt x="0" y="559"/>
                      <a:pt x="23"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69"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4" y="582"/>
                      <a:pt x="958" y="559"/>
                      <a:pt x="958" y="530"/>
                    </a:cubicBezTo>
                    <a:cubicBezTo>
                      <a:pt x="958" y="395"/>
                      <a:pt x="958" y="395"/>
                      <a:pt x="958" y="395"/>
                    </a:cubicBezTo>
                    <a:cubicBezTo>
                      <a:pt x="958" y="366"/>
                      <a:pt x="934"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1" name="Freeform 22">
                <a:extLst>
                  <a:ext uri="{FF2B5EF4-FFF2-40B4-BE49-F238E27FC236}">
                    <a16:creationId xmlns:a16="http://schemas.microsoft.com/office/drawing/2014/main" id="{4AB50DCD-4DF1-B145-9DC9-55639D6B79FD}"/>
                  </a:ext>
                </a:extLst>
              </p:cNvPr>
              <p:cNvSpPr>
                <a:spLocks noEditPoints="1"/>
              </p:cNvSpPr>
              <p:nvPr/>
            </p:nvSpPr>
            <p:spPr bwMode="auto">
              <a:xfrm>
                <a:off x="-5821363"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9 w 958"/>
                  <a:gd name="T15" fmla="*/ 33 h 926"/>
                  <a:gd name="T16" fmla="*/ 545 w 958"/>
                  <a:gd name="T17" fmla="*/ 108 h 926"/>
                  <a:gd name="T18" fmla="*/ 413 w 958"/>
                  <a:gd name="T19" fmla="*/ 108 h 926"/>
                  <a:gd name="T20" fmla="*/ 370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70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9"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9" y="33"/>
                    </a:cubicBezTo>
                    <a:cubicBezTo>
                      <a:pt x="545" y="108"/>
                      <a:pt x="545" y="108"/>
                      <a:pt x="545" y="108"/>
                    </a:cubicBezTo>
                    <a:cubicBezTo>
                      <a:pt x="477" y="102"/>
                      <a:pt x="484" y="102"/>
                      <a:pt x="413" y="108"/>
                    </a:cubicBezTo>
                    <a:cubicBezTo>
                      <a:pt x="370" y="33"/>
                      <a:pt x="370" y="33"/>
                      <a:pt x="370"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4" y="343"/>
                      <a:pt x="0" y="366"/>
                      <a:pt x="0" y="395"/>
                    </a:cubicBezTo>
                    <a:cubicBezTo>
                      <a:pt x="0" y="530"/>
                      <a:pt x="0" y="530"/>
                      <a:pt x="0" y="530"/>
                    </a:cubicBezTo>
                    <a:cubicBezTo>
                      <a:pt x="0" y="559"/>
                      <a:pt x="24"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70"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5" y="582"/>
                      <a:pt x="958" y="559"/>
                      <a:pt x="958" y="530"/>
                    </a:cubicBezTo>
                    <a:cubicBezTo>
                      <a:pt x="958" y="395"/>
                      <a:pt x="958" y="395"/>
                      <a:pt x="958" y="395"/>
                    </a:cubicBezTo>
                    <a:cubicBezTo>
                      <a:pt x="958" y="366"/>
                      <a:pt x="935"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sp>
          <p:nvSpPr>
            <p:cNvPr id="102" name="Oval 101">
              <a:extLst>
                <a:ext uri="{FF2B5EF4-FFF2-40B4-BE49-F238E27FC236}">
                  <a16:creationId xmlns:a16="http://schemas.microsoft.com/office/drawing/2014/main" id="{B0667BDE-FBF1-1388-05D5-4122EB95AD91}"/>
                </a:ext>
              </a:extLst>
            </p:cNvPr>
            <p:cNvSpPr/>
            <p:nvPr/>
          </p:nvSpPr>
          <p:spPr>
            <a:xfrm>
              <a:off x="6041565" y="4442942"/>
              <a:ext cx="464178" cy="464177"/>
            </a:xfrm>
            <a:prstGeom prst="ellipse">
              <a:avLst/>
            </a:prstGeom>
            <a:solidFill>
              <a:srgbClr val="3FA9D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103" name="TextBox 35">
              <a:extLst>
                <a:ext uri="{FF2B5EF4-FFF2-40B4-BE49-F238E27FC236}">
                  <a16:creationId xmlns:a16="http://schemas.microsoft.com/office/drawing/2014/main" id="{3F582F6F-A8B1-97D6-CE6A-03D5F73B9BF0}"/>
                </a:ext>
              </a:extLst>
            </p:cNvPr>
            <p:cNvSpPr txBox="1"/>
            <p:nvPr/>
          </p:nvSpPr>
          <p:spPr>
            <a:xfrm>
              <a:off x="5204533" y="4968423"/>
              <a:ext cx="2141265" cy="277737"/>
            </a:xfrm>
            <a:prstGeom prst="rect">
              <a:avLst/>
            </a:prstGeom>
            <a:noFill/>
          </p:spPr>
          <p:txBody>
            <a:bodyPr wrap="square" rtlCol="0">
              <a:spAutoFit/>
            </a:bodyPr>
            <a:lstStyle/>
            <a:p>
              <a:pPr algn="ctr">
                <a:lnSpc>
                  <a:spcPct val="90000"/>
                </a:lnSpc>
              </a:pPr>
              <a:r>
                <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E</a:t>
              </a:r>
              <a:r>
                <a:rPr lang="ro-RO"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FICIENȚĂ </a:t>
              </a:r>
              <a:endPar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26">
              <a:extLst>
                <a:ext uri="{FF2B5EF4-FFF2-40B4-BE49-F238E27FC236}">
                  <a16:creationId xmlns:a16="http://schemas.microsoft.com/office/drawing/2014/main" id="{7D4ED6C4-6EC2-B414-C1BE-BA5BE522D0AF}"/>
                </a:ext>
              </a:extLst>
            </p:cNvPr>
            <p:cNvSpPr>
              <a:spLocks noEditPoints="1"/>
            </p:cNvSpPr>
            <p:nvPr/>
          </p:nvSpPr>
          <p:spPr bwMode="auto">
            <a:xfrm>
              <a:off x="6169335" y="4576805"/>
              <a:ext cx="195167" cy="194407"/>
            </a:xfrm>
            <a:custGeom>
              <a:avLst/>
              <a:gdLst>
                <a:gd name="T0" fmla="*/ 2056 w 2056"/>
                <a:gd name="T1" fmla="*/ 840 h 2048"/>
                <a:gd name="T2" fmla="*/ 1946 w 2056"/>
                <a:gd name="T3" fmla="*/ 1256 h 2048"/>
                <a:gd name="T4" fmla="*/ 1837 w 2056"/>
                <a:gd name="T5" fmla="*/ 1285 h 2048"/>
                <a:gd name="T6" fmla="*/ 1807 w 2056"/>
                <a:gd name="T7" fmla="*/ 1176 h 2048"/>
                <a:gd name="T8" fmla="*/ 1896 w 2056"/>
                <a:gd name="T9" fmla="*/ 840 h 2048"/>
                <a:gd name="T10" fmla="*/ 1216 w 2056"/>
                <a:gd name="T11" fmla="*/ 160 h 2048"/>
                <a:gd name="T12" fmla="*/ 536 w 2056"/>
                <a:gd name="T13" fmla="*/ 840 h 2048"/>
                <a:gd name="T14" fmla="*/ 1216 w 2056"/>
                <a:gd name="T15" fmla="*/ 1520 h 2048"/>
                <a:gd name="T16" fmla="*/ 1549 w 2056"/>
                <a:gd name="T17" fmla="*/ 1433 h 2048"/>
                <a:gd name="T18" fmla="*/ 1658 w 2056"/>
                <a:gd name="T19" fmla="*/ 1464 h 2048"/>
                <a:gd name="T20" fmla="*/ 1627 w 2056"/>
                <a:gd name="T21" fmla="*/ 1573 h 2048"/>
                <a:gd name="T22" fmla="*/ 1216 w 2056"/>
                <a:gd name="T23" fmla="*/ 1680 h 2048"/>
                <a:gd name="T24" fmla="*/ 684 w 2056"/>
                <a:gd name="T25" fmla="*/ 1489 h 2048"/>
                <a:gd name="T26" fmla="*/ 144 w 2056"/>
                <a:gd name="T27" fmla="*/ 2025 h 2048"/>
                <a:gd name="T28" fmla="*/ 88 w 2056"/>
                <a:gd name="T29" fmla="*/ 2048 h 2048"/>
                <a:gd name="T30" fmla="*/ 31 w 2056"/>
                <a:gd name="T31" fmla="*/ 2024 h 2048"/>
                <a:gd name="T32" fmla="*/ 32 w 2056"/>
                <a:gd name="T33" fmla="*/ 1911 h 2048"/>
                <a:gd name="T34" fmla="*/ 570 w 2056"/>
                <a:gd name="T35" fmla="*/ 1376 h 2048"/>
                <a:gd name="T36" fmla="*/ 376 w 2056"/>
                <a:gd name="T37" fmla="*/ 840 h 2048"/>
                <a:gd name="T38" fmla="*/ 1216 w 2056"/>
                <a:gd name="T39" fmla="*/ 0 h 2048"/>
                <a:gd name="T40" fmla="*/ 2056 w 2056"/>
                <a:gd name="T41" fmla="*/ 840 h 2048"/>
                <a:gd name="T42" fmla="*/ 1753 w 2056"/>
                <a:gd name="T43" fmla="*/ 806 h 2048"/>
                <a:gd name="T44" fmla="*/ 1753 w 2056"/>
                <a:gd name="T45" fmla="*/ 898 h 2048"/>
                <a:gd name="T46" fmla="*/ 1735 w 2056"/>
                <a:gd name="T47" fmla="*/ 923 h 2048"/>
                <a:gd name="T48" fmla="*/ 1558 w 2056"/>
                <a:gd name="T49" fmla="*/ 1105 h 2048"/>
                <a:gd name="T50" fmla="*/ 1216 w 2056"/>
                <a:gd name="T51" fmla="*/ 1240 h 2048"/>
                <a:gd name="T52" fmla="*/ 874 w 2056"/>
                <a:gd name="T53" fmla="*/ 1105 h 2048"/>
                <a:gd name="T54" fmla="*/ 697 w 2056"/>
                <a:gd name="T55" fmla="*/ 923 h 2048"/>
                <a:gd name="T56" fmla="*/ 679 w 2056"/>
                <a:gd name="T57" fmla="*/ 898 h 2048"/>
                <a:gd name="T58" fmla="*/ 679 w 2056"/>
                <a:gd name="T59" fmla="*/ 806 h 2048"/>
                <a:gd name="T60" fmla="*/ 697 w 2056"/>
                <a:gd name="T61" fmla="*/ 781 h 2048"/>
                <a:gd name="T62" fmla="*/ 874 w 2056"/>
                <a:gd name="T63" fmla="*/ 599 h 2048"/>
                <a:gd name="T64" fmla="*/ 1216 w 2056"/>
                <a:gd name="T65" fmla="*/ 464 h 2048"/>
                <a:gd name="T66" fmla="*/ 1558 w 2056"/>
                <a:gd name="T67" fmla="*/ 599 h 2048"/>
                <a:gd name="T68" fmla="*/ 1735 w 2056"/>
                <a:gd name="T69" fmla="*/ 781 h 2048"/>
                <a:gd name="T70" fmla="*/ 1753 w 2056"/>
                <a:gd name="T71" fmla="*/ 806 h 2048"/>
                <a:gd name="T72" fmla="*/ 1587 w 2056"/>
                <a:gd name="T73" fmla="*/ 852 h 2048"/>
                <a:gd name="T74" fmla="*/ 1216 w 2056"/>
                <a:gd name="T75" fmla="*/ 624 h 2048"/>
                <a:gd name="T76" fmla="*/ 845 w 2056"/>
                <a:gd name="T77" fmla="*/ 852 h 2048"/>
                <a:gd name="T78" fmla="*/ 1216 w 2056"/>
                <a:gd name="T79" fmla="*/ 1080 h 2048"/>
                <a:gd name="T80" fmla="*/ 1587 w 2056"/>
                <a:gd name="T81" fmla="*/ 852 h 2048"/>
                <a:gd name="T82" fmla="*/ 1220 w 2056"/>
                <a:gd name="T83" fmla="*/ 700 h 2048"/>
                <a:gd name="T84" fmla="*/ 1068 w 2056"/>
                <a:gd name="T85" fmla="*/ 852 h 2048"/>
                <a:gd name="T86" fmla="*/ 1220 w 2056"/>
                <a:gd name="T87" fmla="*/ 1004 h 2048"/>
                <a:gd name="T88" fmla="*/ 1372 w 2056"/>
                <a:gd name="T89" fmla="*/ 852 h 2048"/>
                <a:gd name="T90" fmla="*/ 1220 w 2056"/>
                <a:gd name="T91" fmla="*/ 700 h 2048"/>
                <a:gd name="T92" fmla="*/ 1220 w 2056"/>
                <a:gd name="T93" fmla="*/ 700 h 2048"/>
                <a:gd name="T94" fmla="*/ 1220 w 2056"/>
                <a:gd name="T95" fmla="*/ 70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6" h="2048">
                  <a:moveTo>
                    <a:pt x="2056" y="840"/>
                  </a:moveTo>
                  <a:cubicBezTo>
                    <a:pt x="2056" y="986"/>
                    <a:pt x="2018" y="1130"/>
                    <a:pt x="1946" y="1256"/>
                  </a:cubicBezTo>
                  <a:cubicBezTo>
                    <a:pt x="1924" y="1294"/>
                    <a:pt x="1875" y="1307"/>
                    <a:pt x="1837" y="1285"/>
                  </a:cubicBezTo>
                  <a:cubicBezTo>
                    <a:pt x="1799" y="1264"/>
                    <a:pt x="1785" y="1215"/>
                    <a:pt x="1807" y="1176"/>
                  </a:cubicBezTo>
                  <a:cubicBezTo>
                    <a:pt x="1865" y="1074"/>
                    <a:pt x="1896" y="958"/>
                    <a:pt x="1896" y="840"/>
                  </a:cubicBezTo>
                  <a:cubicBezTo>
                    <a:pt x="1896" y="465"/>
                    <a:pt x="1591" y="160"/>
                    <a:pt x="1216" y="160"/>
                  </a:cubicBezTo>
                  <a:cubicBezTo>
                    <a:pt x="841" y="160"/>
                    <a:pt x="536" y="465"/>
                    <a:pt x="536" y="840"/>
                  </a:cubicBezTo>
                  <a:cubicBezTo>
                    <a:pt x="536" y="1215"/>
                    <a:pt x="841" y="1520"/>
                    <a:pt x="1216" y="1520"/>
                  </a:cubicBezTo>
                  <a:cubicBezTo>
                    <a:pt x="1333" y="1520"/>
                    <a:pt x="1448" y="1490"/>
                    <a:pt x="1549" y="1433"/>
                  </a:cubicBezTo>
                  <a:cubicBezTo>
                    <a:pt x="1587" y="1411"/>
                    <a:pt x="1636" y="1425"/>
                    <a:pt x="1658" y="1464"/>
                  </a:cubicBezTo>
                  <a:cubicBezTo>
                    <a:pt x="1679" y="1502"/>
                    <a:pt x="1666" y="1551"/>
                    <a:pt x="1627" y="1573"/>
                  </a:cubicBezTo>
                  <a:cubicBezTo>
                    <a:pt x="1502" y="1643"/>
                    <a:pt x="1360" y="1680"/>
                    <a:pt x="1216" y="1680"/>
                  </a:cubicBezTo>
                  <a:cubicBezTo>
                    <a:pt x="1014" y="1680"/>
                    <a:pt x="829" y="1608"/>
                    <a:pt x="684" y="1489"/>
                  </a:cubicBezTo>
                  <a:cubicBezTo>
                    <a:pt x="144" y="2025"/>
                    <a:pt x="144" y="2025"/>
                    <a:pt x="144" y="2025"/>
                  </a:cubicBezTo>
                  <a:cubicBezTo>
                    <a:pt x="129" y="2040"/>
                    <a:pt x="108" y="2048"/>
                    <a:pt x="88" y="2048"/>
                  </a:cubicBezTo>
                  <a:cubicBezTo>
                    <a:pt x="67" y="2048"/>
                    <a:pt x="47" y="2040"/>
                    <a:pt x="31" y="2024"/>
                  </a:cubicBezTo>
                  <a:cubicBezTo>
                    <a:pt x="0" y="1993"/>
                    <a:pt x="0" y="1942"/>
                    <a:pt x="32" y="1911"/>
                  </a:cubicBezTo>
                  <a:cubicBezTo>
                    <a:pt x="570" y="1376"/>
                    <a:pt x="570" y="1376"/>
                    <a:pt x="570" y="1376"/>
                  </a:cubicBezTo>
                  <a:cubicBezTo>
                    <a:pt x="449" y="1231"/>
                    <a:pt x="376" y="1044"/>
                    <a:pt x="376" y="840"/>
                  </a:cubicBezTo>
                  <a:cubicBezTo>
                    <a:pt x="376" y="377"/>
                    <a:pt x="753" y="0"/>
                    <a:pt x="1216" y="0"/>
                  </a:cubicBezTo>
                  <a:cubicBezTo>
                    <a:pt x="1679" y="0"/>
                    <a:pt x="2056" y="377"/>
                    <a:pt x="2056" y="840"/>
                  </a:cubicBezTo>
                  <a:close/>
                  <a:moveTo>
                    <a:pt x="1753" y="806"/>
                  </a:moveTo>
                  <a:cubicBezTo>
                    <a:pt x="1773" y="834"/>
                    <a:pt x="1773" y="870"/>
                    <a:pt x="1753" y="898"/>
                  </a:cubicBezTo>
                  <a:cubicBezTo>
                    <a:pt x="1751" y="902"/>
                    <a:pt x="1741" y="916"/>
                    <a:pt x="1735" y="923"/>
                  </a:cubicBezTo>
                  <a:cubicBezTo>
                    <a:pt x="1708" y="957"/>
                    <a:pt x="1646" y="1036"/>
                    <a:pt x="1558" y="1105"/>
                  </a:cubicBezTo>
                  <a:cubicBezTo>
                    <a:pt x="1446" y="1195"/>
                    <a:pt x="1331" y="1240"/>
                    <a:pt x="1216" y="1240"/>
                  </a:cubicBezTo>
                  <a:cubicBezTo>
                    <a:pt x="1101" y="1240"/>
                    <a:pt x="986" y="1195"/>
                    <a:pt x="874" y="1105"/>
                  </a:cubicBezTo>
                  <a:cubicBezTo>
                    <a:pt x="787" y="1036"/>
                    <a:pt x="724" y="957"/>
                    <a:pt x="697" y="923"/>
                  </a:cubicBezTo>
                  <a:cubicBezTo>
                    <a:pt x="691" y="916"/>
                    <a:pt x="681" y="902"/>
                    <a:pt x="679" y="898"/>
                  </a:cubicBezTo>
                  <a:cubicBezTo>
                    <a:pt x="659" y="870"/>
                    <a:pt x="659" y="834"/>
                    <a:pt x="679" y="806"/>
                  </a:cubicBezTo>
                  <a:cubicBezTo>
                    <a:pt x="681" y="802"/>
                    <a:pt x="691" y="788"/>
                    <a:pt x="697" y="781"/>
                  </a:cubicBezTo>
                  <a:cubicBezTo>
                    <a:pt x="724" y="747"/>
                    <a:pt x="787" y="668"/>
                    <a:pt x="874" y="599"/>
                  </a:cubicBezTo>
                  <a:cubicBezTo>
                    <a:pt x="986" y="509"/>
                    <a:pt x="1101" y="464"/>
                    <a:pt x="1216" y="464"/>
                  </a:cubicBezTo>
                  <a:cubicBezTo>
                    <a:pt x="1331" y="464"/>
                    <a:pt x="1446" y="509"/>
                    <a:pt x="1558" y="599"/>
                  </a:cubicBezTo>
                  <a:cubicBezTo>
                    <a:pt x="1646" y="668"/>
                    <a:pt x="1708" y="747"/>
                    <a:pt x="1735" y="781"/>
                  </a:cubicBezTo>
                  <a:cubicBezTo>
                    <a:pt x="1741" y="788"/>
                    <a:pt x="1751" y="802"/>
                    <a:pt x="1753" y="806"/>
                  </a:cubicBezTo>
                  <a:close/>
                  <a:moveTo>
                    <a:pt x="1587" y="852"/>
                  </a:moveTo>
                  <a:cubicBezTo>
                    <a:pt x="1459" y="701"/>
                    <a:pt x="1335" y="624"/>
                    <a:pt x="1216" y="624"/>
                  </a:cubicBezTo>
                  <a:cubicBezTo>
                    <a:pt x="1097" y="624"/>
                    <a:pt x="973" y="701"/>
                    <a:pt x="845" y="852"/>
                  </a:cubicBezTo>
                  <a:cubicBezTo>
                    <a:pt x="973" y="1003"/>
                    <a:pt x="1097" y="1080"/>
                    <a:pt x="1216" y="1080"/>
                  </a:cubicBezTo>
                  <a:cubicBezTo>
                    <a:pt x="1335" y="1080"/>
                    <a:pt x="1459" y="1003"/>
                    <a:pt x="1587" y="852"/>
                  </a:cubicBezTo>
                  <a:close/>
                  <a:moveTo>
                    <a:pt x="1220" y="700"/>
                  </a:moveTo>
                  <a:cubicBezTo>
                    <a:pt x="1136" y="700"/>
                    <a:pt x="1068" y="768"/>
                    <a:pt x="1068" y="852"/>
                  </a:cubicBezTo>
                  <a:cubicBezTo>
                    <a:pt x="1068" y="936"/>
                    <a:pt x="1136" y="1004"/>
                    <a:pt x="1220" y="1004"/>
                  </a:cubicBezTo>
                  <a:cubicBezTo>
                    <a:pt x="1304" y="1004"/>
                    <a:pt x="1372" y="936"/>
                    <a:pt x="1372" y="852"/>
                  </a:cubicBezTo>
                  <a:cubicBezTo>
                    <a:pt x="1372" y="768"/>
                    <a:pt x="1304" y="700"/>
                    <a:pt x="1220" y="700"/>
                  </a:cubicBezTo>
                  <a:close/>
                  <a:moveTo>
                    <a:pt x="1220" y="700"/>
                  </a:moveTo>
                  <a:cubicBezTo>
                    <a:pt x="1220" y="700"/>
                    <a:pt x="1220" y="700"/>
                    <a:pt x="1220" y="700"/>
                  </a:cubicBezTo>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5" name="Oval 104">
              <a:extLst>
                <a:ext uri="{FF2B5EF4-FFF2-40B4-BE49-F238E27FC236}">
                  <a16:creationId xmlns:a16="http://schemas.microsoft.com/office/drawing/2014/main" id="{AFC08409-130C-193B-20D0-A19DAAE84A71}"/>
                </a:ext>
              </a:extLst>
            </p:cNvPr>
            <p:cNvSpPr/>
            <p:nvPr/>
          </p:nvSpPr>
          <p:spPr>
            <a:xfrm>
              <a:off x="8271483" y="4442942"/>
              <a:ext cx="464178" cy="464177"/>
            </a:xfrm>
            <a:prstGeom prst="ellipse">
              <a:avLst/>
            </a:prstGeom>
            <a:solidFill>
              <a:srgbClr val="20639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106" name="TextBox 36">
              <a:extLst>
                <a:ext uri="{FF2B5EF4-FFF2-40B4-BE49-F238E27FC236}">
                  <a16:creationId xmlns:a16="http://schemas.microsoft.com/office/drawing/2014/main" id="{6A3F4141-11A6-CF0B-ECC7-3384135FBBB5}"/>
                </a:ext>
              </a:extLst>
            </p:cNvPr>
            <p:cNvSpPr txBox="1"/>
            <p:nvPr/>
          </p:nvSpPr>
          <p:spPr>
            <a:xfrm>
              <a:off x="7432939" y="4968423"/>
              <a:ext cx="2141265" cy="277737"/>
            </a:xfrm>
            <a:prstGeom prst="rect">
              <a:avLst/>
            </a:prstGeom>
            <a:noFill/>
          </p:spPr>
          <p:txBody>
            <a:bodyPr wrap="square" rtlCol="0">
              <a:spAutoFit/>
            </a:bodyPr>
            <a:lstStyle/>
            <a:p>
              <a:pPr algn="ctr">
                <a:lnSpc>
                  <a:spcPct val="90000"/>
                </a:lnSpc>
              </a:pPr>
              <a:r>
                <a:rPr lang="ro-RO"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SUSTENABILITATE</a:t>
              </a:r>
              <a:endPar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7" name="Group 83">
              <a:extLst>
                <a:ext uri="{FF2B5EF4-FFF2-40B4-BE49-F238E27FC236}">
                  <a16:creationId xmlns:a16="http://schemas.microsoft.com/office/drawing/2014/main" id="{AA38CADA-1C84-6DFF-2709-D6142A7E796D}"/>
                </a:ext>
              </a:extLst>
            </p:cNvPr>
            <p:cNvGrpSpPr/>
            <p:nvPr/>
          </p:nvGrpSpPr>
          <p:grpSpPr>
            <a:xfrm>
              <a:off x="8408056" y="4591808"/>
              <a:ext cx="191030" cy="178246"/>
              <a:chOff x="-1901825" y="869950"/>
              <a:chExt cx="3344863" cy="3121025"/>
            </a:xfrm>
            <a:solidFill>
              <a:sysClr val="window" lastClr="FFFFFF"/>
            </a:solidFill>
          </p:grpSpPr>
          <p:sp>
            <p:nvSpPr>
              <p:cNvPr id="108" name="Freeform 30">
                <a:extLst>
                  <a:ext uri="{FF2B5EF4-FFF2-40B4-BE49-F238E27FC236}">
                    <a16:creationId xmlns:a16="http://schemas.microsoft.com/office/drawing/2014/main" id="{F7D1EB2D-2D10-D2FE-FDDC-53D850868BBC}"/>
                  </a:ext>
                </a:extLst>
              </p:cNvPr>
              <p:cNvSpPr>
                <a:spLocks noEditPoints="1"/>
              </p:cNvSpPr>
              <p:nvPr/>
            </p:nvSpPr>
            <p:spPr bwMode="auto">
              <a:xfrm>
                <a:off x="-571500" y="1700213"/>
                <a:ext cx="1095375" cy="265112"/>
              </a:xfrm>
              <a:custGeom>
                <a:avLst/>
                <a:gdLst>
                  <a:gd name="T0" fmla="*/ 442 w 503"/>
                  <a:gd name="T1" fmla="*/ 0 h 122"/>
                  <a:gd name="T2" fmla="*/ 61 w 503"/>
                  <a:gd name="T3" fmla="*/ 0 h 122"/>
                  <a:gd name="T4" fmla="*/ 0 w 503"/>
                  <a:gd name="T5" fmla="*/ 61 h 122"/>
                  <a:gd name="T6" fmla="*/ 61 w 503"/>
                  <a:gd name="T7" fmla="*/ 122 h 122"/>
                  <a:gd name="T8" fmla="*/ 442 w 503"/>
                  <a:gd name="T9" fmla="*/ 122 h 122"/>
                  <a:gd name="T10" fmla="*/ 503 w 503"/>
                  <a:gd name="T11" fmla="*/ 61 h 122"/>
                  <a:gd name="T12" fmla="*/ 442 w 503"/>
                  <a:gd name="T13" fmla="*/ 0 h 122"/>
                  <a:gd name="T14" fmla="*/ 442 w 503"/>
                  <a:gd name="T15" fmla="*/ 0 h 122"/>
                  <a:gd name="T16" fmla="*/ 442 w 50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2">
                    <a:moveTo>
                      <a:pt x="442" y="0"/>
                    </a:moveTo>
                    <a:cubicBezTo>
                      <a:pt x="61" y="0"/>
                      <a:pt x="61" y="0"/>
                      <a:pt x="61" y="0"/>
                    </a:cubicBezTo>
                    <a:cubicBezTo>
                      <a:pt x="27" y="0"/>
                      <a:pt x="0" y="28"/>
                      <a:pt x="0" y="61"/>
                    </a:cubicBezTo>
                    <a:cubicBezTo>
                      <a:pt x="0" y="95"/>
                      <a:pt x="27" y="122"/>
                      <a:pt x="61" y="122"/>
                    </a:cubicBezTo>
                    <a:cubicBezTo>
                      <a:pt x="442" y="122"/>
                      <a:pt x="442" y="122"/>
                      <a:pt x="442" y="122"/>
                    </a:cubicBezTo>
                    <a:cubicBezTo>
                      <a:pt x="476" y="122"/>
                      <a:pt x="503" y="95"/>
                      <a:pt x="503" y="61"/>
                    </a:cubicBezTo>
                    <a:cubicBezTo>
                      <a:pt x="503" y="28"/>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9" name="Freeform 31">
                <a:extLst>
                  <a:ext uri="{FF2B5EF4-FFF2-40B4-BE49-F238E27FC236}">
                    <a16:creationId xmlns:a16="http://schemas.microsoft.com/office/drawing/2014/main" id="{622B6887-7F18-337A-85E8-D3147E9C7925}"/>
                  </a:ext>
                </a:extLst>
              </p:cNvPr>
              <p:cNvSpPr>
                <a:spLocks noEditPoints="1"/>
              </p:cNvSpPr>
              <p:nvPr/>
            </p:nvSpPr>
            <p:spPr bwMode="auto">
              <a:xfrm>
                <a:off x="-571500" y="2343150"/>
                <a:ext cx="1412875" cy="263525"/>
              </a:xfrm>
              <a:custGeom>
                <a:avLst/>
                <a:gdLst>
                  <a:gd name="T0" fmla="*/ 588 w 649"/>
                  <a:gd name="T1" fmla="*/ 0 h 121"/>
                  <a:gd name="T2" fmla="*/ 61 w 649"/>
                  <a:gd name="T3" fmla="*/ 0 h 121"/>
                  <a:gd name="T4" fmla="*/ 0 w 649"/>
                  <a:gd name="T5" fmla="*/ 61 h 121"/>
                  <a:gd name="T6" fmla="*/ 61 w 649"/>
                  <a:gd name="T7" fmla="*/ 121 h 121"/>
                  <a:gd name="T8" fmla="*/ 588 w 649"/>
                  <a:gd name="T9" fmla="*/ 121 h 121"/>
                  <a:gd name="T10" fmla="*/ 649 w 649"/>
                  <a:gd name="T11" fmla="*/ 61 h 121"/>
                  <a:gd name="T12" fmla="*/ 588 w 649"/>
                  <a:gd name="T13" fmla="*/ 0 h 121"/>
                  <a:gd name="T14" fmla="*/ 588 w 649"/>
                  <a:gd name="T15" fmla="*/ 0 h 121"/>
                  <a:gd name="T16" fmla="*/ 588 w 64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121">
                    <a:moveTo>
                      <a:pt x="588" y="0"/>
                    </a:moveTo>
                    <a:cubicBezTo>
                      <a:pt x="61" y="0"/>
                      <a:pt x="61" y="0"/>
                      <a:pt x="61" y="0"/>
                    </a:cubicBezTo>
                    <a:cubicBezTo>
                      <a:pt x="27" y="0"/>
                      <a:pt x="0" y="27"/>
                      <a:pt x="0" y="61"/>
                    </a:cubicBezTo>
                    <a:cubicBezTo>
                      <a:pt x="0" y="94"/>
                      <a:pt x="27" y="121"/>
                      <a:pt x="61" y="121"/>
                    </a:cubicBezTo>
                    <a:cubicBezTo>
                      <a:pt x="588" y="121"/>
                      <a:pt x="588" y="121"/>
                      <a:pt x="588" y="121"/>
                    </a:cubicBezTo>
                    <a:cubicBezTo>
                      <a:pt x="622" y="121"/>
                      <a:pt x="649" y="94"/>
                      <a:pt x="649" y="61"/>
                    </a:cubicBezTo>
                    <a:cubicBezTo>
                      <a:pt x="649" y="27"/>
                      <a:pt x="622" y="0"/>
                      <a:pt x="588" y="0"/>
                    </a:cubicBezTo>
                    <a:close/>
                    <a:moveTo>
                      <a:pt x="588" y="0"/>
                    </a:moveTo>
                    <a:cubicBezTo>
                      <a:pt x="588" y="0"/>
                      <a:pt x="588" y="0"/>
                      <a:pt x="5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10" name="Freeform 32">
                <a:extLst>
                  <a:ext uri="{FF2B5EF4-FFF2-40B4-BE49-F238E27FC236}">
                    <a16:creationId xmlns:a16="http://schemas.microsoft.com/office/drawing/2014/main" id="{2D01975F-0D57-C581-EAE0-BA6E6015D960}"/>
                  </a:ext>
                </a:extLst>
              </p:cNvPr>
              <p:cNvSpPr>
                <a:spLocks noEditPoints="1"/>
              </p:cNvSpPr>
              <p:nvPr/>
            </p:nvSpPr>
            <p:spPr bwMode="auto">
              <a:xfrm>
                <a:off x="-1901825" y="869950"/>
                <a:ext cx="3344863" cy="3121025"/>
              </a:xfrm>
              <a:custGeom>
                <a:avLst/>
                <a:gdLst>
                  <a:gd name="T0" fmla="*/ 1475 w 1536"/>
                  <a:gd name="T1" fmla="*/ 0 h 1433"/>
                  <a:gd name="T2" fmla="*/ 398 w 1536"/>
                  <a:gd name="T3" fmla="*/ 0 h 1433"/>
                  <a:gd name="T4" fmla="*/ 337 w 1536"/>
                  <a:gd name="T5" fmla="*/ 61 h 1433"/>
                  <a:gd name="T6" fmla="*/ 337 w 1536"/>
                  <a:gd name="T7" fmla="*/ 635 h 1433"/>
                  <a:gd name="T8" fmla="*/ 229 w 1536"/>
                  <a:gd name="T9" fmla="*/ 635 h 1433"/>
                  <a:gd name="T10" fmla="*/ 0 w 1536"/>
                  <a:gd name="T11" fmla="*/ 864 h 1433"/>
                  <a:gd name="T12" fmla="*/ 0 w 1536"/>
                  <a:gd name="T13" fmla="*/ 1203 h 1433"/>
                  <a:gd name="T14" fmla="*/ 229 w 1536"/>
                  <a:gd name="T15" fmla="*/ 1433 h 1433"/>
                  <a:gd name="T16" fmla="*/ 260 w 1536"/>
                  <a:gd name="T17" fmla="*/ 1430 h 1433"/>
                  <a:gd name="T18" fmla="*/ 1264 w 1536"/>
                  <a:gd name="T19" fmla="*/ 1430 h 1433"/>
                  <a:gd name="T20" fmla="*/ 1536 w 1536"/>
                  <a:gd name="T21" fmla="*/ 1159 h 1433"/>
                  <a:gd name="T22" fmla="*/ 1536 w 1536"/>
                  <a:gd name="T23" fmla="*/ 61 h 1433"/>
                  <a:gd name="T24" fmla="*/ 1475 w 1536"/>
                  <a:gd name="T25" fmla="*/ 0 h 1433"/>
                  <a:gd name="T26" fmla="*/ 337 w 1536"/>
                  <a:gd name="T27" fmla="*/ 1203 h 1433"/>
                  <a:gd name="T28" fmla="*/ 250 w 1536"/>
                  <a:gd name="T29" fmla="*/ 1309 h 1433"/>
                  <a:gd name="T30" fmla="*/ 229 w 1536"/>
                  <a:gd name="T31" fmla="*/ 1309 h 1433"/>
                  <a:gd name="T32" fmla="*/ 229 w 1536"/>
                  <a:gd name="T33" fmla="*/ 1311 h 1433"/>
                  <a:gd name="T34" fmla="*/ 122 w 1536"/>
                  <a:gd name="T35" fmla="*/ 1203 h 1433"/>
                  <a:gd name="T36" fmla="*/ 122 w 1536"/>
                  <a:gd name="T37" fmla="*/ 864 h 1433"/>
                  <a:gd name="T38" fmla="*/ 229 w 1536"/>
                  <a:gd name="T39" fmla="*/ 757 h 1433"/>
                  <a:gd name="T40" fmla="*/ 337 w 1536"/>
                  <a:gd name="T41" fmla="*/ 757 h 1433"/>
                  <a:gd name="T42" fmla="*/ 337 w 1536"/>
                  <a:gd name="T43" fmla="*/ 1203 h 1433"/>
                  <a:gd name="T44" fmla="*/ 1414 w 1536"/>
                  <a:gd name="T45" fmla="*/ 1159 h 1433"/>
                  <a:gd name="T46" fmla="*/ 1264 w 1536"/>
                  <a:gd name="T47" fmla="*/ 1309 h 1433"/>
                  <a:gd name="T48" fmla="*/ 433 w 1536"/>
                  <a:gd name="T49" fmla="*/ 1309 h 1433"/>
                  <a:gd name="T50" fmla="*/ 459 w 1536"/>
                  <a:gd name="T51" fmla="*/ 1203 h 1433"/>
                  <a:gd name="T52" fmla="*/ 459 w 1536"/>
                  <a:gd name="T53" fmla="*/ 122 h 1433"/>
                  <a:gd name="T54" fmla="*/ 1414 w 1536"/>
                  <a:gd name="T55" fmla="*/ 122 h 1433"/>
                  <a:gd name="T56" fmla="*/ 1414 w 1536"/>
                  <a:gd name="T57" fmla="*/ 1159 h 1433"/>
                  <a:gd name="T58" fmla="*/ 1414 w 1536"/>
                  <a:gd name="T59" fmla="*/ 1159 h 1433"/>
                  <a:gd name="T60" fmla="*/ 1414 w 1536"/>
                  <a:gd name="T61" fmla="*/ 115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1433">
                    <a:moveTo>
                      <a:pt x="1475" y="0"/>
                    </a:moveTo>
                    <a:cubicBezTo>
                      <a:pt x="398" y="0"/>
                      <a:pt x="398" y="0"/>
                      <a:pt x="398" y="0"/>
                    </a:cubicBezTo>
                    <a:cubicBezTo>
                      <a:pt x="364" y="0"/>
                      <a:pt x="337" y="27"/>
                      <a:pt x="337" y="61"/>
                    </a:cubicBezTo>
                    <a:cubicBezTo>
                      <a:pt x="337" y="635"/>
                      <a:pt x="337" y="635"/>
                      <a:pt x="337" y="635"/>
                    </a:cubicBezTo>
                    <a:cubicBezTo>
                      <a:pt x="229" y="635"/>
                      <a:pt x="229" y="635"/>
                      <a:pt x="229" y="635"/>
                    </a:cubicBezTo>
                    <a:cubicBezTo>
                      <a:pt x="103" y="635"/>
                      <a:pt x="0" y="738"/>
                      <a:pt x="0" y="864"/>
                    </a:cubicBezTo>
                    <a:cubicBezTo>
                      <a:pt x="0" y="1203"/>
                      <a:pt x="0" y="1203"/>
                      <a:pt x="0" y="1203"/>
                    </a:cubicBezTo>
                    <a:cubicBezTo>
                      <a:pt x="0" y="1330"/>
                      <a:pt x="103" y="1433"/>
                      <a:pt x="229" y="1433"/>
                    </a:cubicBezTo>
                    <a:cubicBezTo>
                      <a:pt x="240" y="1433"/>
                      <a:pt x="250" y="1432"/>
                      <a:pt x="260" y="1430"/>
                    </a:cubicBezTo>
                    <a:cubicBezTo>
                      <a:pt x="1264" y="1430"/>
                      <a:pt x="1264" y="1430"/>
                      <a:pt x="1264" y="1430"/>
                    </a:cubicBezTo>
                    <a:cubicBezTo>
                      <a:pt x="1414" y="1430"/>
                      <a:pt x="1536" y="1309"/>
                      <a:pt x="1536" y="1159"/>
                    </a:cubicBezTo>
                    <a:cubicBezTo>
                      <a:pt x="1536" y="61"/>
                      <a:pt x="1536" y="61"/>
                      <a:pt x="1536" y="61"/>
                    </a:cubicBezTo>
                    <a:cubicBezTo>
                      <a:pt x="1536" y="27"/>
                      <a:pt x="1509" y="0"/>
                      <a:pt x="1475" y="0"/>
                    </a:cubicBezTo>
                    <a:close/>
                    <a:moveTo>
                      <a:pt x="337" y="1203"/>
                    </a:moveTo>
                    <a:cubicBezTo>
                      <a:pt x="337" y="1255"/>
                      <a:pt x="299" y="1299"/>
                      <a:pt x="250" y="1309"/>
                    </a:cubicBezTo>
                    <a:cubicBezTo>
                      <a:pt x="229" y="1309"/>
                      <a:pt x="229" y="1309"/>
                      <a:pt x="229" y="1309"/>
                    </a:cubicBezTo>
                    <a:cubicBezTo>
                      <a:pt x="229" y="1311"/>
                      <a:pt x="229" y="1311"/>
                      <a:pt x="229" y="1311"/>
                    </a:cubicBezTo>
                    <a:cubicBezTo>
                      <a:pt x="170" y="1311"/>
                      <a:pt x="122" y="1263"/>
                      <a:pt x="122" y="1203"/>
                    </a:cubicBezTo>
                    <a:cubicBezTo>
                      <a:pt x="122" y="864"/>
                      <a:pt x="122" y="864"/>
                      <a:pt x="122" y="864"/>
                    </a:cubicBezTo>
                    <a:cubicBezTo>
                      <a:pt x="122" y="805"/>
                      <a:pt x="170" y="757"/>
                      <a:pt x="229" y="757"/>
                    </a:cubicBezTo>
                    <a:cubicBezTo>
                      <a:pt x="337" y="757"/>
                      <a:pt x="337" y="757"/>
                      <a:pt x="337" y="757"/>
                    </a:cubicBezTo>
                    <a:lnTo>
                      <a:pt x="337" y="1203"/>
                    </a:lnTo>
                    <a:close/>
                    <a:moveTo>
                      <a:pt x="1414" y="1159"/>
                    </a:moveTo>
                    <a:cubicBezTo>
                      <a:pt x="1414" y="1240"/>
                      <a:pt x="1346" y="1309"/>
                      <a:pt x="1264" y="1309"/>
                    </a:cubicBezTo>
                    <a:cubicBezTo>
                      <a:pt x="433" y="1309"/>
                      <a:pt x="433" y="1309"/>
                      <a:pt x="433" y="1309"/>
                    </a:cubicBezTo>
                    <a:cubicBezTo>
                      <a:pt x="449" y="1277"/>
                      <a:pt x="459" y="1241"/>
                      <a:pt x="459" y="1203"/>
                    </a:cubicBezTo>
                    <a:cubicBezTo>
                      <a:pt x="459" y="122"/>
                      <a:pt x="459" y="122"/>
                      <a:pt x="459" y="122"/>
                    </a:cubicBezTo>
                    <a:cubicBezTo>
                      <a:pt x="1414" y="122"/>
                      <a:pt x="1414" y="122"/>
                      <a:pt x="1414" y="122"/>
                    </a:cubicBezTo>
                    <a:lnTo>
                      <a:pt x="1414" y="1159"/>
                    </a:lnTo>
                    <a:close/>
                    <a:moveTo>
                      <a:pt x="1414" y="1159"/>
                    </a:moveTo>
                    <a:cubicBezTo>
                      <a:pt x="1414" y="1159"/>
                      <a:pt x="1414" y="1159"/>
                      <a:pt x="1414" y="1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11" name="Freeform 33">
                <a:extLst>
                  <a:ext uri="{FF2B5EF4-FFF2-40B4-BE49-F238E27FC236}">
                    <a16:creationId xmlns:a16="http://schemas.microsoft.com/office/drawing/2014/main" id="{F629FD15-FA82-ADE4-07BB-9A818B1FDB07}"/>
                  </a:ext>
                </a:extLst>
              </p:cNvPr>
              <p:cNvSpPr>
                <a:spLocks noEditPoints="1"/>
              </p:cNvSpPr>
              <p:nvPr/>
            </p:nvSpPr>
            <p:spPr bwMode="auto">
              <a:xfrm>
                <a:off x="-571500" y="2943225"/>
                <a:ext cx="1095375" cy="263525"/>
              </a:xfrm>
              <a:custGeom>
                <a:avLst/>
                <a:gdLst>
                  <a:gd name="T0" fmla="*/ 442 w 503"/>
                  <a:gd name="T1" fmla="*/ 0 h 121"/>
                  <a:gd name="T2" fmla="*/ 61 w 503"/>
                  <a:gd name="T3" fmla="*/ 0 h 121"/>
                  <a:gd name="T4" fmla="*/ 0 w 503"/>
                  <a:gd name="T5" fmla="*/ 61 h 121"/>
                  <a:gd name="T6" fmla="*/ 61 w 503"/>
                  <a:gd name="T7" fmla="*/ 121 h 121"/>
                  <a:gd name="T8" fmla="*/ 442 w 503"/>
                  <a:gd name="T9" fmla="*/ 121 h 121"/>
                  <a:gd name="T10" fmla="*/ 503 w 503"/>
                  <a:gd name="T11" fmla="*/ 61 h 121"/>
                  <a:gd name="T12" fmla="*/ 442 w 503"/>
                  <a:gd name="T13" fmla="*/ 0 h 121"/>
                  <a:gd name="T14" fmla="*/ 442 w 503"/>
                  <a:gd name="T15" fmla="*/ 0 h 121"/>
                  <a:gd name="T16" fmla="*/ 442 w 5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1">
                    <a:moveTo>
                      <a:pt x="442" y="0"/>
                    </a:moveTo>
                    <a:cubicBezTo>
                      <a:pt x="61" y="0"/>
                      <a:pt x="61" y="0"/>
                      <a:pt x="61" y="0"/>
                    </a:cubicBezTo>
                    <a:cubicBezTo>
                      <a:pt x="27" y="0"/>
                      <a:pt x="0" y="27"/>
                      <a:pt x="0" y="61"/>
                    </a:cubicBezTo>
                    <a:cubicBezTo>
                      <a:pt x="0" y="94"/>
                      <a:pt x="27" y="121"/>
                      <a:pt x="61" y="121"/>
                    </a:cubicBezTo>
                    <a:cubicBezTo>
                      <a:pt x="442" y="121"/>
                      <a:pt x="442" y="121"/>
                      <a:pt x="442" y="121"/>
                    </a:cubicBezTo>
                    <a:cubicBezTo>
                      <a:pt x="476" y="121"/>
                      <a:pt x="503" y="94"/>
                      <a:pt x="503" y="61"/>
                    </a:cubicBezTo>
                    <a:cubicBezTo>
                      <a:pt x="503" y="27"/>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sp>
          <p:nvSpPr>
            <p:cNvPr id="112" name="Oval 111">
              <a:extLst>
                <a:ext uri="{FF2B5EF4-FFF2-40B4-BE49-F238E27FC236}">
                  <a16:creationId xmlns:a16="http://schemas.microsoft.com/office/drawing/2014/main" id="{C315A393-DEF9-0A6C-24C4-A0E1DD321C6D}"/>
                </a:ext>
              </a:extLst>
            </p:cNvPr>
            <p:cNvSpPr/>
            <p:nvPr/>
          </p:nvSpPr>
          <p:spPr>
            <a:xfrm>
              <a:off x="10499890" y="4442942"/>
              <a:ext cx="464178" cy="464177"/>
            </a:xfrm>
            <a:prstGeom prst="ellipse">
              <a:avLst/>
            </a:prstGeom>
            <a:solidFill>
              <a:srgbClr val="173F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113" name="TextBox 37">
              <a:extLst>
                <a:ext uri="{FF2B5EF4-FFF2-40B4-BE49-F238E27FC236}">
                  <a16:creationId xmlns:a16="http://schemas.microsoft.com/office/drawing/2014/main" id="{11DCDFC2-D62E-0E47-5805-078132A1565D}"/>
                </a:ext>
              </a:extLst>
            </p:cNvPr>
            <p:cNvSpPr txBox="1"/>
            <p:nvPr/>
          </p:nvSpPr>
          <p:spPr>
            <a:xfrm>
              <a:off x="9661347" y="4968423"/>
              <a:ext cx="2141265" cy="277737"/>
            </a:xfrm>
            <a:prstGeom prst="rect">
              <a:avLst/>
            </a:prstGeom>
            <a:noFill/>
          </p:spPr>
          <p:txBody>
            <a:bodyPr wrap="square" rtlCol="0">
              <a:spAutoFit/>
            </a:bodyPr>
            <a:lstStyle/>
            <a:p>
              <a:pPr algn="ctr">
                <a:lnSpc>
                  <a:spcPct val="90000"/>
                </a:lnSpc>
              </a:pPr>
              <a:r>
                <a:rPr lang="ro-RO"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IMPACT</a:t>
              </a:r>
              <a:endPar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4" name="Group 88">
              <a:extLst>
                <a:ext uri="{FF2B5EF4-FFF2-40B4-BE49-F238E27FC236}">
                  <a16:creationId xmlns:a16="http://schemas.microsoft.com/office/drawing/2014/main" id="{F242E0B3-657E-B713-A072-FF6BEC199DC4}"/>
                </a:ext>
              </a:extLst>
            </p:cNvPr>
            <p:cNvGrpSpPr/>
            <p:nvPr/>
          </p:nvGrpSpPr>
          <p:grpSpPr>
            <a:xfrm>
              <a:off x="10634393" y="4577645"/>
              <a:ext cx="195172" cy="195638"/>
              <a:chOff x="10806113" y="3270250"/>
              <a:chExt cx="665162" cy="666750"/>
            </a:xfrm>
            <a:solidFill>
              <a:sysClr val="window" lastClr="FFFFFF"/>
            </a:solidFill>
          </p:grpSpPr>
          <p:sp>
            <p:nvSpPr>
              <p:cNvPr id="115" name="Freeform 37">
                <a:extLst>
                  <a:ext uri="{FF2B5EF4-FFF2-40B4-BE49-F238E27FC236}">
                    <a16:creationId xmlns:a16="http://schemas.microsoft.com/office/drawing/2014/main" id="{5B717B03-697A-FEF2-FA03-C5854BFD7EB4}"/>
                  </a:ext>
                </a:extLst>
              </p:cNvPr>
              <p:cNvSpPr>
                <a:spLocks noEditPoints="1"/>
              </p:cNvSpPr>
              <p:nvPr/>
            </p:nvSpPr>
            <p:spPr bwMode="auto">
              <a:xfrm>
                <a:off x="10806113" y="3549650"/>
                <a:ext cx="665162" cy="387350"/>
              </a:xfrm>
              <a:custGeom>
                <a:avLst/>
                <a:gdLst>
                  <a:gd name="T0" fmla="*/ 1408 w 1536"/>
                  <a:gd name="T1" fmla="*/ 768 h 896"/>
                  <a:gd name="T2" fmla="*/ 1408 w 1536"/>
                  <a:gd name="T3" fmla="*/ 64 h 896"/>
                  <a:gd name="T4" fmla="*/ 1344 w 1536"/>
                  <a:gd name="T5" fmla="*/ 0 h 896"/>
                  <a:gd name="T6" fmla="*/ 1088 w 1536"/>
                  <a:gd name="T7" fmla="*/ 0 h 896"/>
                  <a:gd name="T8" fmla="*/ 1024 w 1536"/>
                  <a:gd name="T9" fmla="*/ 64 h 896"/>
                  <a:gd name="T10" fmla="*/ 1024 w 1536"/>
                  <a:gd name="T11" fmla="*/ 768 h 896"/>
                  <a:gd name="T12" fmla="*/ 960 w 1536"/>
                  <a:gd name="T13" fmla="*/ 768 h 896"/>
                  <a:gd name="T14" fmla="*/ 960 w 1536"/>
                  <a:gd name="T15" fmla="*/ 320 h 896"/>
                  <a:gd name="T16" fmla="*/ 896 w 1536"/>
                  <a:gd name="T17" fmla="*/ 256 h 896"/>
                  <a:gd name="T18" fmla="*/ 640 w 1536"/>
                  <a:gd name="T19" fmla="*/ 256 h 896"/>
                  <a:gd name="T20" fmla="*/ 576 w 1536"/>
                  <a:gd name="T21" fmla="*/ 320 h 896"/>
                  <a:gd name="T22" fmla="*/ 576 w 1536"/>
                  <a:gd name="T23" fmla="*/ 768 h 896"/>
                  <a:gd name="T24" fmla="*/ 512 w 1536"/>
                  <a:gd name="T25" fmla="*/ 768 h 896"/>
                  <a:gd name="T26" fmla="*/ 512 w 1536"/>
                  <a:gd name="T27" fmla="*/ 448 h 896"/>
                  <a:gd name="T28" fmla="*/ 448 w 1536"/>
                  <a:gd name="T29" fmla="*/ 384 h 896"/>
                  <a:gd name="T30" fmla="*/ 192 w 1536"/>
                  <a:gd name="T31" fmla="*/ 384 h 896"/>
                  <a:gd name="T32" fmla="*/ 128 w 1536"/>
                  <a:gd name="T33" fmla="*/ 448 h 896"/>
                  <a:gd name="T34" fmla="*/ 128 w 1536"/>
                  <a:gd name="T35" fmla="*/ 768 h 896"/>
                  <a:gd name="T36" fmla="*/ 0 w 1536"/>
                  <a:gd name="T37" fmla="*/ 768 h 896"/>
                  <a:gd name="T38" fmla="*/ 0 w 1536"/>
                  <a:gd name="T39" fmla="*/ 896 h 896"/>
                  <a:gd name="T40" fmla="*/ 1536 w 1536"/>
                  <a:gd name="T41" fmla="*/ 896 h 896"/>
                  <a:gd name="T42" fmla="*/ 1536 w 1536"/>
                  <a:gd name="T43" fmla="*/ 768 h 896"/>
                  <a:gd name="T44" fmla="*/ 1408 w 1536"/>
                  <a:gd name="T45" fmla="*/ 768 h 896"/>
                  <a:gd name="T46" fmla="*/ 256 w 1536"/>
                  <a:gd name="T47" fmla="*/ 768 h 896"/>
                  <a:gd name="T48" fmla="*/ 256 w 1536"/>
                  <a:gd name="T49" fmla="*/ 512 h 896"/>
                  <a:gd name="T50" fmla="*/ 384 w 1536"/>
                  <a:gd name="T51" fmla="*/ 512 h 896"/>
                  <a:gd name="T52" fmla="*/ 384 w 1536"/>
                  <a:gd name="T53" fmla="*/ 768 h 896"/>
                  <a:gd name="T54" fmla="*/ 256 w 1536"/>
                  <a:gd name="T55" fmla="*/ 768 h 896"/>
                  <a:gd name="T56" fmla="*/ 704 w 1536"/>
                  <a:gd name="T57" fmla="*/ 768 h 896"/>
                  <a:gd name="T58" fmla="*/ 704 w 1536"/>
                  <a:gd name="T59" fmla="*/ 384 h 896"/>
                  <a:gd name="T60" fmla="*/ 832 w 1536"/>
                  <a:gd name="T61" fmla="*/ 384 h 896"/>
                  <a:gd name="T62" fmla="*/ 832 w 1536"/>
                  <a:gd name="T63" fmla="*/ 768 h 896"/>
                  <a:gd name="T64" fmla="*/ 704 w 1536"/>
                  <a:gd name="T65" fmla="*/ 768 h 896"/>
                  <a:gd name="T66" fmla="*/ 1152 w 1536"/>
                  <a:gd name="T67" fmla="*/ 768 h 896"/>
                  <a:gd name="T68" fmla="*/ 1152 w 1536"/>
                  <a:gd name="T69" fmla="*/ 128 h 896"/>
                  <a:gd name="T70" fmla="*/ 1280 w 1536"/>
                  <a:gd name="T71" fmla="*/ 128 h 896"/>
                  <a:gd name="T72" fmla="*/ 1280 w 1536"/>
                  <a:gd name="T73" fmla="*/ 768 h 896"/>
                  <a:gd name="T74" fmla="*/ 1152 w 1536"/>
                  <a:gd name="T75" fmla="*/ 768 h 896"/>
                  <a:gd name="T76" fmla="*/ 1152 w 1536"/>
                  <a:gd name="T77" fmla="*/ 768 h 896"/>
                  <a:gd name="T78" fmla="*/ 1152 w 1536"/>
                  <a:gd name="T7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896">
                    <a:moveTo>
                      <a:pt x="1408" y="768"/>
                    </a:moveTo>
                    <a:cubicBezTo>
                      <a:pt x="1408" y="64"/>
                      <a:pt x="1408" y="64"/>
                      <a:pt x="1408" y="64"/>
                    </a:cubicBezTo>
                    <a:cubicBezTo>
                      <a:pt x="1408" y="29"/>
                      <a:pt x="1379" y="0"/>
                      <a:pt x="1344" y="0"/>
                    </a:cubicBezTo>
                    <a:cubicBezTo>
                      <a:pt x="1088" y="0"/>
                      <a:pt x="1088" y="0"/>
                      <a:pt x="1088" y="0"/>
                    </a:cubicBezTo>
                    <a:cubicBezTo>
                      <a:pt x="1053" y="0"/>
                      <a:pt x="1024" y="29"/>
                      <a:pt x="1024" y="64"/>
                    </a:cubicBezTo>
                    <a:cubicBezTo>
                      <a:pt x="1024" y="768"/>
                      <a:pt x="1024" y="768"/>
                      <a:pt x="1024" y="768"/>
                    </a:cubicBezTo>
                    <a:cubicBezTo>
                      <a:pt x="960" y="768"/>
                      <a:pt x="960" y="768"/>
                      <a:pt x="960" y="768"/>
                    </a:cubicBezTo>
                    <a:cubicBezTo>
                      <a:pt x="960" y="320"/>
                      <a:pt x="960" y="320"/>
                      <a:pt x="960" y="320"/>
                    </a:cubicBezTo>
                    <a:cubicBezTo>
                      <a:pt x="960" y="285"/>
                      <a:pt x="931" y="256"/>
                      <a:pt x="896" y="256"/>
                    </a:cubicBezTo>
                    <a:cubicBezTo>
                      <a:pt x="640" y="256"/>
                      <a:pt x="640" y="256"/>
                      <a:pt x="640" y="256"/>
                    </a:cubicBezTo>
                    <a:cubicBezTo>
                      <a:pt x="605" y="256"/>
                      <a:pt x="576" y="285"/>
                      <a:pt x="576" y="320"/>
                    </a:cubicBezTo>
                    <a:cubicBezTo>
                      <a:pt x="576" y="768"/>
                      <a:pt x="576" y="768"/>
                      <a:pt x="576" y="768"/>
                    </a:cubicBezTo>
                    <a:cubicBezTo>
                      <a:pt x="512" y="768"/>
                      <a:pt x="512" y="768"/>
                      <a:pt x="512" y="768"/>
                    </a:cubicBezTo>
                    <a:cubicBezTo>
                      <a:pt x="512" y="448"/>
                      <a:pt x="512" y="448"/>
                      <a:pt x="512" y="448"/>
                    </a:cubicBezTo>
                    <a:cubicBezTo>
                      <a:pt x="512" y="413"/>
                      <a:pt x="483" y="384"/>
                      <a:pt x="448" y="384"/>
                    </a:cubicBezTo>
                    <a:cubicBezTo>
                      <a:pt x="192" y="384"/>
                      <a:pt x="192" y="384"/>
                      <a:pt x="192" y="384"/>
                    </a:cubicBezTo>
                    <a:cubicBezTo>
                      <a:pt x="157" y="384"/>
                      <a:pt x="128" y="413"/>
                      <a:pt x="128" y="448"/>
                    </a:cubicBezTo>
                    <a:cubicBezTo>
                      <a:pt x="128" y="768"/>
                      <a:pt x="128" y="768"/>
                      <a:pt x="128" y="768"/>
                    </a:cubicBezTo>
                    <a:cubicBezTo>
                      <a:pt x="0" y="768"/>
                      <a:pt x="0" y="768"/>
                      <a:pt x="0" y="768"/>
                    </a:cubicBezTo>
                    <a:cubicBezTo>
                      <a:pt x="0" y="896"/>
                      <a:pt x="0" y="896"/>
                      <a:pt x="0" y="896"/>
                    </a:cubicBezTo>
                    <a:cubicBezTo>
                      <a:pt x="1536" y="896"/>
                      <a:pt x="1536" y="896"/>
                      <a:pt x="1536" y="896"/>
                    </a:cubicBezTo>
                    <a:cubicBezTo>
                      <a:pt x="1536" y="768"/>
                      <a:pt x="1536" y="768"/>
                      <a:pt x="1536" y="768"/>
                    </a:cubicBezTo>
                    <a:lnTo>
                      <a:pt x="1408" y="768"/>
                    </a:lnTo>
                    <a:close/>
                    <a:moveTo>
                      <a:pt x="256" y="768"/>
                    </a:moveTo>
                    <a:cubicBezTo>
                      <a:pt x="256" y="512"/>
                      <a:pt x="256" y="512"/>
                      <a:pt x="256" y="512"/>
                    </a:cubicBezTo>
                    <a:cubicBezTo>
                      <a:pt x="384" y="512"/>
                      <a:pt x="384" y="512"/>
                      <a:pt x="384" y="512"/>
                    </a:cubicBezTo>
                    <a:cubicBezTo>
                      <a:pt x="384" y="768"/>
                      <a:pt x="384" y="768"/>
                      <a:pt x="384" y="768"/>
                    </a:cubicBezTo>
                    <a:lnTo>
                      <a:pt x="256" y="768"/>
                    </a:lnTo>
                    <a:close/>
                    <a:moveTo>
                      <a:pt x="704" y="768"/>
                    </a:moveTo>
                    <a:cubicBezTo>
                      <a:pt x="704" y="384"/>
                      <a:pt x="704" y="384"/>
                      <a:pt x="704" y="384"/>
                    </a:cubicBezTo>
                    <a:cubicBezTo>
                      <a:pt x="832" y="384"/>
                      <a:pt x="832" y="384"/>
                      <a:pt x="832" y="384"/>
                    </a:cubicBezTo>
                    <a:cubicBezTo>
                      <a:pt x="832" y="768"/>
                      <a:pt x="832" y="768"/>
                      <a:pt x="832" y="768"/>
                    </a:cubicBezTo>
                    <a:lnTo>
                      <a:pt x="704" y="768"/>
                    </a:lnTo>
                    <a:close/>
                    <a:moveTo>
                      <a:pt x="1152" y="768"/>
                    </a:moveTo>
                    <a:cubicBezTo>
                      <a:pt x="1152" y="128"/>
                      <a:pt x="1152" y="128"/>
                      <a:pt x="1152" y="128"/>
                    </a:cubicBezTo>
                    <a:cubicBezTo>
                      <a:pt x="1280" y="128"/>
                      <a:pt x="1280" y="128"/>
                      <a:pt x="1280" y="128"/>
                    </a:cubicBezTo>
                    <a:cubicBezTo>
                      <a:pt x="1280" y="768"/>
                      <a:pt x="1280" y="768"/>
                      <a:pt x="1280" y="768"/>
                    </a:cubicBezTo>
                    <a:lnTo>
                      <a:pt x="1152" y="768"/>
                    </a:lnTo>
                    <a:close/>
                    <a:moveTo>
                      <a:pt x="1152" y="768"/>
                    </a:moveTo>
                    <a:cubicBezTo>
                      <a:pt x="1152" y="768"/>
                      <a:pt x="1152" y="768"/>
                      <a:pt x="1152"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16" name="Freeform 38">
                <a:extLst>
                  <a:ext uri="{FF2B5EF4-FFF2-40B4-BE49-F238E27FC236}">
                    <a16:creationId xmlns:a16="http://schemas.microsoft.com/office/drawing/2014/main" id="{751247FA-06A3-7648-93A7-0142E96D263D}"/>
                  </a:ext>
                </a:extLst>
              </p:cNvPr>
              <p:cNvSpPr>
                <a:spLocks noEditPoints="1"/>
              </p:cNvSpPr>
              <p:nvPr/>
            </p:nvSpPr>
            <p:spPr bwMode="auto">
              <a:xfrm>
                <a:off x="10806113" y="3270250"/>
                <a:ext cx="665162" cy="417513"/>
              </a:xfrm>
              <a:custGeom>
                <a:avLst/>
                <a:gdLst>
                  <a:gd name="T0" fmla="*/ 1383 w 1534"/>
                  <a:gd name="T1" fmla="*/ 235 h 967"/>
                  <a:gd name="T2" fmla="*/ 1410 w 1534"/>
                  <a:gd name="T3" fmla="*/ 343 h 967"/>
                  <a:gd name="T4" fmla="*/ 1534 w 1534"/>
                  <a:gd name="T5" fmla="*/ 311 h 967"/>
                  <a:gd name="T6" fmla="*/ 1470 w 1534"/>
                  <a:gd name="T7" fmla="*/ 55 h 967"/>
                  <a:gd name="T8" fmla="*/ 1392 w 1534"/>
                  <a:gd name="T9" fmla="*/ 9 h 967"/>
                  <a:gd name="T10" fmla="*/ 1136 w 1534"/>
                  <a:gd name="T11" fmla="*/ 73 h 967"/>
                  <a:gd name="T12" fmla="*/ 1168 w 1534"/>
                  <a:gd name="T13" fmla="*/ 197 h 967"/>
                  <a:gd name="T14" fmla="*/ 1271 w 1534"/>
                  <a:gd name="T15" fmla="*/ 171 h 967"/>
                  <a:gd name="T16" fmla="*/ 0 w 1534"/>
                  <a:gd name="T17" fmla="*/ 839 h 967"/>
                  <a:gd name="T18" fmla="*/ 0 w 1534"/>
                  <a:gd name="T19" fmla="*/ 967 h 967"/>
                  <a:gd name="T20" fmla="*/ 682 w 1534"/>
                  <a:gd name="T21" fmla="*/ 810 h 967"/>
                  <a:gd name="T22" fmla="*/ 1383 w 1534"/>
                  <a:gd name="T23" fmla="*/ 235 h 967"/>
                  <a:gd name="T24" fmla="*/ 1383 w 1534"/>
                  <a:gd name="T25" fmla="*/ 235 h 967"/>
                  <a:gd name="T26" fmla="*/ 1383 w 1534"/>
                  <a:gd name="T27" fmla="*/ 23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4" h="967">
                    <a:moveTo>
                      <a:pt x="1383" y="235"/>
                    </a:moveTo>
                    <a:cubicBezTo>
                      <a:pt x="1410" y="343"/>
                      <a:pt x="1410" y="343"/>
                      <a:pt x="1410" y="343"/>
                    </a:cubicBezTo>
                    <a:cubicBezTo>
                      <a:pt x="1534" y="311"/>
                      <a:pt x="1534" y="311"/>
                      <a:pt x="1534" y="311"/>
                    </a:cubicBezTo>
                    <a:cubicBezTo>
                      <a:pt x="1470" y="55"/>
                      <a:pt x="1470" y="55"/>
                      <a:pt x="1470" y="55"/>
                    </a:cubicBezTo>
                    <a:cubicBezTo>
                      <a:pt x="1462" y="21"/>
                      <a:pt x="1427" y="0"/>
                      <a:pt x="1392" y="9"/>
                    </a:cubicBezTo>
                    <a:cubicBezTo>
                      <a:pt x="1136" y="73"/>
                      <a:pt x="1136" y="73"/>
                      <a:pt x="1136" y="73"/>
                    </a:cubicBezTo>
                    <a:cubicBezTo>
                      <a:pt x="1168" y="197"/>
                      <a:pt x="1168" y="197"/>
                      <a:pt x="1168" y="197"/>
                    </a:cubicBezTo>
                    <a:cubicBezTo>
                      <a:pt x="1271" y="171"/>
                      <a:pt x="1271" y="171"/>
                      <a:pt x="1271" y="171"/>
                    </a:cubicBezTo>
                    <a:cubicBezTo>
                      <a:pt x="908" y="695"/>
                      <a:pt x="294" y="839"/>
                      <a:pt x="0" y="839"/>
                    </a:cubicBezTo>
                    <a:cubicBezTo>
                      <a:pt x="0" y="967"/>
                      <a:pt x="0" y="967"/>
                      <a:pt x="0" y="967"/>
                    </a:cubicBezTo>
                    <a:cubicBezTo>
                      <a:pt x="157" y="967"/>
                      <a:pt x="419" y="926"/>
                      <a:pt x="682" y="810"/>
                    </a:cubicBezTo>
                    <a:cubicBezTo>
                      <a:pt x="978" y="679"/>
                      <a:pt x="1213" y="486"/>
                      <a:pt x="1383" y="235"/>
                    </a:cubicBezTo>
                    <a:close/>
                    <a:moveTo>
                      <a:pt x="1383" y="235"/>
                    </a:moveTo>
                    <a:cubicBezTo>
                      <a:pt x="1383" y="235"/>
                      <a:pt x="1383" y="235"/>
                      <a:pt x="1383"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grpSp>
          <p:nvGrpSpPr>
            <p:cNvPr id="117" name="Group 91">
              <a:extLst>
                <a:ext uri="{FF2B5EF4-FFF2-40B4-BE49-F238E27FC236}">
                  <a16:creationId xmlns:a16="http://schemas.microsoft.com/office/drawing/2014/main" id="{EDF058B0-D0E2-C56F-6C66-015EF601D3C2}"/>
                </a:ext>
              </a:extLst>
            </p:cNvPr>
            <p:cNvGrpSpPr/>
            <p:nvPr/>
          </p:nvGrpSpPr>
          <p:grpSpPr>
            <a:xfrm>
              <a:off x="4788013" y="1484784"/>
              <a:ext cx="2959153" cy="2919611"/>
              <a:chOff x="3807075" y="147844"/>
              <a:chExt cx="4252406" cy="4252404"/>
            </a:xfrm>
          </p:grpSpPr>
          <p:grpSp>
            <p:nvGrpSpPr>
              <p:cNvPr id="118" name="Group 92">
                <a:extLst>
                  <a:ext uri="{FF2B5EF4-FFF2-40B4-BE49-F238E27FC236}">
                    <a16:creationId xmlns:a16="http://schemas.microsoft.com/office/drawing/2014/main" id="{1F9C1F68-2FDB-88F1-8743-037689FBCE97}"/>
                  </a:ext>
                </a:extLst>
              </p:cNvPr>
              <p:cNvGrpSpPr/>
              <p:nvPr/>
            </p:nvGrpSpPr>
            <p:grpSpPr>
              <a:xfrm>
                <a:off x="3807075" y="147844"/>
                <a:ext cx="4252406" cy="4252404"/>
                <a:chOff x="-1687513" y="811213"/>
                <a:chExt cx="3028951" cy="3028951"/>
              </a:xfrm>
            </p:grpSpPr>
            <p:sp>
              <p:nvSpPr>
                <p:cNvPr id="122" name="Freeform 5">
                  <a:extLst>
                    <a:ext uri="{FF2B5EF4-FFF2-40B4-BE49-F238E27FC236}">
                      <a16:creationId xmlns:a16="http://schemas.microsoft.com/office/drawing/2014/main" id="{51FB7C2F-72DE-C50F-B967-D3A04E81E7CB}"/>
                    </a:ext>
                  </a:extLst>
                </p:cNvPr>
                <p:cNvSpPr>
                  <a:spLocks/>
                </p:cNvSpPr>
                <p:nvPr/>
              </p:nvSpPr>
              <p:spPr bwMode="auto">
                <a:xfrm>
                  <a:off x="-171450" y="811213"/>
                  <a:ext cx="1512888" cy="2541588"/>
                </a:xfrm>
                <a:custGeom>
                  <a:avLst/>
                  <a:gdLst>
                    <a:gd name="T0" fmla="*/ 0 w 619"/>
                    <a:gd name="T1" fmla="*/ 0 h 1040"/>
                    <a:gd name="T2" fmla="*/ 0 w 619"/>
                    <a:gd name="T3" fmla="*/ 134 h 1040"/>
                    <a:gd name="T4" fmla="*/ 485 w 619"/>
                    <a:gd name="T5" fmla="*/ 620 h 1040"/>
                    <a:gd name="T6" fmla="*/ 356 w 619"/>
                    <a:gd name="T7" fmla="*/ 950 h 1040"/>
                    <a:gd name="T8" fmla="*/ 454 w 619"/>
                    <a:gd name="T9" fmla="*/ 1040 h 1040"/>
                    <a:gd name="T10" fmla="*/ 619 w 619"/>
                    <a:gd name="T11" fmla="*/ 620 h 1040"/>
                    <a:gd name="T12" fmla="*/ 0 w 619"/>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619" h="1040">
                      <a:moveTo>
                        <a:pt x="0" y="0"/>
                      </a:moveTo>
                      <a:cubicBezTo>
                        <a:pt x="0" y="134"/>
                        <a:pt x="0" y="134"/>
                        <a:pt x="0" y="134"/>
                      </a:cubicBezTo>
                      <a:cubicBezTo>
                        <a:pt x="268" y="134"/>
                        <a:pt x="485" y="351"/>
                        <a:pt x="485" y="620"/>
                      </a:cubicBezTo>
                      <a:cubicBezTo>
                        <a:pt x="485" y="747"/>
                        <a:pt x="436" y="863"/>
                        <a:pt x="356" y="950"/>
                      </a:cubicBezTo>
                      <a:cubicBezTo>
                        <a:pt x="454" y="1040"/>
                        <a:pt x="454" y="1040"/>
                        <a:pt x="454" y="1040"/>
                      </a:cubicBezTo>
                      <a:cubicBezTo>
                        <a:pt x="556" y="930"/>
                        <a:pt x="619" y="782"/>
                        <a:pt x="619" y="620"/>
                      </a:cubicBezTo>
                      <a:cubicBezTo>
                        <a:pt x="619" y="278"/>
                        <a:pt x="342" y="0"/>
                        <a:pt x="0" y="0"/>
                      </a:cubicBezTo>
                      <a:close/>
                    </a:path>
                  </a:pathLst>
                </a:custGeom>
                <a:solidFill>
                  <a:srgbClr val="ED553B"/>
                </a:solidFill>
                <a:ln w="9525">
                  <a:noFill/>
                  <a:round/>
                  <a:headEnd/>
                  <a:tailEnd/>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23" name="Freeform 6">
                  <a:extLst>
                    <a:ext uri="{FF2B5EF4-FFF2-40B4-BE49-F238E27FC236}">
                      <a16:creationId xmlns:a16="http://schemas.microsoft.com/office/drawing/2014/main" id="{BFD6E1F1-34A0-C74E-51EE-6FA77AEBBE57}"/>
                    </a:ext>
                  </a:extLst>
                </p:cNvPr>
                <p:cNvSpPr>
                  <a:spLocks/>
                </p:cNvSpPr>
                <p:nvPr/>
              </p:nvSpPr>
              <p:spPr bwMode="auto">
                <a:xfrm>
                  <a:off x="-1687513" y="811213"/>
                  <a:ext cx="1516063" cy="2392363"/>
                </a:xfrm>
                <a:custGeom>
                  <a:avLst/>
                  <a:gdLst>
                    <a:gd name="T0" fmla="*/ 134 w 620"/>
                    <a:gd name="T1" fmla="*/ 620 h 979"/>
                    <a:gd name="T2" fmla="*/ 620 w 620"/>
                    <a:gd name="T3" fmla="*/ 134 h 979"/>
                    <a:gd name="T4" fmla="*/ 620 w 620"/>
                    <a:gd name="T5" fmla="*/ 0 h 979"/>
                    <a:gd name="T6" fmla="*/ 0 w 620"/>
                    <a:gd name="T7" fmla="*/ 620 h 979"/>
                    <a:gd name="T8" fmla="*/ 115 w 620"/>
                    <a:gd name="T9" fmla="*/ 979 h 979"/>
                    <a:gd name="T10" fmla="*/ 224 w 620"/>
                    <a:gd name="T11" fmla="*/ 901 h 979"/>
                    <a:gd name="T12" fmla="*/ 134 w 620"/>
                    <a:gd name="T13" fmla="*/ 620 h 979"/>
                  </a:gdLst>
                  <a:ahLst/>
                  <a:cxnLst>
                    <a:cxn ang="0">
                      <a:pos x="T0" y="T1"/>
                    </a:cxn>
                    <a:cxn ang="0">
                      <a:pos x="T2" y="T3"/>
                    </a:cxn>
                    <a:cxn ang="0">
                      <a:pos x="T4" y="T5"/>
                    </a:cxn>
                    <a:cxn ang="0">
                      <a:pos x="T6" y="T7"/>
                    </a:cxn>
                    <a:cxn ang="0">
                      <a:pos x="T8" y="T9"/>
                    </a:cxn>
                    <a:cxn ang="0">
                      <a:pos x="T10" y="T11"/>
                    </a:cxn>
                    <a:cxn ang="0">
                      <a:pos x="T12" y="T13"/>
                    </a:cxn>
                  </a:cxnLst>
                  <a:rect l="0" t="0" r="r" b="b"/>
                  <a:pathLst>
                    <a:path w="620" h="979">
                      <a:moveTo>
                        <a:pt x="134" y="620"/>
                      </a:moveTo>
                      <a:cubicBezTo>
                        <a:pt x="134" y="351"/>
                        <a:pt x="351" y="134"/>
                        <a:pt x="620" y="134"/>
                      </a:cubicBezTo>
                      <a:cubicBezTo>
                        <a:pt x="620" y="0"/>
                        <a:pt x="620" y="0"/>
                        <a:pt x="620" y="0"/>
                      </a:cubicBezTo>
                      <a:cubicBezTo>
                        <a:pt x="278" y="0"/>
                        <a:pt x="0" y="278"/>
                        <a:pt x="0" y="620"/>
                      </a:cubicBezTo>
                      <a:cubicBezTo>
                        <a:pt x="0" y="754"/>
                        <a:pt x="43" y="877"/>
                        <a:pt x="115" y="979"/>
                      </a:cubicBezTo>
                      <a:cubicBezTo>
                        <a:pt x="224" y="901"/>
                        <a:pt x="224" y="901"/>
                        <a:pt x="224" y="901"/>
                      </a:cubicBezTo>
                      <a:cubicBezTo>
                        <a:pt x="167" y="822"/>
                        <a:pt x="134" y="725"/>
                        <a:pt x="134" y="620"/>
                      </a:cubicBezTo>
                      <a:close/>
                    </a:path>
                  </a:pathLst>
                </a:custGeom>
                <a:solidFill>
                  <a:srgbClr val="3FA9D8">
                    <a:lumMod val="75000"/>
                  </a:srgbClr>
                </a:solidFill>
                <a:ln w="9525">
                  <a:noFill/>
                  <a:round/>
                  <a:headEnd/>
                  <a:tailEnd/>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24" name="Freeform 7">
                  <a:extLst>
                    <a:ext uri="{FF2B5EF4-FFF2-40B4-BE49-F238E27FC236}">
                      <a16:creationId xmlns:a16="http://schemas.microsoft.com/office/drawing/2014/main" id="{30A5844C-6171-416A-E0AE-977291E28891}"/>
                    </a:ext>
                  </a:extLst>
                </p:cNvPr>
                <p:cNvSpPr>
                  <a:spLocks/>
                </p:cNvSpPr>
                <p:nvPr/>
              </p:nvSpPr>
              <p:spPr bwMode="auto">
                <a:xfrm>
                  <a:off x="-1406525" y="3013076"/>
                  <a:ext cx="2344738" cy="827088"/>
                </a:xfrm>
                <a:custGeom>
                  <a:avLst/>
                  <a:gdLst>
                    <a:gd name="T0" fmla="*/ 505 w 959"/>
                    <a:gd name="T1" fmla="*/ 204 h 338"/>
                    <a:gd name="T2" fmla="*/ 109 w 959"/>
                    <a:gd name="T3" fmla="*/ 0 h 338"/>
                    <a:gd name="T4" fmla="*/ 0 w 959"/>
                    <a:gd name="T5" fmla="*/ 78 h 338"/>
                    <a:gd name="T6" fmla="*/ 505 w 959"/>
                    <a:gd name="T7" fmla="*/ 338 h 338"/>
                    <a:gd name="T8" fmla="*/ 959 w 959"/>
                    <a:gd name="T9" fmla="*/ 139 h 338"/>
                    <a:gd name="T10" fmla="*/ 861 w 959"/>
                    <a:gd name="T11" fmla="*/ 49 h 338"/>
                    <a:gd name="T12" fmla="*/ 505 w 959"/>
                    <a:gd name="T13" fmla="*/ 204 h 338"/>
                  </a:gdLst>
                  <a:ahLst/>
                  <a:cxnLst>
                    <a:cxn ang="0">
                      <a:pos x="T0" y="T1"/>
                    </a:cxn>
                    <a:cxn ang="0">
                      <a:pos x="T2" y="T3"/>
                    </a:cxn>
                    <a:cxn ang="0">
                      <a:pos x="T4" y="T5"/>
                    </a:cxn>
                    <a:cxn ang="0">
                      <a:pos x="T6" y="T7"/>
                    </a:cxn>
                    <a:cxn ang="0">
                      <a:pos x="T8" y="T9"/>
                    </a:cxn>
                    <a:cxn ang="0">
                      <a:pos x="T10" y="T11"/>
                    </a:cxn>
                    <a:cxn ang="0">
                      <a:pos x="T12" y="T13"/>
                    </a:cxn>
                  </a:cxnLst>
                  <a:rect l="0" t="0" r="r" b="b"/>
                  <a:pathLst>
                    <a:path w="959" h="338">
                      <a:moveTo>
                        <a:pt x="505" y="204"/>
                      </a:moveTo>
                      <a:cubicBezTo>
                        <a:pt x="341" y="204"/>
                        <a:pt x="197" y="124"/>
                        <a:pt x="109" y="0"/>
                      </a:cubicBezTo>
                      <a:cubicBezTo>
                        <a:pt x="0" y="78"/>
                        <a:pt x="0" y="78"/>
                        <a:pt x="0" y="78"/>
                      </a:cubicBezTo>
                      <a:cubicBezTo>
                        <a:pt x="112" y="235"/>
                        <a:pt x="296" y="338"/>
                        <a:pt x="505" y="338"/>
                      </a:cubicBezTo>
                      <a:cubicBezTo>
                        <a:pt x="684" y="338"/>
                        <a:pt x="846" y="261"/>
                        <a:pt x="959" y="139"/>
                      </a:cubicBezTo>
                      <a:cubicBezTo>
                        <a:pt x="861" y="49"/>
                        <a:pt x="861" y="49"/>
                        <a:pt x="861" y="49"/>
                      </a:cubicBezTo>
                      <a:cubicBezTo>
                        <a:pt x="772" y="144"/>
                        <a:pt x="646" y="204"/>
                        <a:pt x="505" y="204"/>
                      </a:cubicBezTo>
                      <a:close/>
                    </a:path>
                  </a:pathLst>
                </a:custGeom>
                <a:solidFill>
                  <a:srgbClr val="3FA9D8">
                    <a:lumMod val="50000"/>
                  </a:srgbClr>
                </a:solidFill>
                <a:ln w="9525">
                  <a:noFill/>
                  <a:round/>
                  <a:headEnd/>
                  <a:tailEnd/>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grpSp>
          <p:sp>
            <p:nvSpPr>
              <p:cNvPr id="119" name="TextBox 93">
                <a:extLst>
                  <a:ext uri="{FF2B5EF4-FFF2-40B4-BE49-F238E27FC236}">
                    <a16:creationId xmlns:a16="http://schemas.microsoft.com/office/drawing/2014/main" id="{687B96E2-77D4-2E3D-868B-C323B7E8F7E5}"/>
                  </a:ext>
                </a:extLst>
              </p:cNvPr>
              <p:cNvSpPr txBox="1"/>
              <p:nvPr/>
            </p:nvSpPr>
            <p:spPr>
              <a:xfrm rot="17804759">
                <a:off x="3719906" y="844821"/>
                <a:ext cx="3007206" cy="2143583"/>
              </a:xfrm>
              <a:prstGeom prst="rect">
                <a:avLst/>
              </a:prstGeom>
              <a:noFill/>
            </p:spPr>
            <p:txBody>
              <a:bodyPr wrap="none" rtlCol="0">
                <a:prstTxWarp prst="textArchUp">
                  <a:avLst>
                    <a:gd name="adj" fmla="val 634381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INDIVIDUAL- grup țintă</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0" name="TextBox 94">
                <a:extLst>
                  <a:ext uri="{FF2B5EF4-FFF2-40B4-BE49-F238E27FC236}">
                    <a16:creationId xmlns:a16="http://schemas.microsoft.com/office/drawing/2014/main" id="{B35CD596-AFC1-4409-7089-7DF3AB1F6CEA}"/>
                  </a:ext>
                </a:extLst>
              </p:cNvPr>
              <p:cNvSpPr txBox="1"/>
              <p:nvPr/>
            </p:nvSpPr>
            <p:spPr>
              <a:xfrm rot="3928308">
                <a:off x="5257436" y="902954"/>
                <a:ext cx="2879570" cy="2039924"/>
              </a:xfrm>
              <a:prstGeom prst="rect">
                <a:avLst/>
              </a:prstGeom>
              <a:noFill/>
            </p:spPr>
            <p:txBody>
              <a:bodyPr wrap="none" rtlCol="0">
                <a:prstTxWarp prst="textArchUp">
                  <a:avLst>
                    <a:gd name="adj" fmla="val 634381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SIStemic/ instituțional </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1" name="TextBox 95">
                <a:extLst>
                  <a:ext uri="{FF2B5EF4-FFF2-40B4-BE49-F238E27FC236}">
                    <a16:creationId xmlns:a16="http://schemas.microsoft.com/office/drawing/2014/main" id="{2729B2A9-DA2A-875C-3ABE-0E5806E387A0}"/>
                  </a:ext>
                </a:extLst>
              </p:cNvPr>
              <p:cNvSpPr txBox="1"/>
              <p:nvPr/>
            </p:nvSpPr>
            <p:spPr>
              <a:xfrm rot="215644">
                <a:off x="4379428" y="2036720"/>
                <a:ext cx="3007206" cy="2143583"/>
              </a:xfrm>
              <a:prstGeom prst="rect">
                <a:avLst/>
              </a:prstGeom>
              <a:noFill/>
            </p:spPr>
            <p:txBody>
              <a:bodyPr wrap="non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NAȚIONAL, macro ec- social</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 name="Titlu 1">
            <a:extLst>
              <a:ext uri="{FF2B5EF4-FFF2-40B4-BE49-F238E27FC236}">
                <a16:creationId xmlns:a16="http://schemas.microsoft.com/office/drawing/2014/main" id="{280463C3-8F19-7F6B-79ED-405FB3977CD4}"/>
              </a:ext>
            </a:extLst>
          </p:cNvPr>
          <p:cNvSpPr txBox="1">
            <a:spLocks/>
          </p:cNvSpPr>
          <p:nvPr/>
        </p:nvSpPr>
        <p:spPr>
          <a:xfrm>
            <a:off x="604129" y="1180596"/>
            <a:ext cx="10969943" cy="711081"/>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Criterii de evaluare</a:t>
            </a:r>
            <a:endParaRPr lang="en-GB" dirty="0"/>
          </a:p>
        </p:txBody>
      </p:sp>
      <p:sp>
        <p:nvSpPr>
          <p:cNvPr id="125" name="Freeform 48">
            <a:extLst>
              <a:ext uri="{FF2B5EF4-FFF2-40B4-BE49-F238E27FC236}">
                <a16:creationId xmlns:a16="http://schemas.microsoft.com/office/drawing/2014/main" id="{4AC3B111-EA71-9CBE-DEBF-98AD7F481C28}"/>
              </a:ext>
            </a:extLst>
          </p:cNvPr>
          <p:cNvSpPr/>
          <p:nvPr/>
        </p:nvSpPr>
        <p:spPr>
          <a:xfrm rot="5400000" flipH="1">
            <a:off x="175542" y="5072184"/>
            <a:ext cx="1607886" cy="1963565"/>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49D80D64-D953-0486-B3FB-94C15F5BD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032916CF-D7DA-45E2-F91F-91563860A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857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750" fill="hold"/>
                                        <p:tgtEl>
                                          <p:spTgt spid="125"/>
                                        </p:tgtEl>
                                        <p:attrNameLst>
                                          <p:attrName>ppt_x</p:attrName>
                                        </p:attrNameLst>
                                      </p:cBhvr>
                                      <p:tavLst>
                                        <p:tav tm="0">
                                          <p:val>
                                            <p:strVal val="0-#ppt_w/2"/>
                                          </p:val>
                                        </p:tav>
                                        <p:tav tm="100000">
                                          <p:val>
                                            <p:strVal val="#ppt_x"/>
                                          </p:val>
                                        </p:tav>
                                      </p:tavLst>
                                    </p:anim>
                                    <p:anim calcmode="lin" valueType="num">
                                      <p:cBhvr additive="base">
                                        <p:cTn id="8" dur="75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AB3CD21-D6B6-F315-8A91-7CF25084F5BB}"/>
              </a:ext>
            </a:extLst>
          </p:cNvPr>
          <p:cNvSpPr>
            <a:spLocks noGrp="1"/>
          </p:cNvSpPr>
          <p:nvPr>
            <p:ph type="title"/>
          </p:nvPr>
        </p:nvSpPr>
        <p:spPr>
          <a:xfrm>
            <a:off x="837828" y="829484"/>
            <a:ext cx="7200800" cy="711081"/>
          </a:xfrm>
        </p:spPr>
        <p:txBody>
          <a:bodyPr/>
          <a:lstStyle/>
          <a:p>
            <a:pPr algn="ctr"/>
            <a:r>
              <a:rPr lang="ro-RO" dirty="0"/>
              <a:t>Metodologia analizei de impact</a:t>
            </a:r>
            <a:endParaRPr lang="en-US" dirty="0"/>
          </a:p>
        </p:txBody>
      </p:sp>
      <p:sp>
        <p:nvSpPr>
          <p:cNvPr id="9" name="Right Triangle 24">
            <a:extLst>
              <a:ext uri="{FF2B5EF4-FFF2-40B4-BE49-F238E27FC236}">
                <a16:creationId xmlns:a16="http://schemas.microsoft.com/office/drawing/2014/main" id="{9D836AB4-4E09-E9E7-4F0F-499571617FE4}"/>
              </a:ext>
            </a:extLst>
          </p:cNvPr>
          <p:cNvSpPr/>
          <p:nvPr/>
        </p:nvSpPr>
        <p:spPr>
          <a:xfrm rot="16200000">
            <a:off x="10676959" y="318825"/>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25">
            <a:extLst>
              <a:ext uri="{FF2B5EF4-FFF2-40B4-BE49-F238E27FC236}">
                <a16:creationId xmlns:a16="http://schemas.microsoft.com/office/drawing/2014/main" id="{2F304403-CEB5-C3D3-06C6-2341F0EB7C0A}"/>
              </a:ext>
            </a:extLst>
          </p:cNvPr>
          <p:cNvSpPr/>
          <p:nvPr/>
        </p:nvSpPr>
        <p:spPr>
          <a:xfrm rot="16200000" flipH="1">
            <a:off x="10676959" y="2155613"/>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re 1">
            <a:extLst>
              <a:ext uri="{FF2B5EF4-FFF2-40B4-BE49-F238E27FC236}">
                <a16:creationId xmlns:a16="http://schemas.microsoft.com/office/drawing/2014/main" id="{F080E0E4-2717-6095-E7D1-D2453FE2729C}"/>
              </a:ext>
            </a:extLst>
          </p:cNvPr>
          <p:cNvGrpSpPr/>
          <p:nvPr/>
        </p:nvGrpSpPr>
        <p:grpSpPr>
          <a:xfrm>
            <a:off x="2481529" y="1528335"/>
            <a:ext cx="7824620" cy="4561546"/>
            <a:chOff x="1917079" y="1092872"/>
            <a:chExt cx="9095106" cy="5302204"/>
          </a:xfrm>
        </p:grpSpPr>
        <p:cxnSp>
          <p:nvCxnSpPr>
            <p:cNvPr id="23" name="Straight Arrow Connector 22"/>
            <p:cNvCxnSpPr/>
            <p:nvPr/>
          </p:nvCxnSpPr>
          <p:spPr>
            <a:xfrm flipV="1">
              <a:off x="6566092" y="1593674"/>
              <a:ext cx="287671" cy="407504"/>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7102524" y="1985311"/>
              <a:ext cx="1191069" cy="867625"/>
            </a:xfrm>
            <a:prstGeom prst="straightConnector1">
              <a:avLst/>
            </a:prstGeom>
            <a:ln w="19050">
              <a:solidFill>
                <a:srgbClr val="5C5C5D"/>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30902" y="4405769"/>
              <a:ext cx="914400" cy="228600"/>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7018397" y="4736768"/>
              <a:ext cx="588183" cy="689941"/>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a:off x="6205843" y="5569385"/>
              <a:ext cx="1" cy="33559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sp>
          <p:nvSpPr>
            <p:cNvPr id="1030" name="Freeform 6"/>
            <p:cNvSpPr>
              <a:spLocks noEditPoints="1"/>
            </p:cNvSpPr>
            <p:nvPr/>
          </p:nvSpPr>
          <p:spPr bwMode="auto">
            <a:xfrm>
              <a:off x="4740802" y="2390697"/>
              <a:ext cx="2725738" cy="2730500"/>
            </a:xfrm>
            <a:custGeom>
              <a:avLst/>
              <a:gdLst/>
              <a:ahLst/>
              <a:cxnLst>
                <a:cxn ang="0">
                  <a:pos x="774" y="393"/>
                </a:cxn>
                <a:cxn ang="0">
                  <a:pos x="655" y="431"/>
                </a:cxn>
                <a:cxn ang="0">
                  <a:pos x="553" y="497"/>
                </a:cxn>
                <a:cxn ang="0">
                  <a:pos x="471" y="587"/>
                </a:cxn>
                <a:cxn ang="0">
                  <a:pos x="414" y="694"/>
                </a:cxn>
                <a:cxn ang="0">
                  <a:pos x="387" y="817"/>
                </a:cxn>
                <a:cxn ang="0">
                  <a:pos x="392" y="946"/>
                </a:cxn>
                <a:cxn ang="0">
                  <a:pos x="430" y="1064"/>
                </a:cxn>
                <a:cxn ang="0">
                  <a:pos x="496" y="1166"/>
                </a:cxn>
                <a:cxn ang="0">
                  <a:pos x="585" y="1249"/>
                </a:cxn>
                <a:cxn ang="0">
                  <a:pos x="693" y="1305"/>
                </a:cxn>
                <a:cxn ang="0">
                  <a:pos x="816" y="1333"/>
                </a:cxn>
                <a:cxn ang="0">
                  <a:pos x="949" y="1326"/>
                </a:cxn>
                <a:cxn ang="0">
                  <a:pos x="1073" y="1284"/>
                </a:cxn>
                <a:cxn ang="0">
                  <a:pos x="1178" y="1211"/>
                </a:cxn>
                <a:cxn ang="0">
                  <a:pos x="1261" y="1112"/>
                </a:cxn>
                <a:cxn ang="0">
                  <a:pos x="1314" y="993"/>
                </a:cxn>
                <a:cxn ang="0">
                  <a:pos x="1333" y="860"/>
                </a:cxn>
                <a:cxn ang="0">
                  <a:pos x="1314" y="727"/>
                </a:cxn>
                <a:cxn ang="0">
                  <a:pos x="1261" y="608"/>
                </a:cxn>
                <a:cxn ang="0">
                  <a:pos x="1178" y="509"/>
                </a:cxn>
                <a:cxn ang="0">
                  <a:pos x="1073" y="436"/>
                </a:cxn>
                <a:cxn ang="0">
                  <a:pos x="949" y="394"/>
                </a:cxn>
                <a:cxn ang="0">
                  <a:pos x="859" y="0"/>
                </a:cxn>
                <a:cxn ang="0">
                  <a:pos x="1039" y="19"/>
                </a:cxn>
                <a:cxn ang="0">
                  <a:pos x="1206" y="73"/>
                </a:cxn>
                <a:cxn ang="0">
                  <a:pos x="1356" y="159"/>
                </a:cxn>
                <a:cxn ang="0">
                  <a:pos x="1485" y="273"/>
                </a:cxn>
                <a:cxn ang="0">
                  <a:pos x="1590" y="410"/>
                </a:cxn>
                <a:cxn ang="0">
                  <a:pos x="1665" y="566"/>
                </a:cxn>
                <a:cxn ang="0">
                  <a:pos x="1708" y="739"/>
                </a:cxn>
                <a:cxn ang="0">
                  <a:pos x="1715" y="922"/>
                </a:cxn>
                <a:cxn ang="0">
                  <a:pos x="1684" y="1098"/>
                </a:cxn>
                <a:cxn ang="0">
                  <a:pos x="1618" y="1261"/>
                </a:cxn>
                <a:cxn ang="0">
                  <a:pos x="1523" y="1404"/>
                </a:cxn>
                <a:cxn ang="0">
                  <a:pos x="1402" y="1526"/>
                </a:cxn>
                <a:cxn ang="0">
                  <a:pos x="1258" y="1621"/>
                </a:cxn>
                <a:cxn ang="0">
                  <a:pos x="1096" y="1687"/>
                </a:cxn>
                <a:cxn ang="0">
                  <a:pos x="920" y="1718"/>
                </a:cxn>
                <a:cxn ang="0">
                  <a:pos x="737" y="1711"/>
                </a:cxn>
                <a:cxn ang="0">
                  <a:pos x="565" y="1668"/>
                </a:cxn>
                <a:cxn ang="0">
                  <a:pos x="409" y="1593"/>
                </a:cxn>
                <a:cxn ang="0">
                  <a:pos x="272" y="1488"/>
                </a:cxn>
                <a:cxn ang="0">
                  <a:pos x="159" y="1359"/>
                </a:cxn>
                <a:cxn ang="0">
                  <a:pos x="73" y="1208"/>
                </a:cxn>
                <a:cxn ang="0">
                  <a:pos x="19" y="1041"/>
                </a:cxn>
                <a:cxn ang="0">
                  <a:pos x="0" y="860"/>
                </a:cxn>
                <a:cxn ang="0">
                  <a:pos x="19" y="679"/>
                </a:cxn>
                <a:cxn ang="0">
                  <a:pos x="73" y="512"/>
                </a:cxn>
                <a:cxn ang="0">
                  <a:pos x="159" y="361"/>
                </a:cxn>
                <a:cxn ang="0">
                  <a:pos x="272" y="232"/>
                </a:cxn>
                <a:cxn ang="0">
                  <a:pos x="409" y="128"/>
                </a:cxn>
                <a:cxn ang="0">
                  <a:pos x="565" y="52"/>
                </a:cxn>
                <a:cxn ang="0">
                  <a:pos x="737" y="9"/>
                </a:cxn>
              </a:cxnLst>
              <a:rect l="0" t="0" r="r" b="b"/>
              <a:pathLst>
                <a:path w="1717" h="1720">
                  <a:moveTo>
                    <a:pt x="859" y="385"/>
                  </a:moveTo>
                  <a:lnTo>
                    <a:pt x="816" y="387"/>
                  </a:lnTo>
                  <a:lnTo>
                    <a:pt x="774" y="393"/>
                  </a:lnTo>
                  <a:lnTo>
                    <a:pt x="733" y="402"/>
                  </a:lnTo>
                  <a:lnTo>
                    <a:pt x="693" y="415"/>
                  </a:lnTo>
                  <a:lnTo>
                    <a:pt x="655" y="431"/>
                  </a:lnTo>
                  <a:lnTo>
                    <a:pt x="619" y="450"/>
                  </a:lnTo>
                  <a:lnTo>
                    <a:pt x="585" y="472"/>
                  </a:lnTo>
                  <a:lnTo>
                    <a:pt x="553" y="497"/>
                  </a:lnTo>
                  <a:lnTo>
                    <a:pt x="524" y="524"/>
                  </a:lnTo>
                  <a:lnTo>
                    <a:pt x="496" y="554"/>
                  </a:lnTo>
                  <a:lnTo>
                    <a:pt x="471" y="587"/>
                  </a:lnTo>
                  <a:lnTo>
                    <a:pt x="449" y="621"/>
                  </a:lnTo>
                  <a:lnTo>
                    <a:pt x="430" y="657"/>
                  </a:lnTo>
                  <a:lnTo>
                    <a:pt x="414" y="694"/>
                  </a:lnTo>
                  <a:lnTo>
                    <a:pt x="402" y="734"/>
                  </a:lnTo>
                  <a:lnTo>
                    <a:pt x="392" y="775"/>
                  </a:lnTo>
                  <a:lnTo>
                    <a:pt x="387" y="817"/>
                  </a:lnTo>
                  <a:lnTo>
                    <a:pt x="385" y="860"/>
                  </a:lnTo>
                  <a:lnTo>
                    <a:pt x="387" y="903"/>
                  </a:lnTo>
                  <a:lnTo>
                    <a:pt x="392" y="946"/>
                  </a:lnTo>
                  <a:lnTo>
                    <a:pt x="402" y="986"/>
                  </a:lnTo>
                  <a:lnTo>
                    <a:pt x="414" y="1026"/>
                  </a:lnTo>
                  <a:lnTo>
                    <a:pt x="430" y="1064"/>
                  </a:lnTo>
                  <a:lnTo>
                    <a:pt x="449" y="1100"/>
                  </a:lnTo>
                  <a:lnTo>
                    <a:pt x="471" y="1134"/>
                  </a:lnTo>
                  <a:lnTo>
                    <a:pt x="496" y="1166"/>
                  </a:lnTo>
                  <a:lnTo>
                    <a:pt x="524" y="1196"/>
                  </a:lnTo>
                  <a:lnTo>
                    <a:pt x="553" y="1223"/>
                  </a:lnTo>
                  <a:lnTo>
                    <a:pt x="585" y="1249"/>
                  </a:lnTo>
                  <a:lnTo>
                    <a:pt x="619" y="1270"/>
                  </a:lnTo>
                  <a:lnTo>
                    <a:pt x="655" y="1290"/>
                  </a:lnTo>
                  <a:lnTo>
                    <a:pt x="693" y="1305"/>
                  </a:lnTo>
                  <a:lnTo>
                    <a:pt x="733" y="1318"/>
                  </a:lnTo>
                  <a:lnTo>
                    <a:pt x="774" y="1328"/>
                  </a:lnTo>
                  <a:lnTo>
                    <a:pt x="816" y="1333"/>
                  </a:lnTo>
                  <a:lnTo>
                    <a:pt x="859" y="1335"/>
                  </a:lnTo>
                  <a:lnTo>
                    <a:pt x="904" y="1333"/>
                  </a:lnTo>
                  <a:lnTo>
                    <a:pt x="949" y="1326"/>
                  </a:lnTo>
                  <a:lnTo>
                    <a:pt x="992" y="1316"/>
                  </a:lnTo>
                  <a:lnTo>
                    <a:pt x="1033" y="1302"/>
                  </a:lnTo>
                  <a:lnTo>
                    <a:pt x="1073" y="1284"/>
                  </a:lnTo>
                  <a:lnTo>
                    <a:pt x="1110" y="1263"/>
                  </a:lnTo>
                  <a:lnTo>
                    <a:pt x="1146" y="1238"/>
                  </a:lnTo>
                  <a:lnTo>
                    <a:pt x="1178" y="1211"/>
                  </a:lnTo>
                  <a:lnTo>
                    <a:pt x="1209" y="1180"/>
                  </a:lnTo>
                  <a:lnTo>
                    <a:pt x="1236" y="1148"/>
                  </a:lnTo>
                  <a:lnTo>
                    <a:pt x="1261" y="1112"/>
                  </a:lnTo>
                  <a:lnTo>
                    <a:pt x="1282" y="1075"/>
                  </a:lnTo>
                  <a:lnTo>
                    <a:pt x="1299" y="1035"/>
                  </a:lnTo>
                  <a:lnTo>
                    <a:pt x="1314" y="993"/>
                  </a:lnTo>
                  <a:lnTo>
                    <a:pt x="1324" y="950"/>
                  </a:lnTo>
                  <a:lnTo>
                    <a:pt x="1331" y="906"/>
                  </a:lnTo>
                  <a:lnTo>
                    <a:pt x="1333" y="860"/>
                  </a:lnTo>
                  <a:lnTo>
                    <a:pt x="1331" y="814"/>
                  </a:lnTo>
                  <a:lnTo>
                    <a:pt x="1324" y="770"/>
                  </a:lnTo>
                  <a:lnTo>
                    <a:pt x="1314" y="727"/>
                  </a:lnTo>
                  <a:lnTo>
                    <a:pt x="1299" y="686"/>
                  </a:lnTo>
                  <a:lnTo>
                    <a:pt x="1282" y="646"/>
                  </a:lnTo>
                  <a:lnTo>
                    <a:pt x="1261" y="608"/>
                  </a:lnTo>
                  <a:lnTo>
                    <a:pt x="1236" y="573"/>
                  </a:lnTo>
                  <a:lnTo>
                    <a:pt x="1209" y="540"/>
                  </a:lnTo>
                  <a:lnTo>
                    <a:pt x="1178" y="509"/>
                  </a:lnTo>
                  <a:lnTo>
                    <a:pt x="1146" y="482"/>
                  </a:lnTo>
                  <a:lnTo>
                    <a:pt x="1110" y="458"/>
                  </a:lnTo>
                  <a:lnTo>
                    <a:pt x="1073" y="436"/>
                  </a:lnTo>
                  <a:lnTo>
                    <a:pt x="1033" y="419"/>
                  </a:lnTo>
                  <a:lnTo>
                    <a:pt x="992" y="404"/>
                  </a:lnTo>
                  <a:lnTo>
                    <a:pt x="949" y="394"/>
                  </a:lnTo>
                  <a:lnTo>
                    <a:pt x="904" y="387"/>
                  </a:lnTo>
                  <a:lnTo>
                    <a:pt x="859" y="385"/>
                  </a:lnTo>
                  <a:close/>
                  <a:moveTo>
                    <a:pt x="859" y="0"/>
                  </a:moveTo>
                  <a:lnTo>
                    <a:pt x="920" y="2"/>
                  </a:lnTo>
                  <a:lnTo>
                    <a:pt x="980" y="9"/>
                  </a:lnTo>
                  <a:lnTo>
                    <a:pt x="1039" y="19"/>
                  </a:lnTo>
                  <a:lnTo>
                    <a:pt x="1096" y="34"/>
                  </a:lnTo>
                  <a:lnTo>
                    <a:pt x="1152" y="52"/>
                  </a:lnTo>
                  <a:lnTo>
                    <a:pt x="1206" y="73"/>
                  </a:lnTo>
                  <a:lnTo>
                    <a:pt x="1258" y="99"/>
                  </a:lnTo>
                  <a:lnTo>
                    <a:pt x="1308" y="128"/>
                  </a:lnTo>
                  <a:lnTo>
                    <a:pt x="1356" y="159"/>
                  </a:lnTo>
                  <a:lnTo>
                    <a:pt x="1402" y="194"/>
                  </a:lnTo>
                  <a:lnTo>
                    <a:pt x="1445" y="232"/>
                  </a:lnTo>
                  <a:lnTo>
                    <a:pt x="1485" y="273"/>
                  </a:lnTo>
                  <a:lnTo>
                    <a:pt x="1523" y="316"/>
                  </a:lnTo>
                  <a:lnTo>
                    <a:pt x="1558" y="361"/>
                  </a:lnTo>
                  <a:lnTo>
                    <a:pt x="1590" y="410"/>
                  </a:lnTo>
                  <a:lnTo>
                    <a:pt x="1618" y="460"/>
                  </a:lnTo>
                  <a:lnTo>
                    <a:pt x="1644" y="512"/>
                  </a:lnTo>
                  <a:lnTo>
                    <a:pt x="1665" y="566"/>
                  </a:lnTo>
                  <a:lnTo>
                    <a:pt x="1684" y="622"/>
                  </a:lnTo>
                  <a:lnTo>
                    <a:pt x="1698" y="679"/>
                  </a:lnTo>
                  <a:lnTo>
                    <a:pt x="1708" y="739"/>
                  </a:lnTo>
                  <a:lnTo>
                    <a:pt x="1715" y="799"/>
                  </a:lnTo>
                  <a:lnTo>
                    <a:pt x="1717" y="860"/>
                  </a:lnTo>
                  <a:lnTo>
                    <a:pt x="1715" y="922"/>
                  </a:lnTo>
                  <a:lnTo>
                    <a:pt x="1708" y="982"/>
                  </a:lnTo>
                  <a:lnTo>
                    <a:pt x="1698" y="1041"/>
                  </a:lnTo>
                  <a:lnTo>
                    <a:pt x="1684" y="1098"/>
                  </a:lnTo>
                  <a:lnTo>
                    <a:pt x="1665" y="1154"/>
                  </a:lnTo>
                  <a:lnTo>
                    <a:pt x="1644" y="1208"/>
                  </a:lnTo>
                  <a:lnTo>
                    <a:pt x="1618" y="1261"/>
                  </a:lnTo>
                  <a:lnTo>
                    <a:pt x="1590" y="1311"/>
                  </a:lnTo>
                  <a:lnTo>
                    <a:pt x="1558" y="1359"/>
                  </a:lnTo>
                  <a:lnTo>
                    <a:pt x="1523" y="1404"/>
                  </a:lnTo>
                  <a:lnTo>
                    <a:pt x="1485" y="1448"/>
                  </a:lnTo>
                  <a:lnTo>
                    <a:pt x="1445" y="1488"/>
                  </a:lnTo>
                  <a:lnTo>
                    <a:pt x="1402" y="1526"/>
                  </a:lnTo>
                  <a:lnTo>
                    <a:pt x="1356" y="1561"/>
                  </a:lnTo>
                  <a:lnTo>
                    <a:pt x="1308" y="1593"/>
                  </a:lnTo>
                  <a:lnTo>
                    <a:pt x="1258" y="1621"/>
                  </a:lnTo>
                  <a:lnTo>
                    <a:pt x="1206" y="1647"/>
                  </a:lnTo>
                  <a:lnTo>
                    <a:pt x="1152" y="1668"/>
                  </a:lnTo>
                  <a:lnTo>
                    <a:pt x="1096" y="1687"/>
                  </a:lnTo>
                  <a:lnTo>
                    <a:pt x="1039" y="1701"/>
                  </a:lnTo>
                  <a:lnTo>
                    <a:pt x="980" y="1711"/>
                  </a:lnTo>
                  <a:lnTo>
                    <a:pt x="920" y="1718"/>
                  </a:lnTo>
                  <a:lnTo>
                    <a:pt x="859" y="1720"/>
                  </a:lnTo>
                  <a:lnTo>
                    <a:pt x="797" y="1718"/>
                  </a:lnTo>
                  <a:lnTo>
                    <a:pt x="737" y="1711"/>
                  </a:lnTo>
                  <a:lnTo>
                    <a:pt x="678" y="1701"/>
                  </a:lnTo>
                  <a:lnTo>
                    <a:pt x="621" y="1687"/>
                  </a:lnTo>
                  <a:lnTo>
                    <a:pt x="565" y="1668"/>
                  </a:lnTo>
                  <a:lnTo>
                    <a:pt x="511" y="1647"/>
                  </a:lnTo>
                  <a:lnTo>
                    <a:pt x="459" y="1621"/>
                  </a:lnTo>
                  <a:lnTo>
                    <a:pt x="409" y="1593"/>
                  </a:lnTo>
                  <a:lnTo>
                    <a:pt x="361" y="1561"/>
                  </a:lnTo>
                  <a:lnTo>
                    <a:pt x="316" y="1526"/>
                  </a:lnTo>
                  <a:lnTo>
                    <a:pt x="272" y="1488"/>
                  </a:lnTo>
                  <a:lnTo>
                    <a:pt x="232" y="1448"/>
                  </a:lnTo>
                  <a:lnTo>
                    <a:pt x="194" y="1404"/>
                  </a:lnTo>
                  <a:lnTo>
                    <a:pt x="159" y="1359"/>
                  </a:lnTo>
                  <a:lnTo>
                    <a:pt x="128" y="1311"/>
                  </a:lnTo>
                  <a:lnTo>
                    <a:pt x="99" y="1261"/>
                  </a:lnTo>
                  <a:lnTo>
                    <a:pt x="73" y="1208"/>
                  </a:lnTo>
                  <a:lnTo>
                    <a:pt x="52" y="1154"/>
                  </a:lnTo>
                  <a:lnTo>
                    <a:pt x="34" y="1098"/>
                  </a:lnTo>
                  <a:lnTo>
                    <a:pt x="19" y="1041"/>
                  </a:lnTo>
                  <a:lnTo>
                    <a:pt x="9" y="982"/>
                  </a:lnTo>
                  <a:lnTo>
                    <a:pt x="2" y="922"/>
                  </a:lnTo>
                  <a:lnTo>
                    <a:pt x="0" y="860"/>
                  </a:lnTo>
                  <a:lnTo>
                    <a:pt x="2" y="799"/>
                  </a:lnTo>
                  <a:lnTo>
                    <a:pt x="9" y="739"/>
                  </a:lnTo>
                  <a:lnTo>
                    <a:pt x="19" y="679"/>
                  </a:lnTo>
                  <a:lnTo>
                    <a:pt x="34" y="622"/>
                  </a:lnTo>
                  <a:lnTo>
                    <a:pt x="52" y="566"/>
                  </a:lnTo>
                  <a:lnTo>
                    <a:pt x="73" y="512"/>
                  </a:lnTo>
                  <a:lnTo>
                    <a:pt x="99" y="460"/>
                  </a:lnTo>
                  <a:lnTo>
                    <a:pt x="128" y="410"/>
                  </a:lnTo>
                  <a:lnTo>
                    <a:pt x="159" y="361"/>
                  </a:lnTo>
                  <a:lnTo>
                    <a:pt x="194" y="316"/>
                  </a:lnTo>
                  <a:lnTo>
                    <a:pt x="232" y="273"/>
                  </a:lnTo>
                  <a:lnTo>
                    <a:pt x="272" y="232"/>
                  </a:lnTo>
                  <a:lnTo>
                    <a:pt x="316" y="194"/>
                  </a:lnTo>
                  <a:lnTo>
                    <a:pt x="361" y="159"/>
                  </a:lnTo>
                  <a:lnTo>
                    <a:pt x="409" y="128"/>
                  </a:lnTo>
                  <a:lnTo>
                    <a:pt x="459" y="99"/>
                  </a:lnTo>
                  <a:lnTo>
                    <a:pt x="511" y="73"/>
                  </a:lnTo>
                  <a:lnTo>
                    <a:pt x="565" y="52"/>
                  </a:lnTo>
                  <a:lnTo>
                    <a:pt x="621" y="34"/>
                  </a:lnTo>
                  <a:lnTo>
                    <a:pt x="678" y="19"/>
                  </a:lnTo>
                  <a:lnTo>
                    <a:pt x="737" y="9"/>
                  </a:lnTo>
                  <a:lnTo>
                    <a:pt x="797" y="2"/>
                  </a:lnTo>
                  <a:lnTo>
                    <a:pt x="8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cxnSp>
          <p:nvCxnSpPr>
            <p:cNvPr id="35" name="Straight Arrow Connector 34"/>
            <p:cNvCxnSpPr/>
            <p:nvPr/>
          </p:nvCxnSpPr>
          <p:spPr>
            <a:xfrm flipH="1" flipV="1">
              <a:off x="5456269" y="1708635"/>
              <a:ext cx="106204" cy="268794"/>
            </a:xfrm>
            <a:prstGeom prst="straightConnector1">
              <a:avLst/>
            </a:prstGeom>
            <a:ln w="19050">
              <a:solidFill>
                <a:srgbClr val="5C5C5D"/>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55" idx="8"/>
            </p:cNvCxnSpPr>
            <p:nvPr/>
          </p:nvCxnSpPr>
          <p:spPr>
            <a:xfrm flipH="1" flipV="1">
              <a:off x="4233276" y="2140489"/>
              <a:ext cx="879268" cy="697961"/>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H="1">
              <a:off x="4480526" y="4736768"/>
              <a:ext cx="689903" cy="832617"/>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3393048" y="3434215"/>
              <a:ext cx="838200" cy="15240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3624282" y="4494716"/>
              <a:ext cx="838200" cy="304800"/>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5806" y="1605710"/>
              <a:ext cx="2120634" cy="482962"/>
            </a:xfrm>
            <a:prstGeom prst="rect">
              <a:avLst/>
            </a:prstGeom>
            <a:noFill/>
          </p:spPr>
          <p:txBody>
            <a:bodyPr wrap="square" rtlCol="0">
              <a:spAutoFit/>
            </a:bodyPr>
            <a:lstStyle/>
            <a:p>
              <a:pPr algn="r"/>
              <a:r>
                <a:rPr lang="ro-RO" sz="1050" b="1" kern="0" dirty="0">
                  <a:solidFill>
                    <a:srgbClr val="00739F"/>
                  </a:solidFill>
                  <a:cs typeface="Arial" pitchFamily="34" charset="0"/>
                </a:rPr>
                <a:t>ANFP</a:t>
              </a:r>
            </a:p>
            <a:p>
              <a:pPr algn="r"/>
              <a:r>
                <a:rPr lang="ro-RO" sz="1050" kern="0" dirty="0">
                  <a:solidFill>
                    <a:srgbClr val="00739F"/>
                  </a:solidFill>
                  <a:cs typeface="Arial" pitchFamily="34" charset="0"/>
                </a:rPr>
                <a:t>Atelier de experți </a:t>
              </a:r>
              <a:r>
                <a:rPr lang="en-US" sz="1050" kern="0" dirty="0">
                  <a:solidFill>
                    <a:srgbClr val="00739F"/>
                  </a:solidFill>
                  <a:cs typeface="Arial" pitchFamily="34" charset="0"/>
                </a:rPr>
                <a:t> </a:t>
              </a:r>
            </a:p>
          </p:txBody>
        </p:sp>
        <p:sp>
          <p:nvSpPr>
            <p:cNvPr id="46" name="TextBox 45"/>
            <p:cNvSpPr txBox="1"/>
            <p:nvPr/>
          </p:nvSpPr>
          <p:spPr>
            <a:xfrm>
              <a:off x="1917079" y="4432916"/>
              <a:ext cx="1725680" cy="670782"/>
            </a:xfrm>
            <a:prstGeom prst="rect">
              <a:avLst/>
            </a:prstGeom>
            <a:noFill/>
            <a:ln>
              <a:noFill/>
            </a:ln>
          </p:spPr>
          <p:txBody>
            <a:bodyPr wrap="square" rtlCol="0">
              <a:spAutoFit/>
            </a:bodyPr>
            <a:lstStyle/>
            <a:p>
              <a:pPr algn="r"/>
              <a:r>
                <a:rPr lang="ro-RO" sz="1050" b="1" kern="0" dirty="0">
                  <a:solidFill>
                    <a:srgbClr val="69B845"/>
                  </a:solidFill>
                  <a:cs typeface="Arial" pitchFamily="34" charset="0"/>
                </a:rPr>
                <a:t>DOCUMENTE</a:t>
              </a:r>
              <a:r>
                <a:rPr lang="ro-RO" sz="1050" kern="0" dirty="0">
                  <a:solidFill>
                    <a:srgbClr val="69B845"/>
                  </a:solidFill>
                  <a:cs typeface="Arial" pitchFamily="34" charset="0"/>
                </a:rPr>
                <a:t> </a:t>
              </a:r>
              <a:endParaRPr lang="ro-RO" sz="1050" kern="0" dirty="0">
                <a:solidFill>
                  <a:schemeClr val="bg1">
                    <a:lumMod val="75000"/>
                  </a:schemeClr>
                </a:solidFill>
                <a:cs typeface="Arial" pitchFamily="34" charset="0"/>
              </a:endParaRPr>
            </a:p>
            <a:p>
              <a:pPr algn="r"/>
              <a:r>
                <a:rPr lang="ro-RO" sz="1050" kern="0" dirty="0">
                  <a:solidFill>
                    <a:srgbClr val="69B845"/>
                  </a:solidFill>
                  <a:cs typeface="Arial" pitchFamily="34" charset="0"/>
                </a:rPr>
                <a:t>Analiză de documente</a:t>
              </a:r>
              <a:r>
                <a:rPr lang="en-US" sz="1050" kern="0" dirty="0">
                  <a:solidFill>
                    <a:srgbClr val="69B845"/>
                  </a:solidFill>
                  <a:cs typeface="Arial" pitchFamily="34" charset="0"/>
                </a:rPr>
                <a:t> </a:t>
              </a:r>
            </a:p>
          </p:txBody>
        </p:sp>
        <p:sp>
          <p:nvSpPr>
            <p:cNvPr id="47" name="TextBox 46"/>
            <p:cNvSpPr txBox="1"/>
            <p:nvPr/>
          </p:nvSpPr>
          <p:spPr>
            <a:xfrm>
              <a:off x="6858829" y="1092872"/>
              <a:ext cx="2065944" cy="482962"/>
            </a:xfrm>
            <a:prstGeom prst="rect">
              <a:avLst/>
            </a:prstGeom>
            <a:noFill/>
            <a:ln>
              <a:noFill/>
            </a:ln>
          </p:spPr>
          <p:txBody>
            <a:bodyPr wrap="square" rtlCol="0">
              <a:spAutoFit/>
            </a:bodyPr>
            <a:lstStyle/>
            <a:p>
              <a:r>
                <a:rPr lang="ro-RO" sz="1050" b="1" kern="0" dirty="0">
                  <a:solidFill>
                    <a:srgbClr val="69B845"/>
                  </a:solidFill>
                  <a:cs typeface="Arial" pitchFamily="34" charset="0"/>
                </a:rPr>
                <a:t>POPULAȚIE</a:t>
              </a:r>
              <a:r>
                <a:rPr lang="en-US" sz="1050" b="1" kern="0" dirty="0">
                  <a:solidFill>
                    <a:srgbClr val="69B845"/>
                  </a:solidFill>
                  <a:cs typeface="Arial" pitchFamily="34" charset="0"/>
                </a:rPr>
                <a:t> </a:t>
              </a:r>
              <a:endParaRPr lang="ro-RO" sz="1050" b="1" kern="0" dirty="0">
                <a:solidFill>
                  <a:srgbClr val="69B845"/>
                </a:solidFill>
                <a:cs typeface="Arial" pitchFamily="34" charset="0"/>
              </a:endParaRPr>
            </a:p>
            <a:p>
              <a:r>
                <a:rPr lang="ro-RO" sz="1050" kern="0" dirty="0">
                  <a:solidFill>
                    <a:srgbClr val="69B845"/>
                  </a:solidFill>
                  <a:cs typeface="Arial" pitchFamily="34" charset="0"/>
                </a:rPr>
                <a:t>Sondaj de opinie</a:t>
              </a:r>
              <a:r>
                <a:rPr lang="en-US" sz="1050" kern="0" dirty="0">
                  <a:solidFill>
                    <a:srgbClr val="69B845"/>
                  </a:solidFill>
                  <a:cs typeface="Arial" pitchFamily="34" charset="0"/>
                </a:rPr>
                <a:t> </a:t>
              </a:r>
            </a:p>
          </p:txBody>
        </p:sp>
        <p:sp>
          <p:nvSpPr>
            <p:cNvPr id="48" name="TextBox 47"/>
            <p:cNvSpPr txBox="1"/>
            <p:nvPr/>
          </p:nvSpPr>
          <p:spPr>
            <a:xfrm>
              <a:off x="8356426" y="1731842"/>
              <a:ext cx="1814227" cy="482962"/>
            </a:xfrm>
            <a:prstGeom prst="rect">
              <a:avLst/>
            </a:prstGeom>
            <a:noFill/>
          </p:spPr>
          <p:txBody>
            <a:bodyPr wrap="square" rtlCol="0">
              <a:spAutoFit/>
            </a:bodyPr>
            <a:lstStyle/>
            <a:p>
              <a:r>
                <a:rPr lang="ro-RO" sz="1050" b="1" kern="0" dirty="0">
                  <a:solidFill>
                    <a:srgbClr val="5C5C5D"/>
                  </a:solidFill>
                  <a:cs typeface="Arial" pitchFamily="34" charset="0"/>
                </a:rPr>
                <a:t>ABSOLVENȚII</a:t>
              </a:r>
            </a:p>
            <a:p>
              <a:r>
                <a:rPr lang="ro-RO" sz="1050" kern="0" dirty="0">
                  <a:solidFill>
                    <a:srgbClr val="5C5C5D"/>
                  </a:solidFill>
                  <a:cs typeface="Arial" pitchFamily="34" charset="0"/>
                </a:rPr>
                <a:t>Sondaj de opinie</a:t>
              </a:r>
              <a:endParaRPr lang="en-US" sz="1050" kern="0" dirty="0">
                <a:solidFill>
                  <a:schemeClr val="bg1">
                    <a:lumMod val="75000"/>
                  </a:schemeClr>
                </a:solidFill>
                <a:cs typeface="Arial" pitchFamily="34" charset="0"/>
              </a:endParaRPr>
            </a:p>
          </p:txBody>
        </p:sp>
        <p:sp>
          <p:nvSpPr>
            <p:cNvPr id="49" name="TextBox 48"/>
            <p:cNvSpPr txBox="1"/>
            <p:nvPr/>
          </p:nvSpPr>
          <p:spPr>
            <a:xfrm>
              <a:off x="8568602" y="4356033"/>
              <a:ext cx="1447801" cy="482962"/>
            </a:xfrm>
            <a:prstGeom prst="rect">
              <a:avLst/>
            </a:prstGeom>
            <a:noFill/>
            <a:ln>
              <a:noFill/>
            </a:ln>
          </p:spPr>
          <p:txBody>
            <a:bodyPr wrap="square" rtlCol="0">
              <a:spAutoFit/>
            </a:bodyPr>
            <a:lstStyle/>
            <a:p>
              <a:r>
                <a:rPr lang="ro-RO" sz="1050" b="1" kern="0" dirty="0">
                  <a:solidFill>
                    <a:srgbClr val="69B845"/>
                  </a:solidFill>
                  <a:cs typeface="Arial" pitchFamily="34" charset="0"/>
                </a:rPr>
                <a:t>EXPERȚI</a:t>
              </a:r>
              <a:r>
                <a:rPr lang="en-US" sz="1050" kern="0" dirty="0">
                  <a:solidFill>
                    <a:srgbClr val="69B845"/>
                  </a:solidFill>
                  <a:cs typeface="Arial" pitchFamily="34" charset="0"/>
                </a:rPr>
                <a:t> </a:t>
              </a:r>
              <a:endParaRPr lang="ro-RO" sz="1050" kern="0" dirty="0">
                <a:solidFill>
                  <a:srgbClr val="69B845"/>
                </a:solidFill>
                <a:cs typeface="Arial" pitchFamily="34" charset="0"/>
              </a:endParaRPr>
            </a:p>
            <a:p>
              <a:r>
                <a:rPr lang="ro-RO" sz="1050" kern="0" dirty="0">
                  <a:solidFill>
                    <a:srgbClr val="69B845"/>
                  </a:solidFill>
                  <a:cs typeface="Arial" pitchFamily="34" charset="0"/>
                </a:rPr>
                <a:t>Panel</a:t>
              </a:r>
              <a:r>
                <a:rPr lang="en-US" sz="1050" kern="0" dirty="0">
                  <a:solidFill>
                    <a:srgbClr val="69B845"/>
                  </a:solidFill>
                  <a:cs typeface="Arial" pitchFamily="34" charset="0"/>
                </a:rPr>
                <a:t> </a:t>
              </a:r>
            </a:p>
          </p:txBody>
        </p:sp>
        <p:sp>
          <p:nvSpPr>
            <p:cNvPr id="50" name="TextBox 49"/>
            <p:cNvSpPr txBox="1"/>
            <p:nvPr/>
          </p:nvSpPr>
          <p:spPr>
            <a:xfrm>
              <a:off x="7614708" y="5351699"/>
              <a:ext cx="1918981" cy="670782"/>
            </a:xfrm>
            <a:prstGeom prst="rect">
              <a:avLst/>
            </a:prstGeom>
            <a:noFill/>
          </p:spPr>
          <p:txBody>
            <a:bodyPr wrap="square" rtlCol="0">
              <a:spAutoFit/>
            </a:bodyPr>
            <a:lstStyle/>
            <a:p>
              <a:r>
                <a:rPr lang="ro-RO" sz="1050" b="1" kern="0" dirty="0">
                  <a:solidFill>
                    <a:srgbClr val="00739F"/>
                  </a:solidFill>
                  <a:cs typeface="Arial" pitchFamily="34" charset="0"/>
                </a:rPr>
                <a:t>CURSANȚII</a:t>
              </a:r>
            </a:p>
            <a:p>
              <a:r>
                <a:rPr lang="ro-RO" sz="1050" kern="0" dirty="0">
                  <a:solidFill>
                    <a:srgbClr val="00739F"/>
                  </a:solidFill>
                  <a:cs typeface="Arial" pitchFamily="34" charset="0"/>
                </a:rPr>
                <a:t>Sondaj  de opinie</a:t>
              </a:r>
            </a:p>
            <a:p>
              <a:r>
                <a:rPr lang="ro-RO" sz="1050" kern="0" dirty="0">
                  <a:solidFill>
                    <a:srgbClr val="00739F"/>
                  </a:solidFill>
                  <a:cs typeface="Arial" pitchFamily="34" charset="0"/>
                </a:rPr>
                <a:t>Interviuri, Focus grupuri</a:t>
              </a:r>
              <a:r>
                <a:rPr lang="en-US" sz="1050" kern="0" dirty="0">
                  <a:solidFill>
                    <a:srgbClr val="00739F"/>
                  </a:solidFill>
                  <a:cs typeface="Arial" pitchFamily="34" charset="0"/>
                </a:rPr>
                <a:t> </a:t>
              </a:r>
            </a:p>
          </p:txBody>
        </p:sp>
        <p:sp>
          <p:nvSpPr>
            <p:cNvPr id="52" name="TextBox 51"/>
            <p:cNvSpPr txBox="1"/>
            <p:nvPr/>
          </p:nvSpPr>
          <p:spPr>
            <a:xfrm>
              <a:off x="5248245" y="5912114"/>
              <a:ext cx="2199905" cy="482962"/>
            </a:xfrm>
            <a:prstGeom prst="rect">
              <a:avLst/>
            </a:prstGeom>
            <a:noFill/>
          </p:spPr>
          <p:txBody>
            <a:bodyPr wrap="square" rtlCol="0">
              <a:spAutoFit/>
            </a:bodyPr>
            <a:lstStyle/>
            <a:p>
              <a:pPr algn="ctr"/>
              <a:r>
                <a:rPr lang="ro-RO" sz="1050" b="1" kern="0" dirty="0">
                  <a:solidFill>
                    <a:srgbClr val="9F2029"/>
                  </a:solidFill>
                  <a:cs typeface="Arial" pitchFamily="34" charset="0"/>
                </a:rPr>
                <a:t>ONG/ SOC. CIVILĂ</a:t>
              </a:r>
            </a:p>
            <a:p>
              <a:pPr algn="ctr"/>
              <a:r>
                <a:rPr lang="ro-RO" sz="1050" kern="0" dirty="0">
                  <a:solidFill>
                    <a:srgbClr val="9F2029"/>
                  </a:solidFill>
                  <a:cs typeface="Arial" pitchFamily="34" charset="0"/>
                </a:rPr>
                <a:t>Focus grupuri</a:t>
              </a:r>
              <a:r>
                <a:rPr lang="ro-RO" sz="1050" kern="0" dirty="0">
                  <a:solidFill>
                    <a:srgbClr val="5C5C5D"/>
                  </a:solidFill>
                  <a:cs typeface="Arial" pitchFamily="34" charset="0"/>
                </a:rPr>
                <a:t> </a:t>
              </a:r>
              <a:r>
                <a:rPr lang="en-US" sz="1050" kern="0" dirty="0">
                  <a:solidFill>
                    <a:srgbClr val="5C5C5D"/>
                  </a:solidFill>
                  <a:cs typeface="Arial" pitchFamily="34" charset="0"/>
                </a:rPr>
                <a:t> </a:t>
              </a:r>
            </a:p>
          </p:txBody>
        </p:sp>
        <p:sp>
          <p:nvSpPr>
            <p:cNvPr id="53" name="TextBox 52"/>
            <p:cNvSpPr txBox="1"/>
            <p:nvPr/>
          </p:nvSpPr>
          <p:spPr>
            <a:xfrm>
              <a:off x="2213346" y="5633122"/>
              <a:ext cx="2458554" cy="482962"/>
            </a:xfrm>
            <a:prstGeom prst="rect">
              <a:avLst/>
            </a:prstGeom>
            <a:noFill/>
          </p:spPr>
          <p:txBody>
            <a:bodyPr wrap="square" rtlCol="0">
              <a:spAutoFit/>
            </a:bodyPr>
            <a:lstStyle/>
            <a:p>
              <a:pPr algn="r"/>
              <a:r>
                <a:rPr lang="ro-RO" sz="1050" b="1" kern="0" dirty="0">
                  <a:solidFill>
                    <a:srgbClr val="00739F"/>
                  </a:solidFill>
                  <a:cs typeface="Arial" pitchFamily="34" charset="0"/>
                </a:rPr>
                <a:t>FUNCȚIONARI DE EXECUȚIE</a:t>
              </a:r>
              <a:r>
                <a:rPr lang="en-US" sz="1050" kern="0" dirty="0">
                  <a:solidFill>
                    <a:srgbClr val="00739F"/>
                  </a:solidFill>
                  <a:cs typeface="Arial" pitchFamily="34" charset="0"/>
                </a:rPr>
                <a:t> </a:t>
              </a:r>
              <a:endParaRPr lang="ro-RO" sz="1050" kern="0" dirty="0">
                <a:solidFill>
                  <a:srgbClr val="00739F"/>
                </a:solidFill>
                <a:cs typeface="Arial" pitchFamily="34" charset="0"/>
              </a:endParaRPr>
            </a:p>
            <a:p>
              <a:pPr algn="r"/>
              <a:r>
                <a:rPr lang="ro-RO" sz="1050" kern="0" dirty="0">
                  <a:solidFill>
                    <a:srgbClr val="00739F"/>
                  </a:solidFill>
                  <a:cs typeface="Arial" pitchFamily="34" charset="0"/>
                </a:rPr>
                <a:t>Focus grupuri</a:t>
              </a:r>
              <a:endParaRPr lang="en-US" sz="1050" kern="0" dirty="0">
                <a:solidFill>
                  <a:schemeClr val="bg1">
                    <a:lumMod val="65000"/>
                  </a:schemeClr>
                </a:solidFill>
                <a:cs typeface="Arial" pitchFamily="34" charset="0"/>
              </a:endParaRPr>
            </a:p>
          </p:txBody>
        </p:sp>
        <p:cxnSp>
          <p:nvCxnSpPr>
            <p:cNvPr id="54" name="Straight Arrow Connector 53"/>
            <p:cNvCxnSpPr/>
            <p:nvPr/>
          </p:nvCxnSpPr>
          <p:spPr>
            <a:xfrm flipV="1">
              <a:off x="7806012" y="3257674"/>
              <a:ext cx="662013" cy="13511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494523" y="2981921"/>
              <a:ext cx="2517662" cy="482962"/>
            </a:xfrm>
            <a:prstGeom prst="rect">
              <a:avLst/>
            </a:prstGeom>
            <a:noFill/>
          </p:spPr>
          <p:txBody>
            <a:bodyPr wrap="square" rtlCol="0">
              <a:spAutoFit/>
            </a:bodyPr>
            <a:lstStyle/>
            <a:p>
              <a:r>
                <a:rPr lang="ro-RO" sz="1050" b="1" kern="0" dirty="0">
                  <a:solidFill>
                    <a:srgbClr val="9F2029"/>
                  </a:solidFill>
                  <a:cs typeface="Arial" pitchFamily="34" charset="0"/>
                </a:rPr>
                <a:t>IMM-ANTREPRENORI</a:t>
              </a:r>
            </a:p>
            <a:p>
              <a:r>
                <a:rPr lang="ro-RO" sz="1050" kern="0" dirty="0">
                  <a:solidFill>
                    <a:srgbClr val="9F2029"/>
                  </a:solidFill>
                  <a:cs typeface="Arial" pitchFamily="34" charset="0"/>
                </a:rPr>
                <a:t>Sondaj de opinie</a:t>
              </a:r>
              <a:r>
                <a:rPr lang="en-US" sz="1050" kern="0" dirty="0">
                  <a:solidFill>
                    <a:srgbClr val="9F2029"/>
                  </a:solidFill>
                  <a:cs typeface="Arial" pitchFamily="34" charset="0"/>
                </a:rPr>
                <a:t> </a:t>
              </a:r>
            </a:p>
          </p:txBody>
        </p:sp>
        <p:sp>
          <p:nvSpPr>
            <p:cNvPr id="40" name="Freeform: Shape 39">
              <a:extLst>
                <a:ext uri="{FF2B5EF4-FFF2-40B4-BE49-F238E27FC236}">
                  <a16:creationId xmlns:a16="http://schemas.microsoft.com/office/drawing/2014/main" id="{D3F61F55-C04F-4195-BDC8-CDF960AC9F32}"/>
                </a:ext>
              </a:extLst>
            </p:cNvPr>
            <p:cNvSpPr/>
            <p:nvPr/>
          </p:nvSpPr>
          <p:spPr>
            <a:xfrm rot="16200000" flipV="1">
              <a:off x="6300639" y="1725767"/>
              <a:ext cx="595411" cy="951726"/>
            </a:xfrm>
            <a:custGeom>
              <a:avLst/>
              <a:gdLst>
                <a:gd name="connsiteX0" fmla="*/ 595411 w 595411"/>
                <a:gd name="connsiteY0" fmla="*/ 951726 h 951726"/>
                <a:gd name="connsiteX1" fmla="*/ 586962 w 595411"/>
                <a:gd name="connsiteY1" fmla="*/ 784405 h 951726"/>
                <a:gd name="connsiteX2" fmla="*/ 370143 w 595411"/>
                <a:gd name="connsiteY2" fmla="*/ 81739 h 951726"/>
                <a:gd name="connsiteX3" fmla="*/ 320485 w 595411"/>
                <a:gd name="connsiteY3" fmla="*/ 0 h 951726"/>
                <a:gd name="connsiteX4" fmla="*/ 0 w 595411"/>
                <a:gd name="connsiteY4" fmla="*/ 185031 h 951726"/>
                <a:gd name="connsiteX5" fmla="*/ 44493 w 595411"/>
                <a:gd name="connsiteY5" fmla="*/ 258269 h 951726"/>
                <a:gd name="connsiteX6" fmla="*/ 218525 w 595411"/>
                <a:gd name="connsiteY6" fmla="*/ 822271 h 951726"/>
                <a:gd name="connsiteX7" fmla="*/ 225062 w 595411"/>
                <a:gd name="connsiteY7" fmla="*/ 951726 h 951726"/>
                <a:gd name="connsiteX8" fmla="*/ 595411 w 595411"/>
                <a:gd name="connsiteY8" fmla="*/ 951726 h 95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11" h="951726">
                  <a:moveTo>
                    <a:pt x="595411" y="951726"/>
                  </a:moveTo>
                  <a:lnTo>
                    <a:pt x="586962" y="784405"/>
                  </a:lnTo>
                  <a:cubicBezTo>
                    <a:pt x="561333" y="532048"/>
                    <a:pt x="485706" y="294472"/>
                    <a:pt x="370143" y="81739"/>
                  </a:cubicBezTo>
                  <a:lnTo>
                    <a:pt x="320485" y="0"/>
                  </a:lnTo>
                  <a:lnTo>
                    <a:pt x="0" y="185031"/>
                  </a:lnTo>
                  <a:lnTo>
                    <a:pt x="44493" y="258269"/>
                  </a:lnTo>
                  <a:cubicBezTo>
                    <a:pt x="137251" y="429021"/>
                    <a:pt x="197954" y="619714"/>
                    <a:pt x="218525" y="822271"/>
                  </a:cubicBezTo>
                  <a:lnTo>
                    <a:pt x="225062" y="951726"/>
                  </a:lnTo>
                  <a:lnTo>
                    <a:pt x="595411" y="951726"/>
                  </a:lnTo>
                  <a:close/>
                </a:path>
              </a:pathLst>
            </a:custGeom>
            <a:solidFill>
              <a:srgbClr val="69B8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42" name="Freeform: Shape 41">
              <a:extLst>
                <a:ext uri="{FF2B5EF4-FFF2-40B4-BE49-F238E27FC236}">
                  <a16:creationId xmlns:a16="http://schemas.microsoft.com/office/drawing/2014/main" id="{0C66294C-2E2A-41EC-9D08-499B0AA04CBC}"/>
                </a:ext>
              </a:extLst>
            </p:cNvPr>
            <p:cNvSpPr/>
            <p:nvPr/>
          </p:nvSpPr>
          <p:spPr>
            <a:xfrm rot="16200000" flipV="1">
              <a:off x="5316165" y="1747126"/>
              <a:ext cx="571950" cy="888283"/>
            </a:xfrm>
            <a:custGeom>
              <a:avLst/>
              <a:gdLst>
                <a:gd name="connsiteX0" fmla="*/ 571950 w 571950"/>
                <a:gd name="connsiteY0" fmla="*/ 0 h 888283"/>
                <a:gd name="connsiteX1" fmla="*/ 201602 w 571950"/>
                <a:gd name="connsiteY1" fmla="*/ 0 h 888283"/>
                <a:gd name="connsiteX2" fmla="*/ 196432 w 571950"/>
                <a:gd name="connsiteY2" fmla="*/ 102377 h 888283"/>
                <a:gd name="connsiteX3" fmla="*/ 22400 w 571950"/>
                <a:gd name="connsiteY3" fmla="*/ 666379 h 888283"/>
                <a:gd name="connsiteX4" fmla="*/ 0 w 571950"/>
                <a:gd name="connsiteY4" fmla="*/ 703251 h 888283"/>
                <a:gd name="connsiteX5" fmla="*/ 320485 w 571950"/>
                <a:gd name="connsiteY5" fmla="*/ 888283 h 888283"/>
                <a:gd name="connsiteX6" fmla="*/ 348050 w 571950"/>
                <a:gd name="connsiteY6" fmla="*/ 842909 h 888283"/>
                <a:gd name="connsiteX7" fmla="*/ 564869 w 571950"/>
                <a:gd name="connsiteY7" fmla="*/ 140243 h 888283"/>
                <a:gd name="connsiteX8" fmla="*/ 571950 w 571950"/>
                <a:gd name="connsiteY8" fmla="*/ 0 h 8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950" h="888283">
                  <a:moveTo>
                    <a:pt x="571950" y="0"/>
                  </a:moveTo>
                  <a:lnTo>
                    <a:pt x="201602" y="0"/>
                  </a:lnTo>
                  <a:lnTo>
                    <a:pt x="196432" y="102377"/>
                  </a:lnTo>
                  <a:cubicBezTo>
                    <a:pt x="175861" y="304933"/>
                    <a:pt x="115158" y="495626"/>
                    <a:pt x="22400" y="666379"/>
                  </a:cubicBezTo>
                  <a:lnTo>
                    <a:pt x="0" y="703251"/>
                  </a:lnTo>
                  <a:lnTo>
                    <a:pt x="320485" y="888283"/>
                  </a:lnTo>
                  <a:lnTo>
                    <a:pt x="348050" y="842909"/>
                  </a:lnTo>
                  <a:cubicBezTo>
                    <a:pt x="463614" y="630176"/>
                    <a:pt x="539241" y="392600"/>
                    <a:pt x="564869" y="140243"/>
                  </a:cubicBezTo>
                  <a:lnTo>
                    <a:pt x="571950" y="0"/>
                  </a:lnTo>
                  <a:close/>
                </a:path>
              </a:pathLst>
            </a:custGeom>
            <a:solidFill>
              <a:srgbClr val="5C5C5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55" name="Freeform: Shape 54">
              <a:extLst>
                <a:ext uri="{FF2B5EF4-FFF2-40B4-BE49-F238E27FC236}">
                  <a16:creationId xmlns:a16="http://schemas.microsoft.com/office/drawing/2014/main" id="{8AA8041E-D39F-41A3-822D-00F100214725}"/>
                </a:ext>
              </a:extLst>
            </p:cNvPr>
            <p:cNvSpPr/>
            <p:nvPr/>
          </p:nvSpPr>
          <p:spPr>
            <a:xfrm rot="16200000" flipV="1">
              <a:off x="4811750" y="2565903"/>
              <a:ext cx="901729" cy="843512"/>
            </a:xfrm>
            <a:custGeom>
              <a:avLst/>
              <a:gdLst>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874864 w 901729"/>
                <a:gd name="connsiteY7" fmla="*/ 229252 h 843512"/>
                <a:gd name="connsiteX8" fmla="*/ 901729 w 901729"/>
                <a:gd name="connsiteY8"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600074 w 901729"/>
                <a:gd name="connsiteY7" fmla="*/ 571827 h 843512"/>
                <a:gd name="connsiteX8" fmla="*/ 874864 w 901729"/>
                <a:gd name="connsiteY8" fmla="*/ 229252 h 843512"/>
                <a:gd name="connsiteX9" fmla="*/ 901729 w 901729"/>
                <a:gd name="connsiteY9"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600074 w 901729"/>
                <a:gd name="connsiteY7" fmla="*/ 571827 h 843512"/>
                <a:gd name="connsiteX8" fmla="*/ 745330 w 901729"/>
                <a:gd name="connsiteY8" fmla="*/ 417046 h 843512"/>
                <a:gd name="connsiteX9" fmla="*/ 874864 w 901729"/>
                <a:gd name="connsiteY9" fmla="*/ 229252 h 843512"/>
                <a:gd name="connsiteX10" fmla="*/ 901729 w 901729"/>
                <a:gd name="connsiteY10"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423861 w 901729"/>
                <a:gd name="connsiteY7" fmla="*/ 717083 h 843512"/>
                <a:gd name="connsiteX8" fmla="*/ 600074 w 901729"/>
                <a:gd name="connsiteY8" fmla="*/ 571827 h 843512"/>
                <a:gd name="connsiteX9" fmla="*/ 745330 w 901729"/>
                <a:gd name="connsiteY9" fmla="*/ 417046 h 843512"/>
                <a:gd name="connsiteX10" fmla="*/ 874864 w 901729"/>
                <a:gd name="connsiteY10" fmla="*/ 229252 h 843512"/>
                <a:gd name="connsiteX11" fmla="*/ 901729 w 901729"/>
                <a:gd name="connsiteY11"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423861 w 901729"/>
                <a:gd name="connsiteY7" fmla="*/ 717083 h 843512"/>
                <a:gd name="connsiteX8" fmla="*/ 600074 w 901729"/>
                <a:gd name="connsiteY8" fmla="*/ 571827 h 843512"/>
                <a:gd name="connsiteX9" fmla="*/ 752474 w 901729"/>
                <a:gd name="connsiteY9" fmla="*/ 414665 h 843512"/>
                <a:gd name="connsiteX10" fmla="*/ 874864 w 901729"/>
                <a:gd name="connsiteY10" fmla="*/ 229252 h 843512"/>
                <a:gd name="connsiteX11" fmla="*/ 901729 w 901729"/>
                <a:gd name="connsiteY11" fmla="*/ 185032 h 8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1729" h="843512">
                  <a:moveTo>
                    <a:pt x="901729" y="185032"/>
                  </a:moveTo>
                  <a:lnTo>
                    <a:pt x="581244" y="0"/>
                  </a:lnTo>
                  <a:lnTo>
                    <a:pt x="567765" y="22187"/>
                  </a:lnTo>
                  <a:cubicBezTo>
                    <a:pt x="432414" y="222533"/>
                    <a:pt x="250131" y="388568"/>
                    <a:pt x="36691" y="504515"/>
                  </a:cubicBezTo>
                  <a:lnTo>
                    <a:pt x="0" y="522190"/>
                  </a:lnTo>
                  <a:lnTo>
                    <a:pt x="185515" y="843512"/>
                  </a:lnTo>
                  <a:lnTo>
                    <a:pt x="213221" y="830165"/>
                  </a:lnTo>
                  <a:cubicBezTo>
                    <a:pt x="251755" y="806316"/>
                    <a:pt x="359386" y="760139"/>
                    <a:pt x="423861" y="717083"/>
                  </a:cubicBezTo>
                  <a:cubicBezTo>
                    <a:pt x="488336" y="674027"/>
                    <a:pt x="545305" y="619055"/>
                    <a:pt x="600074" y="571827"/>
                  </a:cubicBezTo>
                  <a:cubicBezTo>
                    <a:pt x="687171" y="502180"/>
                    <a:pt x="706676" y="471761"/>
                    <a:pt x="752474" y="414665"/>
                  </a:cubicBezTo>
                  <a:cubicBezTo>
                    <a:pt x="798272" y="357569"/>
                    <a:pt x="847210" y="267127"/>
                    <a:pt x="874864" y="229252"/>
                  </a:cubicBezTo>
                  <a:lnTo>
                    <a:pt x="901729" y="185032"/>
                  </a:lnTo>
                  <a:close/>
                </a:path>
              </a:pathLst>
            </a:custGeom>
            <a:solidFill>
              <a:srgbClr val="00739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57" name="Freeform: Shape 56">
              <a:extLst>
                <a:ext uri="{FF2B5EF4-FFF2-40B4-BE49-F238E27FC236}">
                  <a16:creationId xmlns:a16="http://schemas.microsoft.com/office/drawing/2014/main" id="{D15A7013-7AC1-458C-A9B8-E774AC73B7F5}"/>
                </a:ext>
              </a:extLst>
            </p:cNvPr>
            <p:cNvSpPr/>
            <p:nvPr/>
          </p:nvSpPr>
          <p:spPr>
            <a:xfrm rot="16200000" flipV="1">
              <a:off x="6528111" y="2584811"/>
              <a:ext cx="880171" cy="808206"/>
            </a:xfrm>
            <a:custGeom>
              <a:avLst/>
              <a:gdLst>
                <a:gd name="connsiteX0" fmla="*/ 880171 w 880171"/>
                <a:gd name="connsiteY0" fmla="*/ 622372 h 808206"/>
                <a:gd name="connsiteX1" fmla="*/ 875399 w 880171"/>
                <a:gd name="connsiteY1" fmla="*/ 614517 h 808206"/>
                <a:gd name="connsiteX2" fmla="*/ 213756 w 880171"/>
                <a:gd name="connsiteY2" fmla="*/ 13604 h 808206"/>
                <a:gd name="connsiteX3" fmla="*/ 185516 w 880171"/>
                <a:gd name="connsiteY3" fmla="*/ 0 h 808206"/>
                <a:gd name="connsiteX4" fmla="*/ 0 w 880171"/>
                <a:gd name="connsiteY4" fmla="*/ 321322 h 808206"/>
                <a:gd name="connsiteX5" fmla="*/ 37226 w 880171"/>
                <a:gd name="connsiteY5" fmla="*/ 339254 h 808206"/>
                <a:gd name="connsiteX6" fmla="*/ 481584 w 880171"/>
                <a:gd name="connsiteY6" fmla="*/ 705618 h 808206"/>
                <a:gd name="connsiteX7" fmla="*/ 558297 w 880171"/>
                <a:gd name="connsiteY7" fmla="*/ 808206 h 808206"/>
                <a:gd name="connsiteX8" fmla="*/ 880171 w 880171"/>
                <a:gd name="connsiteY8" fmla="*/ 622372 h 808206"/>
                <a:gd name="connsiteX0" fmla="*/ 880171 w 880171"/>
                <a:gd name="connsiteY0" fmla="*/ 622372 h 808206"/>
                <a:gd name="connsiteX1" fmla="*/ 875399 w 880171"/>
                <a:gd name="connsiteY1" fmla="*/ 614517 h 808206"/>
                <a:gd name="connsiteX2" fmla="*/ 581025 w 880171"/>
                <a:gd name="connsiteY2" fmla="*/ 252362 h 808206"/>
                <a:gd name="connsiteX3" fmla="*/ 213756 w 880171"/>
                <a:gd name="connsiteY3" fmla="*/ 13604 h 808206"/>
                <a:gd name="connsiteX4" fmla="*/ 185516 w 880171"/>
                <a:gd name="connsiteY4" fmla="*/ 0 h 808206"/>
                <a:gd name="connsiteX5" fmla="*/ 0 w 880171"/>
                <a:gd name="connsiteY5" fmla="*/ 321322 h 808206"/>
                <a:gd name="connsiteX6" fmla="*/ 37226 w 880171"/>
                <a:gd name="connsiteY6" fmla="*/ 339254 h 808206"/>
                <a:gd name="connsiteX7" fmla="*/ 481584 w 880171"/>
                <a:gd name="connsiteY7" fmla="*/ 705618 h 808206"/>
                <a:gd name="connsiteX8" fmla="*/ 558297 w 880171"/>
                <a:gd name="connsiteY8" fmla="*/ 808206 h 808206"/>
                <a:gd name="connsiteX9" fmla="*/ 880171 w 880171"/>
                <a:gd name="connsiteY9" fmla="*/ 622372 h 808206"/>
                <a:gd name="connsiteX0" fmla="*/ 880171 w 880171"/>
                <a:gd name="connsiteY0" fmla="*/ 622372 h 808206"/>
                <a:gd name="connsiteX1" fmla="*/ 875399 w 880171"/>
                <a:gd name="connsiteY1" fmla="*/ 614517 h 808206"/>
                <a:gd name="connsiteX2" fmla="*/ 752475 w 880171"/>
                <a:gd name="connsiteY2" fmla="*/ 440481 h 808206"/>
                <a:gd name="connsiteX3" fmla="*/ 581025 w 880171"/>
                <a:gd name="connsiteY3" fmla="*/ 252362 h 808206"/>
                <a:gd name="connsiteX4" fmla="*/ 213756 w 880171"/>
                <a:gd name="connsiteY4" fmla="*/ 13604 h 808206"/>
                <a:gd name="connsiteX5" fmla="*/ 185516 w 880171"/>
                <a:gd name="connsiteY5" fmla="*/ 0 h 808206"/>
                <a:gd name="connsiteX6" fmla="*/ 0 w 880171"/>
                <a:gd name="connsiteY6" fmla="*/ 321322 h 808206"/>
                <a:gd name="connsiteX7" fmla="*/ 37226 w 880171"/>
                <a:gd name="connsiteY7" fmla="*/ 339254 h 808206"/>
                <a:gd name="connsiteX8" fmla="*/ 481584 w 880171"/>
                <a:gd name="connsiteY8" fmla="*/ 705618 h 808206"/>
                <a:gd name="connsiteX9" fmla="*/ 558297 w 880171"/>
                <a:gd name="connsiteY9" fmla="*/ 808206 h 808206"/>
                <a:gd name="connsiteX10" fmla="*/ 880171 w 880171"/>
                <a:gd name="connsiteY10" fmla="*/ 622372 h 808206"/>
                <a:gd name="connsiteX0" fmla="*/ 880171 w 880171"/>
                <a:gd name="connsiteY0" fmla="*/ 622372 h 808206"/>
                <a:gd name="connsiteX1" fmla="*/ 875399 w 880171"/>
                <a:gd name="connsiteY1" fmla="*/ 614517 h 808206"/>
                <a:gd name="connsiteX2" fmla="*/ 752475 w 880171"/>
                <a:gd name="connsiteY2" fmla="*/ 440481 h 808206"/>
                <a:gd name="connsiteX3" fmla="*/ 581025 w 880171"/>
                <a:gd name="connsiteY3" fmla="*/ 252362 h 808206"/>
                <a:gd name="connsiteX4" fmla="*/ 390525 w 880171"/>
                <a:gd name="connsiteY4" fmla="*/ 111869 h 808206"/>
                <a:gd name="connsiteX5" fmla="*/ 213756 w 880171"/>
                <a:gd name="connsiteY5" fmla="*/ 13604 h 808206"/>
                <a:gd name="connsiteX6" fmla="*/ 185516 w 880171"/>
                <a:gd name="connsiteY6" fmla="*/ 0 h 808206"/>
                <a:gd name="connsiteX7" fmla="*/ 0 w 880171"/>
                <a:gd name="connsiteY7" fmla="*/ 321322 h 808206"/>
                <a:gd name="connsiteX8" fmla="*/ 37226 w 880171"/>
                <a:gd name="connsiteY8" fmla="*/ 339254 h 808206"/>
                <a:gd name="connsiteX9" fmla="*/ 481584 w 880171"/>
                <a:gd name="connsiteY9" fmla="*/ 705618 h 808206"/>
                <a:gd name="connsiteX10" fmla="*/ 558297 w 880171"/>
                <a:gd name="connsiteY10" fmla="*/ 808206 h 808206"/>
                <a:gd name="connsiteX11" fmla="*/ 880171 w 880171"/>
                <a:gd name="connsiteY11" fmla="*/ 622372 h 80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0171" h="808206">
                  <a:moveTo>
                    <a:pt x="880171" y="622372"/>
                  </a:moveTo>
                  <a:lnTo>
                    <a:pt x="875399" y="614517"/>
                  </a:lnTo>
                  <a:cubicBezTo>
                    <a:pt x="852926" y="584599"/>
                    <a:pt x="801537" y="500840"/>
                    <a:pt x="752475" y="440481"/>
                  </a:cubicBezTo>
                  <a:cubicBezTo>
                    <a:pt x="703413" y="380122"/>
                    <a:pt x="642541" y="305543"/>
                    <a:pt x="581025" y="252362"/>
                  </a:cubicBezTo>
                  <a:cubicBezTo>
                    <a:pt x="519509" y="199181"/>
                    <a:pt x="451736" y="151662"/>
                    <a:pt x="390525" y="111869"/>
                  </a:cubicBezTo>
                  <a:cubicBezTo>
                    <a:pt x="329314" y="72076"/>
                    <a:pt x="246733" y="33836"/>
                    <a:pt x="213756" y="13604"/>
                  </a:cubicBezTo>
                  <a:lnTo>
                    <a:pt x="185516" y="0"/>
                  </a:lnTo>
                  <a:lnTo>
                    <a:pt x="0" y="321322"/>
                  </a:lnTo>
                  <a:lnTo>
                    <a:pt x="37226" y="339254"/>
                  </a:lnTo>
                  <a:cubicBezTo>
                    <a:pt x="207978" y="432012"/>
                    <a:pt x="358789" y="556826"/>
                    <a:pt x="481584" y="705618"/>
                  </a:cubicBezTo>
                  <a:lnTo>
                    <a:pt x="558297" y="808206"/>
                  </a:lnTo>
                  <a:lnTo>
                    <a:pt x="880171" y="622372"/>
                  </a:lnTo>
                  <a:close/>
                </a:path>
              </a:pathLst>
            </a:custGeom>
            <a:solidFill>
              <a:srgbClr val="5C5C5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59" name="Freeform: Shape 58">
              <a:extLst>
                <a:ext uri="{FF2B5EF4-FFF2-40B4-BE49-F238E27FC236}">
                  <a16:creationId xmlns:a16="http://schemas.microsoft.com/office/drawing/2014/main" id="{C78F89D7-B079-47DD-B571-1B425846CC27}"/>
                </a:ext>
              </a:extLst>
            </p:cNvPr>
            <p:cNvSpPr/>
            <p:nvPr/>
          </p:nvSpPr>
          <p:spPr>
            <a:xfrm rot="16200000" flipV="1">
              <a:off x="7268520" y="3186962"/>
              <a:ext cx="911144" cy="501063"/>
            </a:xfrm>
            <a:custGeom>
              <a:avLst/>
              <a:gdLst>
                <a:gd name="connsiteX0" fmla="*/ 911144 w 911144"/>
                <a:gd name="connsiteY0" fmla="*/ 179742 h 501063"/>
                <a:gd name="connsiteX1" fmla="*/ 844175 w 911144"/>
                <a:gd name="connsiteY1" fmla="*/ 147481 h 501063"/>
                <a:gd name="connsiteX2" fmla="*/ 113678 w 911144"/>
                <a:gd name="connsiteY2" fmla="*/ 0 h 501063"/>
                <a:gd name="connsiteX3" fmla="*/ 0 w 911144"/>
                <a:gd name="connsiteY3" fmla="*/ 5740 h 501063"/>
                <a:gd name="connsiteX4" fmla="*/ 0 w 911144"/>
                <a:gd name="connsiteY4" fmla="*/ 376089 h 501063"/>
                <a:gd name="connsiteX5" fmla="*/ 113678 w 911144"/>
                <a:gd name="connsiteY5" fmla="*/ 370349 h 501063"/>
                <a:gd name="connsiteX6" fmla="*/ 700019 w 911144"/>
                <a:gd name="connsiteY6" fmla="*/ 488726 h 501063"/>
                <a:gd name="connsiteX7" fmla="*/ 725629 w 911144"/>
                <a:gd name="connsiteY7" fmla="*/ 501063 h 501063"/>
                <a:gd name="connsiteX8" fmla="*/ 911144 w 911144"/>
                <a:gd name="connsiteY8" fmla="*/ 179742 h 50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144" h="501063">
                  <a:moveTo>
                    <a:pt x="911144" y="179742"/>
                  </a:moveTo>
                  <a:lnTo>
                    <a:pt x="844175" y="147481"/>
                  </a:lnTo>
                  <a:cubicBezTo>
                    <a:pt x="619650" y="52515"/>
                    <a:pt x="372796" y="0"/>
                    <a:pt x="113678" y="0"/>
                  </a:cubicBezTo>
                  <a:lnTo>
                    <a:pt x="0" y="5740"/>
                  </a:lnTo>
                  <a:lnTo>
                    <a:pt x="0" y="376089"/>
                  </a:lnTo>
                  <a:lnTo>
                    <a:pt x="113678" y="370349"/>
                  </a:lnTo>
                  <a:cubicBezTo>
                    <a:pt x="321662" y="370349"/>
                    <a:pt x="519801" y="412500"/>
                    <a:pt x="700019" y="488726"/>
                  </a:cubicBezTo>
                  <a:lnTo>
                    <a:pt x="725629" y="501063"/>
                  </a:lnTo>
                  <a:lnTo>
                    <a:pt x="911144" y="179742"/>
                  </a:lnTo>
                  <a:close/>
                </a:path>
              </a:pathLst>
            </a:custGeom>
            <a:solidFill>
              <a:srgbClr val="9F2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60" name="Freeform: Shape 59">
              <a:extLst>
                <a:ext uri="{FF2B5EF4-FFF2-40B4-BE49-F238E27FC236}">
                  <a16:creationId xmlns:a16="http://schemas.microsoft.com/office/drawing/2014/main" id="{52566B33-BE68-4E21-ACC2-21CF0FF50DB2}"/>
                </a:ext>
              </a:extLst>
            </p:cNvPr>
            <p:cNvSpPr/>
            <p:nvPr/>
          </p:nvSpPr>
          <p:spPr>
            <a:xfrm rot="16200000" flipV="1">
              <a:off x="4125020" y="4075051"/>
              <a:ext cx="817555" cy="605984"/>
            </a:xfrm>
            <a:custGeom>
              <a:avLst/>
              <a:gdLst>
                <a:gd name="connsiteX0" fmla="*/ 817555 w 817555"/>
                <a:gd name="connsiteY0" fmla="*/ 605984 h 605984"/>
                <a:gd name="connsiteX1" fmla="*/ 817555 w 817555"/>
                <a:gd name="connsiteY1" fmla="*/ 231973 h 605984"/>
                <a:gd name="connsiteX2" fmla="*/ 703850 w 817555"/>
                <a:gd name="connsiteY2" fmla="*/ 214619 h 605984"/>
                <a:gd name="connsiteX3" fmla="*/ 289415 w 817555"/>
                <a:gd name="connsiteY3" fmla="*/ 63414 h 605984"/>
                <a:gd name="connsiteX4" fmla="*/ 185032 w 817555"/>
                <a:gd name="connsiteY4" fmla="*/ 0 h 605984"/>
                <a:gd name="connsiteX5" fmla="*/ 0 w 817555"/>
                <a:gd name="connsiteY5" fmla="*/ 320484 h 605984"/>
                <a:gd name="connsiteX6" fmla="*/ 112885 w 817555"/>
                <a:gd name="connsiteY6" fmla="*/ 389064 h 605984"/>
                <a:gd name="connsiteX7" fmla="*/ 815551 w 817555"/>
                <a:gd name="connsiteY7" fmla="*/ 605883 h 605984"/>
                <a:gd name="connsiteX8" fmla="*/ 817555 w 817555"/>
                <a:gd name="connsiteY8" fmla="*/ 605984 h 60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555" h="605984">
                  <a:moveTo>
                    <a:pt x="817555" y="605984"/>
                  </a:moveTo>
                  <a:lnTo>
                    <a:pt x="817555" y="231973"/>
                  </a:lnTo>
                  <a:lnTo>
                    <a:pt x="703850" y="214619"/>
                  </a:lnTo>
                  <a:cubicBezTo>
                    <a:pt x="556760" y="184520"/>
                    <a:pt x="417479" y="132983"/>
                    <a:pt x="289415" y="63414"/>
                  </a:cubicBezTo>
                  <a:lnTo>
                    <a:pt x="185032" y="0"/>
                  </a:lnTo>
                  <a:lnTo>
                    <a:pt x="0" y="320484"/>
                  </a:lnTo>
                  <a:lnTo>
                    <a:pt x="112885" y="389064"/>
                  </a:lnTo>
                  <a:cubicBezTo>
                    <a:pt x="325618" y="504628"/>
                    <a:pt x="563194" y="580255"/>
                    <a:pt x="815551" y="605883"/>
                  </a:cubicBezTo>
                  <a:lnTo>
                    <a:pt x="817555" y="605984"/>
                  </a:lnTo>
                  <a:close/>
                </a:path>
              </a:pathLst>
            </a:custGeom>
            <a:solidFill>
              <a:srgbClr val="69B8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61" name="Freeform: Shape 60">
              <a:extLst>
                <a:ext uri="{FF2B5EF4-FFF2-40B4-BE49-F238E27FC236}">
                  <a16:creationId xmlns:a16="http://schemas.microsoft.com/office/drawing/2014/main" id="{2E9E9CF0-5698-4BD6-B5E9-15EE5E866E6D}"/>
                </a:ext>
              </a:extLst>
            </p:cNvPr>
            <p:cNvSpPr/>
            <p:nvPr/>
          </p:nvSpPr>
          <p:spPr>
            <a:xfrm rot="16200000" flipV="1">
              <a:off x="7253671" y="4074951"/>
              <a:ext cx="817050" cy="605678"/>
            </a:xfrm>
            <a:custGeom>
              <a:avLst/>
              <a:gdLst>
                <a:gd name="connsiteX0" fmla="*/ 817050 w 817050"/>
                <a:gd name="connsiteY0" fmla="*/ 374012 h 605678"/>
                <a:gd name="connsiteX1" fmla="*/ 817050 w 817050"/>
                <a:gd name="connsiteY1" fmla="*/ 0 h 605678"/>
                <a:gd name="connsiteX2" fmla="*/ 815046 w 817050"/>
                <a:gd name="connsiteY2" fmla="*/ 101 h 605678"/>
                <a:gd name="connsiteX3" fmla="*/ 112380 w 817050"/>
                <a:gd name="connsiteY3" fmla="*/ 216920 h 605678"/>
                <a:gd name="connsiteX4" fmla="*/ 0 w 817050"/>
                <a:gd name="connsiteY4" fmla="*/ 285193 h 605678"/>
                <a:gd name="connsiteX5" fmla="*/ 185032 w 817050"/>
                <a:gd name="connsiteY5" fmla="*/ 605678 h 605678"/>
                <a:gd name="connsiteX6" fmla="*/ 288910 w 817050"/>
                <a:gd name="connsiteY6" fmla="*/ 542570 h 605678"/>
                <a:gd name="connsiteX7" fmla="*/ 703345 w 817050"/>
                <a:gd name="connsiteY7" fmla="*/ 391365 h 605678"/>
                <a:gd name="connsiteX8" fmla="*/ 817050 w 817050"/>
                <a:gd name="connsiteY8" fmla="*/ 374012 h 60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50" h="605678">
                  <a:moveTo>
                    <a:pt x="817050" y="374012"/>
                  </a:moveTo>
                  <a:lnTo>
                    <a:pt x="817050" y="0"/>
                  </a:lnTo>
                  <a:lnTo>
                    <a:pt x="815046" y="101"/>
                  </a:lnTo>
                  <a:cubicBezTo>
                    <a:pt x="562689" y="25730"/>
                    <a:pt x="325113" y="101357"/>
                    <a:pt x="112380" y="216920"/>
                  </a:cubicBezTo>
                  <a:lnTo>
                    <a:pt x="0" y="285193"/>
                  </a:lnTo>
                  <a:lnTo>
                    <a:pt x="185032" y="605678"/>
                  </a:lnTo>
                  <a:lnTo>
                    <a:pt x="288910" y="542570"/>
                  </a:lnTo>
                  <a:cubicBezTo>
                    <a:pt x="416974" y="473001"/>
                    <a:pt x="556255" y="421464"/>
                    <a:pt x="703345" y="391365"/>
                  </a:cubicBezTo>
                  <a:lnTo>
                    <a:pt x="817050" y="374012"/>
                  </a:lnTo>
                  <a:close/>
                </a:path>
              </a:pathLst>
            </a:custGeom>
            <a:solidFill>
              <a:srgbClr val="69B8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62" name="Freeform: Shape 61">
              <a:extLst>
                <a:ext uri="{FF2B5EF4-FFF2-40B4-BE49-F238E27FC236}">
                  <a16:creationId xmlns:a16="http://schemas.microsoft.com/office/drawing/2014/main" id="{98B98900-B7EF-43EF-BB7A-67BE29CFBE0A}"/>
                </a:ext>
              </a:extLst>
            </p:cNvPr>
            <p:cNvSpPr/>
            <p:nvPr/>
          </p:nvSpPr>
          <p:spPr>
            <a:xfrm rot="16200000" flipV="1">
              <a:off x="6506821" y="4240728"/>
              <a:ext cx="740914" cy="789811"/>
            </a:xfrm>
            <a:custGeom>
              <a:avLst/>
              <a:gdLst>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914" h="789811">
                  <a:moveTo>
                    <a:pt x="740914" y="322644"/>
                  </a:moveTo>
                  <a:lnTo>
                    <a:pt x="554636" y="0"/>
                  </a:lnTo>
                  <a:lnTo>
                    <a:pt x="431658" y="91961"/>
                  </a:lnTo>
                  <a:cubicBezTo>
                    <a:pt x="248177" y="235274"/>
                    <a:pt x="170400" y="341072"/>
                    <a:pt x="69224" y="490834"/>
                  </a:cubicBezTo>
                  <a:lnTo>
                    <a:pt x="0" y="604779"/>
                  </a:lnTo>
                  <a:lnTo>
                    <a:pt x="320485" y="789811"/>
                  </a:lnTo>
                  <a:lnTo>
                    <a:pt x="376323" y="697899"/>
                  </a:lnTo>
                  <a:cubicBezTo>
                    <a:pt x="457533" y="577692"/>
                    <a:pt x="555640" y="469836"/>
                    <a:pt x="667234" y="377740"/>
                  </a:cubicBezTo>
                  <a:lnTo>
                    <a:pt x="740914" y="322644"/>
                  </a:lnTo>
                  <a:close/>
                </a:path>
              </a:pathLst>
            </a:custGeom>
            <a:solidFill>
              <a:srgbClr val="00739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63" name="Freeform: Shape 62">
              <a:extLst>
                <a:ext uri="{FF2B5EF4-FFF2-40B4-BE49-F238E27FC236}">
                  <a16:creationId xmlns:a16="http://schemas.microsoft.com/office/drawing/2014/main" id="{796C617D-D4D6-4596-BCB4-E72D36C1FEE4}"/>
                </a:ext>
              </a:extLst>
            </p:cNvPr>
            <p:cNvSpPr/>
            <p:nvPr/>
          </p:nvSpPr>
          <p:spPr>
            <a:xfrm rot="16200000" flipV="1">
              <a:off x="4909128" y="4222114"/>
              <a:ext cx="762530" cy="760479"/>
            </a:xfrm>
            <a:custGeom>
              <a:avLst/>
              <a:gdLst>
                <a:gd name="connsiteX0" fmla="*/ 762530 w 762530"/>
                <a:gd name="connsiteY0" fmla="*/ 503408 h 826051"/>
                <a:gd name="connsiteX1" fmla="*/ 689327 w 762530"/>
                <a:gd name="connsiteY1" fmla="*/ 448667 h 826051"/>
                <a:gd name="connsiteX2" fmla="*/ 322963 w 762530"/>
                <a:gd name="connsiteY2" fmla="*/ 4309 h 826051"/>
                <a:gd name="connsiteX3" fmla="*/ 320887 w 762530"/>
                <a:gd name="connsiteY3" fmla="*/ 0 h 826051"/>
                <a:gd name="connsiteX4" fmla="*/ 0 w 762530"/>
                <a:gd name="connsiteY4" fmla="*/ 185263 h 826051"/>
                <a:gd name="connsiteX5" fmla="*/ 91317 w 762530"/>
                <a:gd name="connsiteY5" fmla="*/ 335573 h 826051"/>
                <a:gd name="connsiteX6" fmla="*/ 453751 w 762530"/>
                <a:gd name="connsiteY6" fmla="*/ 734446 h 826051"/>
                <a:gd name="connsiteX7" fmla="*/ 576252 w 762530"/>
                <a:gd name="connsiteY7" fmla="*/ 826051 h 826051"/>
                <a:gd name="connsiteX8" fmla="*/ 762530 w 762530"/>
                <a:gd name="connsiteY8" fmla="*/ 503408 h 826051"/>
                <a:gd name="connsiteX0" fmla="*/ 762530 w 762530"/>
                <a:gd name="connsiteY0" fmla="*/ 503408 h 836529"/>
                <a:gd name="connsiteX1" fmla="*/ 689327 w 762530"/>
                <a:gd name="connsiteY1" fmla="*/ 448667 h 836529"/>
                <a:gd name="connsiteX2" fmla="*/ 322963 w 762530"/>
                <a:gd name="connsiteY2" fmla="*/ 4309 h 836529"/>
                <a:gd name="connsiteX3" fmla="*/ 320887 w 762530"/>
                <a:gd name="connsiteY3" fmla="*/ 0 h 836529"/>
                <a:gd name="connsiteX4" fmla="*/ 0 w 762530"/>
                <a:gd name="connsiteY4" fmla="*/ 185263 h 836529"/>
                <a:gd name="connsiteX5" fmla="*/ 91317 w 762530"/>
                <a:gd name="connsiteY5" fmla="*/ 335573 h 836529"/>
                <a:gd name="connsiteX6" fmla="*/ 453751 w 762530"/>
                <a:gd name="connsiteY6" fmla="*/ 734446 h 836529"/>
                <a:gd name="connsiteX7" fmla="*/ 573871 w 762530"/>
                <a:gd name="connsiteY7" fmla="*/ 836528 h 836529"/>
                <a:gd name="connsiteX8" fmla="*/ 762530 w 762530"/>
                <a:gd name="connsiteY8" fmla="*/ 503408 h 836529"/>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91317 w 762530"/>
                <a:gd name="connsiteY5" fmla="*/ 335573 h 836528"/>
                <a:gd name="connsiteX6" fmla="*/ 439464 w 762530"/>
                <a:gd name="connsiteY6" fmla="*/ 742303 h 836528"/>
                <a:gd name="connsiteX7" fmla="*/ 573871 w 762530"/>
                <a:gd name="connsiteY7" fmla="*/ 836528 h 836528"/>
                <a:gd name="connsiteX8" fmla="*/ 762530 w 762530"/>
                <a:gd name="connsiteY8" fmla="*/ 503408 h 836528"/>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91317 w 762530"/>
                <a:gd name="connsiteY5" fmla="*/ 335573 h 836528"/>
                <a:gd name="connsiteX6" fmla="*/ 439464 w 762530"/>
                <a:gd name="connsiteY6" fmla="*/ 742303 h 836528"/>
                <a:gd name="connsiteX7" fmla="*/ 573871 w 762530"/>
                <a:gd name="connsiteY7" fmla="*/ 836528 h 836528"/>
                <a:gd name="connsiteX8" fmla="*/ 762530 w 762530"/>
                <a:gd name="connsiteY8" fmla="*/ 503408 h 836528"/>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91317 w 762530"/>
                <a:gd name="connsiteY5" fmla="*/ 335573 h 836528"/>
                <a:gd name="connsiteX6" fmla="*/ 273506 w 762530"/>
                <a:gd name="connsiteY6" fmla="*/ 595562 h 836528"/>
                <a:gd name="connsiteX7" fmla="*/ 439464 w 762530"/>
                <a:gd name="connsiteY7" fmla="*/ 742303 h 836528"/>
                <a:gd name="connsiteX8" fmla="*/ 573871 w 762530"/>
                <a:gd name="connsiteY8" fmla="*/ 836528 h 836528"/>
                <a:gd name="connsiteX9" fmla="*/ 762530 w 762530"/>
                <a:gd name="connsiteY9" fmla="*/ 503408 h 836528"/>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86554 w 762530"/>
                <a:gd name="connsiteY5" fmla="*/ 346050 h 836528"/>
                <a:gd name="connsiteX6" fmla="*/ 273506 w 762530"/>
                <a:gd name="connsiteY6" fmla="*/ 595562 h 836528"/>
                <a:gd name="connsiteX7" fmla="*/ 439464 w 762530"/>
                <a:gd name="connsiteY7" fmla="*/ 742303 h 836528"/>
                <a:gd name="connsiteX8" fmla="*/ 573871 w 762530"/>
                <a:gd name="connsiteY8" fmla="*/ 836528 h 836528"/>
                <a:gd name="connsiteX9" fmla="*/ 762530 w 762530"/>
                <a:gd name="connsiteY9" fmla="*/ 503408 h 83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530" h="836528">
                  <a:moveTo>
                    <a:pt x="762530" y="503408"/>
                  </a:moveTo>
                  <a:lnTo>
                    <a:pt x="689327" y="448667"/>
                  </a:lnTo>
                  <a:cubicBezTo>
                    <a:pt x="540534" y="325873"/>
                    <a:pt x="415721" y="175061"/>
                    <a:pt x="322963" y="4309"/>
                  </a:cubicBezTo>
                  <a:lnTo>
                    <a:pt x="320887" y="0"/>
                  </a:lnTo>
                  <a:lnTo>
                    <a:pt x="0" y="185263"/>
                  </a:lnTo>
                  <a:lnTo>
                    <a:pt x="86554" y="346050"/>
                  </a:lnTo>
                  <a:cubicBezTo>
                    <a:pt x="133726" y="414870"/>
                    <a:pt x="215482" y="527774"/>
                    <a:pt x="273506" y="595562"/>
                  </a:cubicBezTo>
                  <a:cubicBezTo>
                    <a:pt x="331530" y="663350"/>
                    <a:pt x="390991" y="702579"/>
                    <a:pt x="439464" y="742303"/>
                  </a:cubicBezTo>
                  <a:lnTo>
                    <a:pt x="573871" y="836528"/>
                  </a:lnTo>
                  <a:lnTo>
                    <a:pt x="762530" y="503408"/>
                  </a:lnTo>
                  <a:close/>
                </a:path>
              </a:pathLst>
            </a:custGeom>
            <a:solidFill>
              <a:srgbClr val="00739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64" name="Freeform: Shape 63">
              <a:extLst>
                <a:ext uri="{FF2B5EF4-FFF2-40B4-BE49-F238E27FC236}">
                  <a16:creationId xmlns:a16="http://schemas.microsoft.com/office/drawing/2014/main" id="{88D14F76-6D85-4098-B0CE-EE3E20CB65E4}"/>
                </a:ext>
              </a:extLst>
            </p:cNvPr>
            <p:cNvSpPr/>
            <p:nvPr/>
          </p:nvSpPr>
          <p:spPr>
            <a:xfrm rot="16761064" flipV="1">
              <a:off x="5938748" y="4878014"/>
              <a:ext cx="534192" cy="986781"/>
            </a:xfrm>
            <a:custGeom>
              <a:avLst/>
              <a:gdLst>
                <a:gd name="connsiteX0" fmla="*/ 534192 w 534192"/>
                <a:gd name="connsiteY0" fmla="*/ 185515 h 844252"/>
                <a:gd name="connsiteX1" fmla="*/ 212871 w 534192"/>
                <a:gd name="connsiteY1" fmla="*/ 0 h 844252"/>
                <a:gd name="connsiteX2" fmla="*/ 146241 w 534192"/>
                <a:gd name="connsiteY2" fmla="*/ 138316 h 844252"/>
                <a:gd name="connsiteX3" fmla="*/ 8449 w 534192"/>
                <a:gd name="connsiteY3" fmla="*/ 676931 h 844252"/>
                <a:gd name="connsiteX4" fmla="*/ 0 w 534192"/>
                <a:gd name="connsiteY4" fmla="*/ 844252 h 844252"/>
                <a:gd name="connsiteX5" fmla="*/ 370349 w 534192"/>
                <a:gd name="connsiteY5" fmla="*/ 844252 h 844252"/>
                <a:gd name="connsiteX6" fmla="*/ 376886 w 534192"/>
                <a:gd name="connsiteY6" fmla="*/ 714797 h 844252"/>
                <a:gd name="connsiteX7" fmla="*/ 487486 w 534192"/>
                <a:gd name="connsiteY7" fmla="*/ 282472 h 844252"/>
                <a:gd name="connsiteX8" fmla="*/ 534192 w 534192"/>
                <a:gd name="connsiteY8" fmla="*/ 185515 h 84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192" h="844252">
                  <a:moveTo>
                    <a:pt x="534192" y="185515"/>
                  </a:moveTo>
                  <a:lnTo>
                    <a:pt x="212871" y="0"/>
                  </a:lnTo>
                  <a:lnTo>
                    <a:pt x="146241" y="138316"/>
                  </a:lnTo>
                  <a:cubicBezTo>
                    <a:pt x="75016" y="306710"/>
                    <a:pt x="27670" y="487664"/>
                    <a:pt x="8449" y="676931"/>
                  </a:cubicBezTo>
                  <a:lnTo>
                    <a:pt x="0" y="844252"/>
                  </a:lnTo>
                  <a:lnTo>
                    <a:pt x="370349" y="844252"/>
                  </a:lnTo>
                  <a:lnTo>
                    <a:pt x="376886" y="714797"/>
                  </a:lnTo>
                  <a:cubicBezTo>
                    <a:pt x="392314" y="562880"/>
                    <a:pt x="430316" y="417636"/>
                    <a:pt x="487486" y="282472"/>
                  </a:cubicBezTo>
                  <a:lnTo>
                    <a:pt x="534192" y="185515"/>
                  </a:lnTo>
                  <a:close/>
                </a:path>
              </a:pathLst>
            </a:custGeom>
            <a:solidFill>
              <a:srgbClr val="9F2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80" name="Freeform: Shape 79">
              <a:extLst>
                <a:ext uri="{FF2B5EF4-FFF2-40B4-BE49-F238E27FC236}">
                  <a16:creationId xmlns:a16="http://schemas.microsoft.com/office/drawing/2014/main" id="{A51C8961-B303-4A3E-AE9F-35D713C1B076}"/>
                </a:ext>
              </a:extLst>
            </p:cNvPr>
            <p:cNvSpPr/>
            <p:nvPr/>
          </p:nvSpPr>
          <p:spPr>
            <a:xfrm rot="16200000" flipV="1">
              <a:off x="4026069" y="3199437"/>
              <a:ext cx="911678" cy="501320"/>
            </a:xfrm>
            <a:custGeom>
              <a:avLst/>
              <a:gdLst>
                <a:gd name="connsiteX0" fmla="*/ 911678 w 911678"/>
                <a:gd name="connsiteY0" fmla="*/ 321322 h 501320"/>
                <a:gd name="connsiteX1" fmla="*/ 726163 w 911678"/>
                <a:gd name="connsiteY1" fmla="*/ 0 h 501320"/>
                <a:gd name="connsiteX2" fmla="*/ 700019 w 911678"/>
                <a:gd name="connsiteY2" fmla="*/ 12594 h 501320"/>
                <a:gd name="connsiteX3" fmla="*/ 113678 w 911678"/>
                <a:gd name="connsiteY3" fmla="*/ 130971 h 501320"/>
                <a:gd name="connsiteX4" fmla="*/ 0 w 911678"/>
                <a:gd name="connsiteY4" fmla="*/ 125231 h 501320"/>
                <a:gd name="connsiteX5" fmla="*/ 0 w 911678"/>
                <a:gd name="connsiteY5" fmla="*/ 495580 h 501320"/>
                <a:gd name="connsiteX6" fmla="*/ 113678 w 911678"/>
                <a:gd name="connsiteY6" fmla="*/ 501320 h 501320"/>
                <a:gd name="connsiteX7" fmla="*/ 844175 w 911678"/>
                <a:gd name="connsiteY7" fmla="*/ 353839 h 501320"/>
                <a:gd name="connsiteX8" fmla="*/ 911678 w 911678"/>
                <a:gd name="connsiteY8" fmla="*/ 321322 h 50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678" h="501320">
                  <a:moveTo>
                    <a:pt x="911678" y="321322"/>
                  </a:moveTo>
                  <a:lnTo>
                    <a:pt x="726163" y="0"/>
                  </a:lnTo>
                  <a:lnTo>
                    <a:pt x="700019" y="12594"/>
                  </a:lnTo>
                  <a:cubicBezTo>
                    <a:pt x="519801" y="88820"/>
                    <a:pt x="321662" y="130971"/>
                    <a:pt x="113678" y="130971"/>
                  </a:cubicBezTo>
                  <a:lnTo>
                    <a:pt x="0" y="125231"/>
                  </a:lnTo>
                  <a:lnTo>
                    <a:pt x="0" y="495580"/>
                  </a:lnTo>
                  <a:lnTo>
                    <a:pt x="113678" y="501320"/>
                  </a:lnTo>
                  <a:cubicBezTo>
                    <a:pt x="372797" y="501320"/>
                    <a:pt x="619650" y="448806"/>
                    <a:pt x="844175" y="353839"/>
                  </a:cubicBezTo>
                  <a:lnTo>
                    <a:pt x="911678" y="321322"/>
                  </a:lnTo>
                  <a:close/>
                </a:path>
              </a:pathLst>
            </a:custGeom>
            <a:solidFill>
              <a:srgbClr val="9F2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a:solidFill>
                  <a:schemeClr val="tx1"/>
                </a:solidFill>
              </a:endParaRPr>
            </a:p>
          </p:txBody>
        </p:sp>
        <p:sp>
          <p:nvSpPr>
            <p:cNvPr id="13" name="TextBox 60">
              <a:extLst>
                <a:ext uri="{FF2B5EF4-FFF2-40B4-BE49-F238E27FC236}">
                  <a16:creationId xmlns:a16="http://schemas.microsoft.com/office/drawing/2014/main" id="{65BE5130-048D-4BB7-D571-11E17424F4FF}"/>
                </a:ext>
              </a:extLst>
            </p:cNvPr>
            <p:cNvSpPr txBox="1"/>
            <p:nvPr/>
          </p:nvSpPr>
          <p:spPr>
            <a:xfrm>
              <a:off x="5336664" y="3116558"/>
              <a:ext cx="1559843" cy="1234238"/>
            </a:xfrm>
            <a:prstGeom prst="rect">
              <a:avLst/>
            </a:prstGeom>
            <a:noFill/>
          </p:spPr>
          <p:txBody>
            <a:bodyPr wrap="square" rtlCol="0">
              <a:spAutoFit/>
            </a:bodyPr>
            <a:lstStyle/>
            <a:p>
              <a:pPr algn="ctr"/>
              <a:r>
                <a:rPr lang="ro-RO" sz="900" b="1" dirty="0">
                  <a:ea typeface="Open Sans" panose="020B0606030504020204" pitchFamily="34" charset="0"/>
                  <a:cs typeface="Open Sans" panose="020B0606030504020204" pitchFamily="34" charset="0"/>
                </a:rPr>
                <a:t>COMPETENȚE DE LEADERSHIP ȘI TALENT MANAGEMENT PENTRU 2500 DE FUNCȚIONARI DE CONDUCERE  </a:t>
              </a:r>
            </a:p>
          </p:txBody>
        </p:sp>
        <p:sp>
          <p:nvSpPr>
            <p:cNvPr id="28" name="TextBox 45">
              <a:extLst>
                <a:ext uri="{FF2B5EF4-FFF2-40B4-BE49-F238E27FC236}">
                  <a16:creationId xmlns:a16="http://schemas.microsoft.com/office/drawing/2014/main" id="{35854B01-490A-0D0F-C062-185BA3EEDADC}"/>
                </a:ext>
              </a:extLst>
            </p:cNvPr>
            <p:cNvSpPr txBox="1"/>
            <p:nvPr/>
          </p:nvSpPr>
          <p:spPr>
            <a:xfrm>
              <a:off x="2007902" y="2675200"/>
              <a:ext cx="1648634" cy="688669"/>
            </a:xfrm>
            <a:prstGeom prst="rect">
              <a:avLst/>
            </a:prstGeom>
            <a:noFill/>
            <a:ln>
              <a:noFill/>
            </a:ln>
          </p:spPr>
          <p:txBody>
            <a:bodyPr wrap="square" rtlCol="0">
              <a:spAutoFit/>
            </a:bodyPr>
            <a:lstStyle/>
            <a:p>
              <a:pPr algn="r"/>
              <a:r>
                <a:rPr lang="ro-RO" sz="1050" b="1" kern="0" dirty="0">
                  <a:solidFill>
                    <a:srgbClr val="9F2029"/>
                  </a:solidFill>
                  <a:cs typeface="Arial" pitchFamily="34" charset="0"/>
                </a:rPr>
                <a:t>DATE STATISTICE</a:t>
              </a:r>
            </a:p>
            <a:p>
              <a:pPr algn="r"/>
              <a:r>
                <a:rPr lang="ro-RO" sz="1050" kern="0" dirty="0">
                  <a:solidFill>
                    <a:srgbClr val="9F2029"/>
                  </a:solidFill>
                  <a:cs typeface="Arial" pitchFamily="34" charset="0"/>
                </a:rPr>
                <a:t> </a:t>
              </a:r>
              <a:r>
                <a:rPr lang="ro-RO" sz="1100" kern="0" dirty="0">
                  <a:solidFill>
                    <a:srgbClr val="9F2029"/>
                  </a:solidFill>
                  <a:cs typeface="Arial" pitchFamily="34" charset="0"/>
                </a:rPr>
                <a:t>Analiză secundară de date</a:t>
              </a:r>
              <a:endParaRPr lang="en-US" sz="1400" kern="0" dirty="0">
                <a:solidFill>
                  <a:srgbClr val="9F2029"/>
                </a:solidFill>
                <a:cs typeface="Arial" pitchFamily="34" charset="0"/>
              </a:endParaRPr>
            </a:p>
          </p:txBody>
        </p:sp>
        <p:sp>
          <p:nvSpPr>
            <p:cNvPr id="30" name="TextBox 46">
              <a:extLst>
                <a:ext uri="{FF2B5EF4-FFF2-40B4-BE49-F238E27FC236}">
                  <a16:creationId xmlns:a16="http://schemas.microsoft.com/office/drawing/2014/main" id="{72A54603-41FD-CA2D-DD60-F85B38995963}"/>
                </a:ext>
              </a:extLst>
            </p:cNvPr>
            <p:cNvSpPr txBox="1"/>
            <p:nvPr/>
          </p:nvSpPr>
          <p:spPr>
            <a:xfrm>
              <a:off x="4731158" y="1130143"/>
              <a:ext cx="1694117" cy="482962"/>
            </a:xfrm>
            <a:prstGeom prst="rect">
              <a:avLst/>
            </a:prstGeom>
            <a:noFill/>
            <a:ln>
              <a:noFill/>
            </a:ln>
          </p:spPr>
          <p:txBody>
            <a:bodyPr wrap="square" rtlCol="0">
              <a:spAutoFit/>
            </a:bodyPr>
            <a:lstStyle/>
            <a:p>
              <a:pPr algn="ctr"/>
              <a:r>
                <a:rPr lang="ro-RO" sz="1050" b="1" kern="0" dirty="0">
                  <a:solidFill>
                    <a:schemeClr val="accent6">
                      <a:lumMod val="25000"/>
                    </a:schemeClr>
                  </a:solidFill>
                  <a:cs typeface="Arial" pitchFamily="34" charset="0"/>
                </a:rPr>
                <a:t>STAKEHOLDERI</a:t>
              </a:r>
              <a:r>
                <a:rPr lang="en-US" sz="1050" b="1" kern="0" dirty="0">
                  <a:solidFill>
                    <a:schemeClr val="accent6">
                      <a:lumMod val="25000"/>
                    </a:schemeClr>
                  </a:solidFill>
                  <a:cs typeface="Arial" pitchFamily="34" charset="0"/>
                </a:rPr>
                <a:t> </a:t>
              </a:r>
              <a:endParaRPr lang="ro-RO" sz="1050" b="1" kern="0" dirty="0">
                <a:solidFill>
                  <a:schemeClr val="accent6">
                    <a:lumMod val="25000"/>
                  </a:schemeClr>
                </a:solidFill>
                <a:cs typeface="Arial" pitchFamily="34" charset="0"/>
              </a:endParaRPr>
            </a:p>
            <a:p>
              <a:pPr algn="ctr"/>
              <a:r>
                <a:rPr lang="ro-RO" sz="1050" kern="0" dirty="0">
                  <a:solidFill>
                    <a:schemeClr val="accent6">
                      <a:lumMod val="25000"/>
                    </a:schemeClr>
                  </a:solidFill>
                  <a:cs typeface="Arial" pitchFamily="34" charset="0"/>
                </a:rPr>
                <a:t>Interviuri</a:t>
              </a:r>
              <a:r>
                <a:rPr lang="en-US" sz="1050" kern="0" dirty="0">
                  <a:solidFill>
                    <a:schemeClr val="accent6">
                      <a:lumMod val="25000"/>
                    </a:schemeClr>
                  </a:solidFill>
                  <a:cs typeface="Arial" pitchFamily="34" charset="0"/>
                </a:rPr>
                <a:t> </a:t>
              </a:r>
            </a:p>
          </p:txBody>
        </p:sp>
      </p:grpSp>
      <p:pic>
        <p:nvPicPr>
          <p:cNvPr id="3" name="Picture 3">
            <a:extLst>
              <a:ext uri="{FF2B5EF4-FFF2-40B4-BE49-F238E27FC236}">
                <a16:creationId xmlns:a16="http://schemas.microsoft.com/office/drawing/2014/main" id="{57023017-4DDE-9691-0332-B62C3DB4A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68B5CB83-5108-3F86-3AEF-A858107CE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6" name="Freeform 48">
            <a:extLst>
              <a:ext uri="{FF2B5EF4-FFF2-40B4-BE49-F238E27FC236}">
                <a16:creationId xmlns:a16="http://schemas.microsoft.com/office/drawing/2014/main" id="{31C4CD3C-030E-75C0-52D9-D8416D687F23}"/>
              </a:ext>
            </a:extLst>
          </p:cNvPr>
          <p:cNvSpPr/>
          <p:nvPr/>
        </p:nvSpPr>
        <p:spPr>
          <a:xfrm rot="5400000" flipH="1">
            <a:off x="175542" y="5072184"/>
            <a:ext cx="1607886" cy="1963565"/>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37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2" de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0-#ppt_w/2"/>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CB3F-D09C-F1BF-9C71-28D7ABC60E74}"/>
            </a:ext>
          </a:extLst>
        </p:cNvPr>
        <p:cNvGrpSpPr/>
        <p:nvPr/>
      </p:nvGrpSpPr>
      <p:grpSpPr>
        <a:xfrm>
          <a:off x="0" y="0"/>
          <a:ext cx="0" cy="0"/>
          <a:chOff x="0" y="0"/>
          <a:chExt cx="0" cy="0"/>
        </a:xfrm>
      </p:grpSpPr>
      <p:pic>
        <p:nvPicPr>
          <p:cNvPr id="5" name="Picture Placeholder 2" descr="A close-up of a blue and white background&#10;&#10;Description automatically generated">
            <a:extLst>
              <a:ext uri="{FF2B5EF4-FFF2-40B4-BE49-F238E27FC236}">
                <a16:creationId xmlns:a16="http://schemas.microsoft.com/office/drawing/2014/main" id="{4C79D409-E9DF-1805-605C-6E26F61A8C8F}"/>
              </a:ext>
            </a:extLst>
          </p:cNvPr>
          <p:cNvPicPr>
            <a:picLocks noChangeAspect="1"/>
          </p:cNvPicPr>
          <p:nvPr/>
        </p:nvPicPr>
        <p:blipFill>
          <a:blip r:embed="rId3">
            <a:extLst>
              <a:ext uri="{28A0092B-C50C-407E-A947-70E740481C1C}">
                <a14:useLocalDpi xmlns:a14="http://schemas.microsoft.com/office/drawing/2010/main" val="0"/>
              </a:ext>
            </a:extLst>
          </a:blip>
          <a:srcRect l="30783" r="30783"/>
          <a:stretch>
            <a:fillRect/>
          </a:stretch>
        </p:blipFill>
        <p:spPr>
          <a:xfrm>
            <a:off x="-26268" y="0"/>
            <a:ext cx="1764373" cy="6858000"/>
          </a:xfrm>
          <a:prstGeom prst="rect">
            <a:avLst/>
          </a:prstGeom>
          <a:solidFill>
            <a:schemeClr val="bg1">
              <a:lumMod val="85000"/>
            </a:schemeClr>
          </a:solidFill>
        </p:spPr>
      </p:pic>
      <p:sp>
        <p:nvSpPr>
          <p:cNvPr id="2" name="Pentagon 29">
            <a:extLst>
              <a:ext uri="{FF2B5EF4-FFF2-40B4-BE49-F238E27FC236}">
                <a16:creationId xmlns:a16="http://schemas.microsoft.com/office/drawing/2014/main" id="{8E36AE4D-29BF-CC97-A85D-ECA8276AF1BB}"/>
              </a:ext>
            </a:extLst>
          </p:cNvPr>
          <p:cNvSpPr/>
          <p:nvPr/>
        </p:nvSpPr>
        <p:spPr>
          <a:xfrm rot="10800000" flipH="1">
            <a:off x="-29332" y="2037550"/>
            <a:ext cx="4467559" cy="4006137"/>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a:extLst>
              <a:ext uri="{FF2B5EF4-FFF2-40B4-BE49-F238E27FC236}">
                <a16:creationId xmlns:a16="http://schemas.microsoft.com/office/drawing/2014/main" id="{A14B73C5-573B-67D7-C0C1-372D4AD8BFC8}"/>
              </a:ext>
            </a:extLst>
          </p:cNvPr>
          <p:cNvGrpSpPr/>
          <p:nvPr/>
        </p:nvGrpSpPr>
        <p:grpSpPr>
          <a:xfrm>
            <a:off x="321918" y="2636912"/>
            <a:ext cx="2952328" cy="3024336"/>
            <a:chOff x="5290060" y="1924993"/>
            <a:chExt cx="1891774" cy="3004757"/>
          </a:xfrm>
        </p:grpSpPr>
        <p:grpSp>
          <p:nvGrpSpPr>
            <p:cNvPr id="11" name="Group 319">
              <a:extLst>
                <a:ext uri="{FF2B5EF4-FFF2-40B4-BE49-F238E27FC236}">
                  <a16:creationId xmlns:a16="http://schemas.microsoft.com/office/drawing/2014/main" id="{191F2FAF-24C2-8E16-9C09-C8F181C4B244}"/>
                </a:ext>
              </a:extLst>
            </p:cNvPr>
            <p:cNvGrpSpPr/>
            <p:nvPr/>
          </p:nvGrpSpPr>
          <p:grpSpPr>
            <a:xfrm>
              <a:off x="5302951" y="3181989"/>
              <a:ext cx="1878882" cy="1747761"/>
              <a:chOff x="-2030016" y="2616652"/>
              <a:chExt cx="1602660" cy="1490815"/>
            </a:xfrm>
          </p:grpSpPr>
          <p:sp>
            <p:nvSpPr>
              <p:cNvPr id="32" name="Freeform 47">
                <a:extLst>
                  <a:ext uri="{FF2B5EF4-FFF2-40B4-BE49-F238E27FC236}">
                    <a16:creationId xmlns:a16="http://schemas.microsoft.com/office/drawing/2014/main" id="{19DE9279-FD83-AE3C-2C65-CE58039CEF70}"/>
                  </a:ext>
                </a:extLst>
              </p:cNvPr>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8">
                <a:extLst>
                  <a:ext uri="{FF2B5EF4-FFF2-40B4-BE49-F238E27FC236}">
                    <a16:creationId xmlns:a16="http://schemas.microsoft.com/office/drawing/2014/main" id="{AFC9D4D4-5DC3-7967-713A-F986FB06A75F}"/>
                  </a:ext>
                </a:extLst>
              </p:cNvPr>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0">
                <a:extLst>
                  <a:ext uri="{FF2B5EF4-FFF2-40B4-BE49-F238E27FC236}">
                    <a16:creationId xmlns:a16="http://schemas.microsoft.com/office/drawing/2014/main" id="{62A644EA-803D-225F-8CFE-9561FC76BC0F}"/>
                  </a:ext>
                </a:extLst>
              </p:cNvPr>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1">
                <a:extLst>
                  <a:ext uri="{FF2B5EF4-FFF2-40B4-BE49-F238E27FC236}">
                    <a16:creationId xmlns:a16="http://schemas.microsoft.com/office/drawing/2014/main" id="{BC57B27B-3E71-0DB1-E0E7-8CFA38629634}"/>
                  </a:ext>
                </a:extLst>
              </p:cNvPr>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3">
                <a:extLst>
                  <a:ext uri="{FF2B5EF4-FFF2-40B4-BE49-F238E27FC236}">
                    <a16:creationId xmlns:a16="http://schemas.microsoft.com/office/drawing/2014/main" id="{318DD5F1-8411-9C2D-FB10-928ACFE1712A}"/>
                  </a:ext>
                </a:extLst>
              </p:cNvPr>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4">
                <a:extLst>
                  <a:ext uri="{FF2B5EF4-FFF2-40B4-BE49-F238E27FC236}">
                    <a16:creationId xmlns:a16="http://schemas.microsoft.com/office/drawing/2014/main" id="{71EAE715-F69C-DC58-7B52-3838A3A0896D}"/>
                  </a:ext>
                </a:extLst>
              </p:cNvPr>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6">
                <a:extLst>
                  <a:ext uri="{FF2B5EF4-FFF2-40B4-BE49-F238E27FC236}">
                    <a16:creationId xmlns:a16="http://schemas.microsoft.com/office/drawing/2014/main" id="{05A239BF-1DB2-FABE-E829-77A3FEC6DC9D}"/>
                  </a:ext>
                </a:extLst>
              </p:cNvPr>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7">
                <a:extLst>
                  <a:ext uri="{FF2B5EF4-FFF2-40B4-BE49-F238E27FC236}">
                    <a16:creationId xmlns:a16="http://schemas.microsoft.com/office/drawing/2014/main" id="{9C5A1080-7029-B54E-616A-9FA13AAA972D}"/>
                  </a:ext>
                </a:extLst>
              </p:cNvPr>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9">
                <a:extLst>
                  <a:ext uri="{FF2B5EF4-FFF2-40B4-BE49-F238E27FC236}">
                    <a16:creationId xmlns:a16="http://schemas.microsoft.com/office/drawing/2014/main" id="{5B6442B1-3416-7D4D-51E8-DE3CC528033F}"/>
                  </a:ext>
                </a:extLst>
              </p:cNvPr>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0">
                <a:extLst>
                  <a:ext uri="{FF2B5EF4-FFF2-40B4-BE49-F238E27FC236}">
                    <a16:creationId xmlns:a16="http://schemas.microsoft.com/office/drawing/2014/main" id="{2622E27A-71F3-1396-6A56-C983125385A3}"/>
                  </a:ext>
                </a:extLst>
              </p:cNvPr>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9D8659C0-4972-1723-D22D-174F551F15FD}"/>
                  </a:ext>
                </a:extLst>
              </p:cNvPr>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4F245BAD-0218-0D79-6B15-2923572BE402}"/>
                  </a:ext>
                </a:extLst>
              </p:cNvPr>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333">
              <a:extLst>
                <a:ext uri="{FF2B5EF4-FFF2-40B4-BE49-F238E27FC236}">
                  <a16:creationId xmlns:a16="http://schemas.microsoft.com/office/drawing/2014/main" id="{8E251482-7A00-8475-3A30-EF3A95D8E3D4}"/>
                </a:ext>
              </a:extLst>
            </p:cNvPr>
            <p:cNvGrpSpPr/>
            <p:nvPr/>
          </p:nvGrpSpPr>
          <p:grpSpPr>
            <a:xfrm>
              <a:off x="5290060" y="1924993"/>
              <a:ext cx="1891774" cy="2417310"/>
              <a:chOff x="3814763" y="1249363"/>
              <a:chExt cx="3725863" cy="4760913"/>
            </a:xfrm>
          </p:grpSpPr>
          <p:sp>
            <p:nvSpPr>
              <p:cNvPr id="13" name="Freeform 65">
                <a:extLst>
                  <a:ext uri="{FF2B5EF4-FFF2-40B4-BE49-F238E27FC236}">
                    <a16:creationId xmlns:a16="http://schemas.microsoft.com/office/drawing/2014/main" id="{2E3F7EC7-9D34-0552-349A-E04A062050C5}"/>
                  </a:ext>
                </a:extLst>
              </p:cNvPr>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6">
                <a:extLst>
                  <a:ext uri="{FF2B5EF4-FFF2-40B4-BE49-F238E27FC236}">
                    <a16:creationId xmlns:a16="http://schemas.microsoft.com/office/drawing/2014/main" id="{D6090F7E-C3C9-D9B8-CD2B-ABD6B5D8F88C}"/>
                  </a:ext>
                </a:extLst>
              </p:cNvPr>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7">
                <a:extLst>
                  <a:ext uri="{FF2B5EF4-FFF2-40B4-BE49-F238E27FC236}">
                    <a16:creationId xmlns:a16="http://schemas.microsoft.com/office/drawing/2014/main" id="{ABF4B518-8D06-E7C7-8B47-2C66724FD196}"/>
                  </a:ext>
                </a:extLst>
              </p:cNvPr>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8">
                <a:extLst>
                  <a:ext uri="{FF2B5EF4-FFF2-40B4-BE49-F238E27FC236}">
                    <a16:creationId xmlns:a16="http://schemas.microsoft.com/office/drawing/2014/main" id="{7D14767D-EA44-1951-E7DA-A08E3EE43703}"/>
                  </a:ext>
                </a:extLst>
              </p:cNvPr>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B8778915-42D5-D309-3BBD-14D1390642CD}"/>
                  </a:ext>
                </a:extLst>
              </p:cNvPr>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0">
                <a:extLst>
                  <a:ext uri="{FF2B5EF4-FFF2-40B4-BE49-F238E27FC236}">
                    <a16:creationId xmlns:a16="http://schemas.microsoft.com/office/drawing/2014/main" id="{3B1DE7F6-5A46-41A9-7A8E-E80842489EFD}"/>
                  </a:ext>
                </a:extLst>
              </p:cNvPr>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1">
                <a:extLst>
                  <a:ext uri="{FF2B5EF4-FFF2-40B4-BE49-F238E27FC236}">
                    <a16:creationId xmlns:a16="http://schemas.microsoft.com/office/drawing/2014/main" id="{844B14D8-CD6B-6236-17F3-EA1C451CF783}"/>
                  </a:ext>
                </a:extLst>
              </p:cNvPr>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2">
                <a:extLst>
                  <a:ext uri="{FF2B5EF4-FFF2-40B4-BE49-F238E27FC236}">
                    <a16:creationId xmlns:a16="http://schemas.microsoft.com/office/drawing/2014/main" id="{FD5E6A04-06A2-CD4D-73B8-53CB70F9EDD0}"/>
                  </a:ext>
                </a:extLst>
              </p:cNvPr>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3">
                <a:extLst>
                  <a:ext uri="{FF2B5EF4-FFF2-40B4-BE49-F238E27FC236}">
                    <a16:creationId xmlns:a16="http://schemas.microsoft.com/office/drawing/2014/main" id="{ECC30ABA-9CE0-67A2-9471-56EE484E4964}"/>
                  </a:ext>
                </a:extLst>
              </p:cNvPr>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4">
                <a:extLst>
                  <a:ext uri="{FF2B5EF4-FFF2-40B4-BE49-F238E27FC236}">
                    <a16:creationId xmlns:a16="http://schemas.microsoft.com/office/drawing/2014/main" id="{655BD607-F487-B918-D6FD-B691187D782A}"/>
                  </a:ext>
                </a:extLst>
              </p:cNvPr>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5">
                <a:extLst>
                  <a:ext uri="{FF2B5EF4-FFF2-40B4-BE49-F238E27FC236}">
                    <a16:creationId xmlns:a16="http://schemas.microsoft.com/office/drawing/2014/main" id="{2CEC7DD2-9F6A-2D2D-2FB7-A2112458A3F0}"/>
                  </a:ext>
                </a:extLst>
              </p:cNvPr>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6">
                <a:extLst>
                  <a:ext uri="{FF2B5EF4-FFF2-40B4-BE49-F238E27FC236}">
                    <a16:creationId xmlns:a16="http://schemas.microsoft.com/office/drawing/2014/main" id="{4A65298A-97AD-5AD3-195E-92FC8314260A}"/>
                  </a:ext>
                </a:extLst>
              </p:cNvPr>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7">
                <a:extLst>
                  <a:ext uri="{FF2B5EF4-FFF2-40B4-BE49-F238E27FC236}">
                    <a16:creationId xmlns:a16="http://schemas.microsoft.com/office/drawing/2014/main" id="{31854423-704E-B865-4EA8-0E5CF4F8B888}"/>
                  </a:ext>
                </a:extLst>
              </p:cNvPr>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0B78FB89-0756-2464-E5E3-037658C64326}"/>
                  </a:ext>
                </a:extLst>
              </p:cNvPr>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D5067B91-F5FA-692F-B4BB-A3E482C854BC}"/>
                  </a:ext>
                </a:extLst>
              </p:cNvPr>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F9EC573C-E96D-D2F5-519E-D8B7A9EF1A07}"/>
                  </a:ext>
                </a:extLst>
              </p:cNvPr>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29A616DE-8AA4-BEFA-AB04-014E7EB28472}"/>
                  </a:ext>
                </a:extLst>
              </p:cNvPr>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2">
                <a:extLst>
                  <a:ext uri="{FF2B5EF4-FFF2-40B4-BE49-F238E27FC236}">
                    <a16:creationId xmlns:a16="http://schemas.microsoft.com/office/drawing/2014/main" id="{132E6B04-B3E0-B469-5EE9-10BC52741A01}"/>
                  </a:ext>
                </a:extLst>
              </p:cNvPr>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8C3276C1-15EC-D640-5D4C-E1C466029131}"/>
                  </a:ext>
                </a:extLst>
              </p:cNvPr>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 name="Title 2">
            <a:extLst>
              <a:ext uri="{FF2B5EF4-FFF2-40B4-BE49-F238E27FC236}">
                <a16:creationId xmlns:a16="http://schemas.microsoft.com/office/drawing/2014/main" id="{D5DBA94F-9143-7351-AF3A-881DCF4F038F}"/>
              </a:ext>
            </a:extLst>
          </p:cNvPr>
          <p:cNvSpPr>
            <a:spLocks noGrp="1"/>
          </p:cNvSpPr>
          <p:nvPr>
            <p:ph type="title"/>
          </p:nvPr>
        </p:nvSpPr>
        <p:spPr>
          <a:xfrm>
            <a:off x="4673670" y="907893"/>
            <a:ext cx="7069148" cy="711081"/>
          </a:xfrm>
        </p:spPr>
        <p:txBody>
          <a:bodyPr/>
          <a:lstStyle/>
          <a:p>
            <a:pPr algn="ctr"/>
            <a:r>
              <a:rPr lang="ro-RO" dirty="0"/>
              <a:t>Rata de certificare</a:t>
            </a:r>
            <a:endParaRPr lang="en-US" dirty="0"/>
          </a:p>
        </p:txBody>
      </p:sp>
      <p:graphicFrame>
        <p:nvGraphicFramePr>
          <p:cNvPr id="6" name="Diagramă 5">
            <a:extLst>
              <a:ext uri="{FF2B5EF4-FFF2-40B4-BE49-F238E27FC236}">
                <a16:creationId xmlns:a16="http://schemas.microsoft.com/office/drawing/2014/main" id="{A9B6EB6E-0066-ECBC-A05E-03F2424DE754}"/>
              </a:ext>
            </a:extLst>
          </p:cNvPr>
          <p:cNvGraphicFramePr/>
          <p:nvPr>
            <p:extLst>
              <p:ext uri="{D42A27DB-BD31-4B8C-83A1-F6EECF244321}">
                <p14:modId xmlns:p14="http://schemas.microsoft.com/office/powerpoint/2010/main" val="1876834204"/>
              </p:ext>
            </p:extLst>
          </p:nvPr>
        </p:nvGraphicFramePr>
        <p:xfrm>
          <a:off x="4572739" y="1596684"/>
          <a:ext cx="6368223" cy="3268635"/>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tăText 6">
            <a:extLst>
              <a:ext uri="{FF2B5EF4-FFF2-40B4-BE49-F238E27FC236}">
                <a16:creationId xmlns:a16="http://schemas.microsoft.com/office/drawing/2014/main" id="{5597A9CF-B51A-CCEB-A4B5-B3E01A944B91}"/>
              </a:ext>
            </a:extLst>
          </p:cNvPr>
          <p:cNvSpPr txBox="1"/>
          <p:nvPr/>
        </p:nvSpPr>
        <p:spPr>
          <a:xfrm>
            <a:off x="4779718" y="4843980"/>
            <a:ext cx="6094854" cy="369332"/>
          </a:xfrm>
          <a:prstGeom prst="rect">
            <a:avLst/>
          </a:prstGeom>
          <a:noFill/>
        </p:spPr>
        <p:txBody>
          <a:bodyPr wrap="square">
            <a:spAutoFit/>
          </a:bodyPr>
          <a:lstStyle/>
          <a:p>
            <a:r>
              <a:rPr lang="ro-RO" sz="1800" dirty="0">
                <a:effectLst/>
                <a:latin typeface="Calibri" panose="020F0502020204030204" pitchFamily="34" charset="0"/>
                <a:ea typeface="Aptos" panose="020B0004020202020204" pitchFamily="34" charset="0"/>
              </a:rPr>
              <a:t>Rata de absolvire este de 99,8%</a:t>
            </a:r>
            <a:endParaRPr lang="en-GB" sz="1800" dirty="0"/>
          </a:p>
        </p:txBody>
      </p:sp>
      <p:sp>
        <p:nvSpPr>
          <p:cNvPr id="8" name="CasetăText 7">
            <a:extLst>
              <a:ext uri="{FF2B5EF4-FFF2-40B4-BE49-F238E27FC236}">
                <a16:creationId xmlns:a16="http://schemas.microsoft.com/office/drawing/2014/main" id="{04B9DD3E-6923-6F5B-A908-3A40D0428D81}"/>
              </a:ext>
            </a:extLst>
          </p:cNvPr>
          <p:cNvSpPr txBox="1"/>
          <p:nvPr/>
        </p:nvSpPr>
        <p:spPr>
          <a:xfrm>
            <a:off x="5052156" y="5728799"/>
            <a:ext cx="6094854" cy="369332"/>
          </a:xfrm>
          <a:prstGeom prst="rect">
            <a:avLst/>
          </a:prstGeom>
          <a:noFill/>
        </p:spPr>
        <p:txBody>
          <a:bodyPr wrap="square">
            <a:spAutoFit/>
          </a:bodyPr>
          <a:lstStyle/>
          <a:p>
            <a:r>
              <a:rPr lang="ro-RO" sz="1800" i="1" dirty="0">
                <a:effectLst/>
                <a:latin typeface="Calibri" panose="020F0502020204030204" pitchFamily="34" charset="0"/>
                <a:ea typeface="Aptos" panose="020B0004020202020204" pitchFamily="34" charset="0"/>
              </a:rPr>
              <a:t>creșterii nivelului de competențe al cursanților</a:t>
            </a:r>
            <a:endParaRPr lang="en-GB" sz="1800" dirty="0"/>
          </a:p>
        </p:txBody>
      </p:sp>
      <p:sp>
        <p:nvSpPr>
          <p:cNvPr id="9" name="CasetăText 8">
            <a:extLst>
              <a:ext uri="{FF2B5EF4-FFF2-40B4-BE49-F238E27FC236}">
                <a16:creationId xmlns:a16="http://schemas.microsoft.com/office/drawing/2014/main" id="{E9400704-732E-849B-D630-8D7CC67008E7}"/>
              </a:ext>
            </a:extLst>
          </p:cNvPr>
          <p:cNvSpPr txBox="1"/>
          <p:nvPr/>
        </p:nvSpPr>
        <p:spPr>
          <a:xfrm>
            <a:off x="5058085" y="5223591"/>
            <a:ext cx="6094854" cy="646331"/>
          </a:xfrm>
          <a:prstGeom prst="rect">
            <a:avLst/>
          </a:prstGeom>
          <a:noFill/>
        </p:spPr>
        <p:txBody>
          <a:bodyPr wrap="square">
            <a:spAutoFit/>
          </a:bodyPr>
          <a:lstStyle/>
          <a:p>
            <a:r>
              <a:rPr lang="ro-RO" sz="1800" dirty="0">
                <a:effectLst/>
                <a:latin typeface="Calibri" panose="020F0502020204030204" pitchFamily="34" charset="0"/>
                <a:ea typeface="Aptos" panose="020B0004020202020204" pitchFamily="34" charset="0"/>
              </a:rPr>
              <a:t>Distribuția evidențiază și faptul că sesiunile de formare </a:t>
            </a:r>
            <a:r>
              <a:rPr lang="ro-RO" sz="1800" i="1" dirty="0">
                <a:effectLst/>
                <a:latin typeface="Calibri" panose="020F0502020204030204" pitchFamily="34" charset="0"/>
                <a:ea typeface="Aptos" panose="020B0004020202020204" pitchFamily="34" charset="0"/>
              </a:rPr>
              <a:t>au atenuat disparitățile regionale</a:t>
            </a:r>
            <a:r>
              <a:rPr lang="ro-RO" sz="1800" dirty="0">
                <a:effectLst/>
                <a:latin typeface="Calibri" panose="020F0502020204030204" pitchFamily="34" charset="0"/>
                <a:ea typeface="Aptos" panose="020B0004020202020204" pitchFamily="34" charset="0"/>
              </a:rPr>
              <a:t> inițiale </a:t>
            </a:r>
            <a:endParaRPr lang="en-GB" sz="1800" dirty="0"/>
          </a:p>
        </p:txBody>
      </p:sp>
      <p:pic>
        <p:nvPicPr>
          <p:cNvPr id="3" name="Picture 3">
            <a:extLst>
              <a:ext uri="{FF2B5EF4-FFF2-40B4-BE49-F238E27FC236}">
                <a16:creationId xmlns:a16="http://schemas.microsoft.com/office/drawing/2014/main" id="{A7B9CB2B-CC91-146B-2918-D3B6F3065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7ABCBA76-D740-7CFB-2E81-5CE2E653F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38745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F0E08-F4B0-57A1-2F15-BD1DCEF925BC}"/>
            </a:ext>
          </a:extLst>
        </p:cNvPr>
        <p:cNvGrpSpPr/>
        <p:nvPr/>
      </p:nvGrpSpPr>
      <p:grpSpPr>
        <a:xfrm>
          <a:off x="0" y="0"/>
          <a:ext cx="0" cy="0"/>
          <a:chOff x="0" y="0"/>
          <a:chExt cx="0" cy="0"/>
        </a:xfrm>
      </p:grpSpPr>
      <p:pic>
        <p:nvPicPr>
          <p:cNvPr id="22" name="Imagine 21">
            <a:extLst>
              <a:ext uri="{FF2B5EF4-FFF2-40B4-BE49-F238E27FC236}">
                <a16:creationId xmlns:a16="http://schemas.microsoft.com/office/drawing/2014/main" id="{0463FE04-1D93-BF23-175B-82FE66E6A95C}"/>
              </a:ext>
            </a:extLst>
          </p:cNvPr>
          <p:cNvPicPr>
            <a:picLocks noChangeAspect="1"/>
          </p:cNvPicPr>
          <p:nvPr/>
        </p:nvPicPr>
        <p:blipFill>
          <a:blip r:embed="rId2"/>
          <a:stretch>
            <a:fillRect/>
          </a:stretch>
        </p:blipFill>
        <p:spPr>
          <a:xfrm>
            <a:off x="146017" y="2437561"/>
            <a:ext cx="4582244" cy="2569902"/>
          </a:xfrm>
          <a:prstGeom prst="rect">
            <a:avLst/>
          </a:prstGeom>
        </p:spPr>
      </p:pic>
      <p:graphicFrame>
        <p:nvGraphicFramePr>
          <p:cNvPr id="23" name="Diagramă 22">
            <a:extLst>
              <a:ext uri="{FF2B5EF4-FFF2-40B4-BE49-F238E27FC236}">
                <a16:creationId xmlns:a16="http://schemas.microsoft.com/office/drawing/2014/main" id="{9EEEC6CA-1A74-7140-EA71-714A1FF1ECDB}"/>
              </a:ext>
            </a:extLst>
          </p:cNvPr>
          <p:cNvGraphicFramePr/>
          <p:nvPr>
            <p:extLst>
              <p:ext uri="{D42A27DB-BD31-4B8C-83A1-F6EECF244321}">
                <p14:modId xmlns:p14="http://schemas.microsoft.com/office/powerpoint/2010/main" val="2693606052"/>
              </p:ext>
            </p:extLst>
          </p:nvPr>
        </p:nvGraphicFramePr>
        <p:xfrm>
          <a:off x="4942284" y="1916831"/>
          <a:ext cx="6051758" cy="4213435"/>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a:extLst>
              <a:ext uri="{FF2B5EF4-FFF2-40B4-BE49-F238E27FC236}">
                <a16:creationId xmlns:a16="http://schemas.microsoft.com/office/drawing/2014/main" id="{FDD723B4-6A2F-D05B-2438-4306AB22D8D4}"/>
              </a:ext>
            </a:extLst>
          </p:cNvPr>
          <p:cNvSpPr/>
          <p:nvPr/>
        </p:nvSpPr>
        <p:spPr>
          <a:xfrm>
            <a:off x="-53231" y="1052736"/>
            <a:ext cx="5067523" cy="13579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866A9C3-AF8A-9EA8-C9E7-D84668D83146}"/>
              </a:ext>
            </a:extLst>
          </p:cNvPr>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E0F0A88A-5AD4-37C2-BFC0-258381E2A258}"/>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973D9146-E991-2DB4-02F2-E0B7FC41B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4" name="Picture 2">
            <a:extLst>
              <a:ext uri="{FF2B5EF4-FFF2-40B4-BE49-F238E27FC236}">
                <a16:creationId xmlns:a16="http://schemas.microsoft.com/office/drawing/2014/main" id="{73738F9D-9C4C-E220-03AC-A9C3FC82C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2" name="Title 1">
            <a:extLst>
              <a:ext uri="{FF2B5EF4-FFF2-40B4-BE49-F238E27FC236}">
                <a16:creationId xmlns:a16="http://schemas.microsoft.com/office/drawing/2014/main" id="{34017F58-B732-C1AC-4D4B-C72F71B6EE18}"/>
              </a:ext>
            </a:extLst>
          </p:cNvPr>
          <p:cNvSpPr>
            <a:spLocks noGrp="1"/>
          </p:cNvSpPr>
          <p:nvPr>
            <p:ph type="title"/>
          </p:nvPr>
        </p:nvSpPr>
        <p:spPr>
          <a:xfrm>
            <a:off x="1269876" y="908720"/>
            <a:ext cx="5472608" cy="1439478"/>
          </a:xfrm>
          <a:noFill/>
        </p:spPr>
        <p:txBody>
          <a:bodyPr/>
          <a:lstStyle/>
          <a:p>
            <a:r>
              <a:rPr lang="ro-RO" dirty="0">
                <a:solidFill>
                  <a:schemeClr val="bg1"/>
                </a:solidFill>
              </a:rPr>
              <a:t>Caracteristicile cursanților</a:t>
            </a:r>
            <a:endParaRPr lang="en-US" dirty="0">
              <a:solidFill>
                <a:schemeClr val="bg1"/>
              </a:solidFill>
            </a:endParaRPr>
          </a:p>
        </p:txBody>
      </p:sp>
      <p:graphicFrame>
        <p:nvGraphicFramePr>
          <p:cNvPr id="25" name="Tabel 24">
            <a:extLst>
              <a:ext uri="{FF2B5EF4-FFF2-40B4-BE49-F238E27FC236}">
                <a16:creationId xmlns:a16="http://schemas.microsoft.com/office/drawing/2014/main" id="{DAA5C8A5-AAC7-0ECA-C4AB-AE05FEA80F75}"/>
              </a:ext>
            </a:extLst>
          </p:cNvPr>
          <p:cNvGraphicFramePr>
            <a:graphicFrameLocks noGrp="1"/>
          </p:cNvGraphicFramePr>
          <p:nvPr>
            <p:extLst>
              <p:ext uri="{D42A27DB-BD31-4B8C-83A1-F6EECF244321}">
                <p14:modId xmlns:p14="http://schemas.microsoft.com/office/powerpoint/2010/main" val="2461419193"/>
              </p:ext>
            </p:extLst>
          </p:nvPr>
        </p:nvGraphicFramePr>
        <p:xfrm>
          <a:off x="621804" y="4910976"/>
          <a:ext cx="3960439" cy="1201232"/>
        </p:xfrm>
        <a:graphic>
          <a:graphicData uri="http://schemas.openxmlformats.org/drawingml/2006/table">
            <a:tbl>
              <a:tblPr firstRow="1" firstCol="1" bandRow="1">
                <a:tableStyleId>{5C22544A-7EE6-4342-B048-85BDC9FD1C3A}</a:tableStyleId>
              </a:tblPr>
              <a:tblGrid>
                <a:gridCol w="1974385">
                  <a:extLst>
                    <a:ext uri="{9D8B030D-6E8A-4147-A177-3AD203B41FA5}">
                      <a16:colId xmlns:a16="http://schemas.microsoft.com/office/drawing/2014/main" val="975704486"/>
                    </a:ext>
                  </a:extLst>
                </a:gridCol>
                <a:gridCol w="1059000">
                  <a:extLst>
                    <a:ext uri="{9D8B030D-6E8A-4147-A177-3AD203B41FA5}">
                      <a16:colId xmlns:a16="http://schemas.microsoft.com/office/drawing/2014/main" val="3485044743"/>
                    </a:ext>
                  </a:extLst>
                </a:gridCol>
                <a:gridCol w="927054">
                  <a:extLst>
                    <a:ext uri="{9D8B030D-6E8A-4147-A177-3AD203B41FA5}">
                      <a16:colId xmlns:a16="http://schemas.microsoft.com/office/drawing/2014/main" val="147107087"/>
                    </a:ext>
                  </a:extLst>
                </a:gridCol>
              </a:tblGrid>
              <a:tr h="0">
                <a:tc>
                  <a:txBody>
                    <a:bodyPr/>
                    <a:lstStyle/>
                    <a:p>
                      <a:pPr algn="ctr">
                        <a:lnSpc>
                          <a:spcPct val="115000"/>
                        </a:lnSpc>
                        <a:spcAft>
                          <a:spcPts val="800"/>
                        </a:spcAft>
                        <a:buNone/>
                      </a:pPr>
                      <a:r>
                        <a:rPr lang="ro-RO" sz="1200" kern="100" dirty="0">
                          <a:effectLst/>
                        </a:rPr>
                        <a:t>Tip  instituție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buNone/>
                      </a:pPr>
                      <a:r>
                        <a:rPr lang="ro-RO" sz="1200" kern="100" dirty="0">
                          <a:effectLst/>
                        </a:rPr>
                        <a:t>Număr</a:t>
                      </a:r>
                      <a:endParaRPr lang="en-GB" sz="1200" kern="100" dirty="0">
                        <a:effectLst/>
                      </a:endParaRPr>
                    </a:p>
                    <a:p>
                      <a:pPr algn="ctr">
                        <a:lnSpc>
                          <a:spcPct val="115000"/>
                        </a:lnSpc>
                        <a:spcAft>
                          <a:spcPts val="800"/>
                        </a:spcAft>
                        <a:buNone/>
                      </a:pPr>
                      <a:r>
                        <a:rPr lang="ro-RO" sz="1200" kern="100" dirty="0">
                          <a:effectLst/>
                        </a:rPr>
                        <a:t>cursanți</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buNone/>
                      </a:pPr>
                      <a:r>
                        <a:rPr lang="ro-RO" sz="1200" kern="100" dirty="0">
                          <a:effectLst/>
                        </a:rPr>
                        <a:t>Pondere</a:t>
                      </a:r>
                      <a:endParaRPr lang="en-GB" sz="1200" kern="100" dirty="0">
                        <a:effectLst/>
                      </a:endParaRPr>
                    </a:p>
                    <a:p>
                      <a:pPr algn="ctr">
                        <a:lnSpc>
                          <a:spcPct val="115000"/>
                        </a:lnSpc>
                        <a:spcAft>
                          <a:spcPts val="800"/>
                        </a:spcAft>
                        <a:buNone/>
                      </a:pPr>
                      <a:r>
                        <a:rPr lang="ro-RO" sz="1200" kern="100" dirty="0">
                          <a:effectLst/>
                        </a:rPr>
                        <a:t>cursanți</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946236"/>
                  </a:ext>
                </a:extLst>
              </a:tr>
              <a:tr h="0">
                <a:tc>
                  <a:txBody>
                    <a:bodyPr/>
                    <a:lstStyle/>
                    <a:p>
                      <a:pPr algn="ctr">
                        <a:lnSpc>
                          <a:spcPct val="115000"/>
                        </a:lnSpc>
                        <a:spcAft>
                          <a:spcPts val="800"/>
                        </a:spcAft>
                        <a:buNone/>
                      </a:pPr>
                      <a:r>
                        <a:rPr lang="ro-RO" sz="1200" kern="100">
                          <a:effectLst/>
                        </a:rPr>
                        <a:t>Centrale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742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29%</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211908"/>
                  </a:ext>
                </a:extLst>
              </a:tr>
              <a:tr h="0">
                <a:tc>
                  <a:txBody>
                    <a:bodyPr/>
                    <a:lstStyle/>
                    <a:p>
                      <a:pPr algn="ctr">
                        <a:lnSpc>
                          <a:spcPct val="115000"/>
                        </a:lnSpc>
                        <a:spcAft>
                          <a:spcPts val="800"/>
                        </a:spcAft>
                        <a:buNone/>
                      </a:pPr>
                      <a:r>
                        <a:rPr lang="ro-RO" sz="1200" kern="100">
                          <a:effectLst/>
                        </a:rPr>
                        <a:t>Regionale și județene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1202</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47%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7159182"/>
                  </a:ext>
                </a:extLst>
              </a:tr>
              <a:tr h="0">
                <a:tc>
                  <a:txBody>
                    <a:bodyPr/>
                    <a:lstStyle/>
                    <a:p>
                      <a:pPr algn="ctr">
                        <a:lnSpc>
                          <a:spcPct val="115000"/>
                        </a:lnSpc>
                        <a:spcAft>
                          <a:spcPts val="800"/>
                        </a:spcAft>
                        <a:buNone/>
                      </a:pPr>
                      <a:r>
                        <a:rPr lang="ro-RO" sz="1200" kern="100">
                          <a:effectLst/>
                        </a:rPr>
                        <a:t>Locale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596</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23%</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4092383"/>
                  </a:ext>
                </a:extLst>
              </a:tr>
              <a:tr h="0">
                <a:tc>
                  <a:txBody>
                    <a:bodyPr/>
                    <a:lstStyle/>
                    <a:p>
                      <a:pPr algn="ctr">
                        <a:lnSpc>
                          <a:spcPct val="115000"/>
                        </a:lnSpc>
                        <a:spcAft>
                          <a:spcPts val="800"/>
                        </a:spcAft>
                        <a:buNone/>
                      </a:pPr>
                      <a:r>
                        <a:rPr lang="ro-RO" sz="1200" kern="100">
                          <a:effectLst/>
                        </a:rPr>
                        <a:t>TOTAL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a:effectLst/>
                        </a:rPr>
                        <a:t>2540</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ro-RO" sz="1200" kern="100" dirty="0">
                          <a:effectLst/>
                        </a:rPr>
                        <a:t>100%</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933989"/>
                  </a:ext>
                </a:extLst>
              </a:tr>
            </a:tbl>
          </a:graphicData>
        </a:graphic>
      </p:graphicFrame>
    </p:spTree>
    <p:extLst>
      <p:ext uri="{BB962C8B-B14F-4D97-AF65-F5344CB8AC3E}">
        <p14:creationId xmlns:p14="http://schemas.microsoft.com/office/powerpoint/2010/main" val="16528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4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2D3E9-AD94-2BEB-7AAB-E79B09AB84F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84DFFB91-D269-F876-1DAE-B4B6AFD93143}"/>
              </a:ext>
            </a:extLst>
          </p:cNvPr>
          <p:cNvSpPr/>
          <p:nvPr/>
        </p:nvSpPr>
        <p:spPr>
          <a:xfrm>
            <a:off x="-53231" y="1052736"/>
            <a:ext cx="5067523" cy="13579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6F269C1B-48F0-3E91-0C8D-725B1262464A}"/>
              </a:ext>
            </a:extLst>
          </p:cNvPr>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7C726E37-E9BD-E328-845F-2A29340CCE24}"/>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963E2D16-0800-0B2D-F0E7-B0B42A028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4" name="Picture 2">
            <a:extLst>
              <a:ext uri="{FF2B5EF4-FFF2-40B4-BE49-F238E27FC236}">
                <a16:creationId xmlns:a16="http://schemas.microsoft.com/office/drawing/2014/main" id="{9AE5D225-3C6B-8FFD-534F-18B4ACD37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2" name="Title 1">
            <a:extLst>
              <a:ext uri="{FF2B5EF4-FFF2-40B4-BE49-F238E27FC236}">
                <a16:creationId xmlns:a16="http://schemas.microsoft.com/office/drawing/2014/main" id="{59ACD918-9576-F729-9D7B-FD79E37FFB06}"/>
              </a:ext>
            </a:extLst>
          </p:cNvPr>
          <p:cNvSpPr>
            <a:spLocks noGrp="1"/>
          </p:cNvSpPr>
          <p:nvPr>
            <p:ph type="title"/>
          </p:nvPr>
        </p:nvSpPr>
        <p:spPr>
          <a:xfrm>
            <a:off x="1269876" y="908720"/>
            <a:ext cx="5472608" cy="1439478"/>
          </a:xfrm>
          <a:noFill/>
        </p:spPr>
        <p:txBody>
          <a:bodyPr/>
          <a:lstStyle/>
          <a:p>
            <a:r>
              <a:rPr lang="ro-RO" dirty="0">
                <a:solidFill>
                  <a:schemeClr val="bg1"/>
                </a:solidFill>
              </a:rPr>
              <a:t>Evaluarea </a:t>
            </a:r>
            <a:br>
              <a:rPr lang="ro-RO" dirty="0">
                <a:solidFill>
                  <a:schemeClr val="bg1"/>
                </a:solidFill>
              </a:rPr>
            </a:br>
            <a:r>
              <a:rPr lang="ro-RO" dirty="0">
                <a:solidFill>
                  <a:schemeClr val="bg1"/>
                </a:solidFill>
              </a:rPr>
              <a:t>cursanților</a:t>
            </a:r>
            <a:endParaRPr lang="en-US" dirty="0">
              <a:solidFill>
                <a:schemeClr val="bg1"/>
              </a:solidFill>
            </a:endParaRPr>
          </a:p>
        </p:txBody>
      </p:sp>
      <p:pic>
        <p:nvPicPr>
          <p:cNvPr id="4" name="Imagine 3">
            <a:extLst>
              <a:ext uri="{FF2B5EF4-FFF2-40B4-BE49-F238E27FC236}">
                <a16:creationId xmlns:a16="http://schemas.microsoft.com/office/drawing/2014/main" id="{FFC98E39-94FA-2B3D-5DFD-1CE8B223758D}"/>
              </a:ext>
            </a:extLst>
          </p:cNvPr>
          <p:cNvPicPr>
            <a:picLocks noChangeAspect="1"/>
          </p:cNvPicPr>
          <p:nvPr/>
        </p:nvPicPr>
        <p:blipFill>
          <a:blip r:embed="rId4"/>
          <a:stretch>
            <a:fillRect/>
          </a:stretch>
        </p:blipFill>
        <p:spPr>
          <a:xfrm>
            <a:off x="405780" y="2753936"/>
            <a:ext cx="4535061" cy="2970592"/>
          </a:xfrm>
          <a:prstGeom prst="rect">
            <a:avLst/>
          </a:prstGeom>
        </p:spPr>
      </p:pic>
      <p:pic>
        <p:nvPicPr>
          <p:cNvPr id="5" name="Imagine 4">
            <a:extLst>
              <a:ext uri="{FF2B5EF4-FFF2-40B4-BE49-F238E27FC236}">
                <a16:creationId xmlns:a16="http://schemas.microsoft.com/office/drawing/2014/main" id="{4FFA4402-90C9-84AD-4B12-B647302918AB}"/>
              </a:ext>
            </a:extLst>
          </p:cNvPr>
          <p:cNvPicPr>
            <a:picLocks noChangeAspect="1"/>
          </p:cNvPicPr>
          <p:nvPr/>
        </p:nvPicPr>
        <p:blipFill>
          <a:blip r:embed="rId5"/>
          <a:stretch>
            <a:fillRect/>
          </a:stretch>
        </p:blipFill>
        <p:spPr>
          <a:xfrm>
            <a:off x="5110144" y="1299400"/>
            <a:ext cx="5910894" cy="4465380"/>
          </a:xfrm>
          <a:prstGeom prst="rect">
            <a:avLst/>
          </a:prstGeom>
        </p:spPr>
      </p:pic>
    </p:spTree>
    <p:extLst>
      <p:ext uri="{BB962C8B-B14F-4D97-AF65-F5344CB8AC3E}">
        <p14:creationId xmlns:p14="http://schemas.microsoft.com/office/powerpoint/2010/main" val="248200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4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9C3C1-3D5B-05EA-271B-31ADB31F0CCE}"/>
            </a:ext>
          </a:extLst>
        </p:cNvPr>
        <p:cNvGrpSpPr/>
        <p:nvPr/>
      </p:nvGrpSpPr>
      <p:grpSpPr>
        <a:xfrm>
          <a:off x="0" y="0"/>
          <a:ext cx="0" cy="0"/>
          <a:chOff x="0" y="0"/>
          <a:chExt cx="0" cy="0"/>
        </a:xfrm>
      </p:grpSpPr>
      <p:graphicFrame>
        <p:nvGraphicFramePr>
          <p:cNvPr id="6" name="Diagramă 5">
            <a:extLst>
              <a:ext uri="{FF2B5EF4-FFF2-40B4-BE49-F238E27FC236}">
                <a16:creationId xmlns:a16="http://schemas.microsoft.com/office/drawing/2014/main" id="{8CD6ED6D-E0EC-F845-6D6F-9AEF99E13E7D}"/>
              </a:ext>
            </a:extLst>
          </p:cNvPr>
          <p:cNvGraphicFramePr/>
          <p:nvPr>
            <p:extLst>
              <p:ext uri="{D42A27DB-BD31-4B8C-83A1-F6EECF244321}">
                <p14:modId xmlns:p14="http://schemas.microsoft.com/office/powerpoint/2010/main" val="4133638132"/>
              </p:ext>
            </p:extLst>
          </p:nvPr>
        </p:nvGraphicFramePr>
        <p:xfrm>
          <a:off x="5234785" y="1000964"/>
          <a:ext cx="5569585" cy="51244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BB932BF7-EA83-3FAB-7FEE-60EE6B4807F8}"/>
              </a:ext>
            </a:extLst>
          </p:cNvPr>
          <p:cNvSpPr/>
          <p:nvPr/>
        </p:nvSpPr>
        <p:spPr>
          <a:xfrm>
            <a:off x="-7218" y="1052736"/>
            <a:ext cx="5237534" cy="13579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4EC44196-DC6F-16D6-3201-427022D49923}"/>
              </a:ext>
            </a:extLst>
          </p:cNvPr>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DB3AD63-F345-5375-4C29-ED67EC110592}"/>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62CE1302-1A5A-3BE7-887A-584BAC468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4" name="Picture 2">
            <a:extLst>
              <a:ext uri="{FF2B5EF4-FFF2-40B4-BE49-F238E27FC236}">
                <a16:creationId xmlns:a16="http://schemas.microsoft.com/office/drawing/2014/main" id="{2888AC68-BEA7-22E0-C704-024B94345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2" name="Title 1">
            <a:extLst>
              <a:ext uri="{FF2B5EF4-FFF2-40B4-BE49-F238E27FC236}">
                <a16:creationId xmlns:a16="http://schemas.microsoft.com/office/drawing/2014/main" id="{1E09F3B8-5DAA-7913-7C1B-A09D6CBA4BCB}"/>
              </a:ext>
            </a:extLst>
          </p:cNvPr>
          <p:cNvSpPr>
            <a:spLocks noGrp="1"/>
          </p:cNvSpPr>
          <p:nvPr>
            <p:ph type="title"/>
          </p:nvPr>
        </p:nvSpPr>
        <p:spPr>
          <a:xfrm>
            <a:off x="1269876" y="908720"/>
            <a:ext cx="5472608" cy="1439478"/>
          </a:xfrm>
          <a:noFill/>
        </p:spPr>
        <p:txBody>
          <a:bodyPr/>
          <a:lstStyle/>
          <a:p>
            <a:r>
              <a:rPr lang="ro-RO" dirty="0">
                <a:solidFill>
                  <a:schemeClr val="bg1"/>
                </a:solidFill>
              </a:rPr>
              <a:t>Evaluarea </a:t>
            </a:r>
            <a:br>
              <a:rPr lang="ro-RO" dirty="0">
                <a:solidFill>
                  <a:schemeClr val="bg1"/>
                </a:solidFill>
              </a:rPr>
            </a:br>
            <a:r>
              <a:rPr lang="ro-RO" dirty="0">
                <a:solidFill>
                  <a:schemeClr val="bg1"/>
                </a:solidFill>
              </a:rPr>
              <a:t>cursanților</a:t>
            </a:r>
            <a:endParaRPr lang="en-US" dirty="0">
              <a:solidFill>
                <a:schemeClr val="bg1"/>
              </a:solidFill>
            </a:endParaRPr>
          </a:p>
        </p:txBody>
      </p:sp>
      <p:graphicFrame>
        <p:nvGraphicFramePr>
          <p:cNvPr id="3" name="Diagramă 2">
            <a:extLst>
              <a:ext uri="{FF2B5EF4-FFF2-40B4-BE49-F238E27FC236}">
                <a16:creationId xmlns:a16="http://schemas.microsoft.com/office/drawing/2014/main" id="{DC934961-9EC1-B2A9-308F-4F9D9ED4D91A}"/>
              </a:ext>
            </a:extLst>
          </p:cNvPr>
          <p:cNvGraphicFramePr/>
          <p:nvPr>
            <p:extLst>
              <p:ext uri="{D42A27DB-BD31-4B8C-83A1-F6EECF244321}">
                <p14:modId xmlns:p14="http://schemas.microsoft.com/office/powerpoint/2010/main" val="3269072952"/>
              </p:ext>
            </p:extLst>
          </p:nvPr>
        </p:nvGraphicFramePr>
        <p:xfrm>
          <a:off x="3203" y="2604801"/>
          <a:ext cx="5155105" cy="3344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89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4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4C13979-885B-17CD-F3C3-F70C967111F0}"/>
              </a:ext>
            </a:extLst>
          </p:cNvPr>
          <p:cNvSpPr/>
          <p:nvPr/>
        </p:nvSpPr>
        <p:spPr>
          <a:xfrm>
            <a:off x="-16309" y="4370728"/>
            <a:ext cx="4726260" cy="13579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A96654C8-A9E0-BB67-F8D9-E1A99CADA46C}"/>
              </a:ext>
            </a:extLst>
          </p:cNvPr>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E5BD7DBA-173E-A979-D15A-F9AC23A7A027}"/>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D9BCCF-34A4-4881-ED68-D605C75546D8}"/>
              </a:ext>
            </a:extLst>
          </p:cNvPr>
          <p:cNvSpPr/>
          <p:nvPr/>
        </p:nvSpPr>
        <p:spPr>
          <a:xfrm>
            <a:off x="7470565" y="1096944"/>
            <a:ext cx="2798025" cy="2798025"/>
          </a:xfrm>
          <a:prstGeom prst="ellipse">
            <a:avLst/>
          </a:prstGeom>
          <a:solidFill>
            <a:schemeClr val="accent5">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5B9F27A-2F17-84FE-D855-5E601A38C806}"/>
              </a:ext>
            </a:extLst>
          </p:cNvPr>
          <p:cNvSpPr/>
          <p:nvPr/>
        </p:nvSpPr>
        <p:spPr>
          <a:xfrm>
            <a:off x="6387564" y="3013046"/>
            <a:ext cx="2798025" cy="2798025"/>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0FF15B9-071D-3E3E-9812-9498F9E868DE}"/>
              </a:ext>
            </a:extLst>
          </p:cNvPr>
          <p:cNvSpPr/>
          <p:nvPr/>
        </p:nvSpPr>
        <p:spPr>
          <a:xfrm>
            <a:off x="8480963" y="2963030"/>
            <a:ext cx="2798025" cy="2798025"/>
          </a:xfrm>
          <a:prstGeom prst="ellipse">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558814-AF44-3964-00D7-BD6B0542E2E1}"/>
              </a:ext>
            </a:extLst>
          </p:cNvPr>
          <p:cNvSpPr>
            <a:spLocks noGrp="1"/>
          </p:cNvSpPr>
          <p:nvPr>
            <p:ph type="title"/>
          </p:nvPr>
        </p:nvSpPr>
        <p:spPr>
          <a:xfrm>
            <a:off x="1269876" y="908720"/>
            <a:ext cx="5472608" cy="1439478"/>
          </a:xfrm>
          <a:noFill/>
        </p:spPr>
        <p:txBody>
          <a:bodyPr/>
          <a:lstStyle/>
          <a:p>
            <a:r>
              <a:rPr lang="ro-RO" dirty="0"/>
              <a:t>Atractivitatea generală a cursurilor</a:t>
            </a:r>
            <a:endParaRPr lang="en-US" dirty="0"/>
          </a:p>
        </p:txBody>
      </p:sp>
      <p:grpSp>
        <p:nvGrpSpPr>
          <p:cNvPr id="3" name="Group 2">
            <a:extLst>
              <a:ext uri="{FF2B5EF4-FFF2-40B4-BE49-F238E27FC236}">
                <a16:creationId xmlns:a16="http://schemas.microsoft.com/office/drawing/2014/main" id="{12CF5F28-EF8F-8D82-0955-5C8C46BF3B9E}"/>
              </a:ext>
            </a:extLst>
          </p:cNvPr>
          <p:cNvGrpSpPr/>
          <p:nvPr/>
        </p:nvGrpSpPr>
        <p:grpSpPr>
          <a:xfrm>
            <a:off x="7753453" y="1340767"/>
            <a:ext cx="2232248" cy="2124904"/>
            <a:chOff x="7753453" y="1645300"/>
            <a:chExt cx="2232248" cy="1305450"/>
          </a:xfrm>
        </p:grpSpPr>
        <p:sp>
          <p:nvSpPr>
            <p:cNvPr id="8" name="TextBox 7">
              <a:extLst>
                <a:ext uri="{FF2B5EF4-FFF2-40B4-BE49-F238E27FC236}">
                  <a16:creationId xmlns:a16="http://schemas.microsoft.com/office/drawing/2014/main" id="{39A7725F-2DFC-7B65-F616-BD62C2541E42}"/>
                </a:ext>
              </a:extLst>
            </p:cNvPr>
            <p:cNvSpPr txBox="1"/>
            <p:nvPr/>
          </p:nvSpPr>
          <p:spPr>
            <a:xfrm>
              <a:off x="7907863" y="2232228"/>
              <a:ext cx="1923427" cy="718522"/>
            </a:xfrm>
            <a:prstGeom prst="rect">
              <a:avLst/>
            </a:prstGeom>
            <a:noFill/>
          </p:spPr>
          <p:txBody>
            <a:bodyPr wrap="square" rtlCol="0">
              <a:spAutoFit/>
            </a:bodyPr>
            <a:lstStyle/>
            <a:p>
              <a:pPr algn="ctr"/>
              <a:r>
                <a:rPr lang="ro-RO" sz="1400" dirty="0">
                  <a:effectLst/>
                  <a:latin typeface="Calibri" panose="020F0502020204030204" pitchFamily="34" charset="0"/>
                  <a:ea typeface="Aptos" panose="020B0004020202020204" pitchFamily="34" charset="0"/>
                </a:rPr>
                <a:t>Particularizare la nivelul rolului de manager și practicile de tip leadership în administrația publică</a:t>
              </a:r>
              <a:r>
                <a:rPr lang="en-US" sz="1400" dirty="0">
                  <a:solidFill>
                    <a:schemeClr val="bg1"/>
                  </a:solidFill>
                </a:rPr>
                <a:t> </a:t>
              </a:r>
            </a:p>
          </p:txBody>
        </p:sp>
        <p:sp>
          <p:nvSpPr>
            <p:cNvPr id="9" name="TextBox 8">
              <a:extLst>
                <a:ext uri="{FF2B5EF4-FFF2-40B4-BE49-F238E27FC236}">
                  <a16:creationId xmlns:a16="http://schemas.microsoft.com/office/drawing/2014/main" id="{C3B71E8F-E89A-BD7F-7A94-8A3429AB5575}"/>
                </a:ext>
              </a:extLst>
            </p:cNvPr>
            <p:cNvSpPr txBox="1"/>
            <p:nvPr/>
          </p:nvSpPr>
          <p:spPr>
            <a:xfrm>
              <a:off x="7753453" y="1645300"/>
              <a:ext cx="2232248" cy="923330"/>
            </a:xfrm>
            <a:prstGeom prst="rect">
              <a:avLst/>
            </a:prstGeom>
            <a:noFill/>
          </p:spPr>
          <p:txBody>
            <a:bodyPr wrap="square" rtlCol="0">
              <a:spAutoFit/>
            </a:bodyPr>
            <a:lstStyle/>
            <a:p>
              <a:pPr algn="ctr"/>
              <a:r>
                <a:rPr lang="ro-RO" sz="1800" b="1" dirty="0">
                  <a:solidFill>
                    <a:schemeClr val="bg1"/>
                  </a:solidFill>
                  <a:effectLst/>
                  <a:latin typeface="Calibri" panose="020F0502020204030204" pitchFamily="34" charset="0"/>
                  <a:ea typeface="Aptos" panose="020B0004020202020204" pitchFamily="34" charset="0"/>
                </a:rPr>
                <a:t>vizează direct atribuțiile manageriale</a:t>
              </a:r>
              <a:endParaRPr lang="en-US" sz="1600" b="1" dirty="0">
                <a:solidFill>
                  <a:schemeClr val="bg1"/>
                </a:solidFill>
              </a:endParaRPr>
            </a:p>
          </p:txBody>
        </p:sp>
      </p:grpSp>
      <p:grpSp>
        <p:nvGrpSpPr>
          <p:cNvPr id="36" name="Group 35">
            <a:extLst>
              <a:ext uri="{FF2B5EF4-FFF2-40B4-BE49-F238E27FC236}">
                <a16:creationId xmlns:a16="http://schemas.microsoft.com/office/drawing/2014/main" id="{C13B0521-0DF4-3EA4-C82A-A604AF97C212}"/>
              </a:ext>
            </a:extLst>
          </p:cNvPr>
          <p:cNvGrpSpPr/>
          <p:nvPr/>
        </p:nvGrpSpPr>
        <p:grpSpPr>
          <a:xfrm>
            <a:off x="6678480" y="3550351"/>
            <a:ext cx="1980686" cy="1523617"/>
            <a:chOff x="6376158" y="3888464"/>
            <a:chExt cx="2232248" cy="860753"/>
          </a:xfrm>
        </p:grpSpPr>
        <p:sp>
          <p:nvSpPr>
            <p:cNvPr id="10" name="TextBox 9">
              <a:extLst>
                <a:ext uri="{FF2B5EF4-FFF2-40B4-BE49-F238E27FC236}">
                  <a16:creationId xmlns:a16="http://schemas.microsoft.com/office/drawing/2014/main" id="{011C95C3-2E49-56FC-43E9-09BE78E9388E}"/>
                </a:ext>
              </a:extLst>
            </p:cNvPr>
            <p:cNvSpPr txBox="1"/>
            <p:nvPr/>
          </p:nvSpPr>
          <p:spPr>
            <a:xfrm>
              <a:off x="6692313" y="4399134"/>
              <a:ext cx="1630660" cy="350083"/>
            </a:xfrm>
            <a:prstGeom prst="rect">
              <a:avLst/>
            </a:prstGeom>
            <a:noFill/>
          </p:spPr>
          <p:txBody>
            <a:bodyPr wrap="square" rtlCol="0">
              <a:spAutoFit/>
            </a:bodyPr>
            <a:lstStyle/>
            <a:p>
              <a:pPr algn="ctr"/>
              <a:r>
                <a:rPr lang="ro-RO" sz="1400" dirty="0">
                  <a:effectLst/>
                  <a:latin typeface="Calibri" panose="020F0502020204030204" pitchFamily="34" charset="0"/>
                  <a:ea typeface="Aptos" panose="020B0004020202020204" pitchFamily="34" charset="0"/>
                </a:rPr>
                <a:t>Oportunitate de a participa gratuit</a:t>
              </a:r>
              <a:r>
                <a:rPr lang="en-US" sz="1400" dirty="0">
                  <a:solidFill>
                    <a:schemeClr val="bg1"/>
                  </a:solidFill>
                </a:rPr>
                <a:t> </a:t>
              </a:r>
            </a:p>
          </p:txBody>
        </p:sp>
        <p:sp>
          <p:nvSpPr>
            <p:cNvPr id="11" name="TextBox 10">
              <a:extLst>
                <a:ext uri="{FF2B5EF4-FFF2-40B4-BE49-F238E27FC236}">
                  <a16:creationId xmlns:a16="http://schemas.microsoft.com/office/drawing/2014/main" id="{7FF5E8C6-6F09-9150-44F2-86F31567D5B8}"/>
                </a:ext>
              </a:extLst>
            </p:cNvPr>
            <p:cNvSpPr txBox="1"/>
            <p:nvPr/>
          </p:nvSpPr>
          <p:spPr>
            <a:xfrm>
              <a:off x="6376158" y="3888464"/>
              <a:ext cx="2232248" cy="521627"/>
            </a:xfrm>
            <a:prstGeom prst="rect">
              <a:avLst/>
            </a:prstGeom>
            <a:noFill/>
          </p:spPr>
          <p:txBody>
            <a:bodyPr wrap="square" rtlCol="0">
              <a:spAutoFit/>
            </a:bodyPr>
            <a:lstStyle/>
            <a:p>
              <a:pPr algn="ctr"/>
              <a:r>
                <a:rPr lang="ro-RO" sz="1800" b="1" dirty="0">
                  <a:solidFill>
                    <a:schemeClr val="bg1"/>
                  </a:solidFill>
                  <a:effectLst/>
                  <a:latin typeface="Calibri" panose="020F0502020204030204" pitchFamily="34" charset="0"/>
                  <a:ea typeface="Aptos" panose="020B0004020202020204" pitchFamily="34" charset="0"/>
                </a:rPr>
                <a:t>cursuri acreditate național/ internațional</a:t>
              </a:r>
              <a:endParaRPr lang="en-US" sz="1800" b="1" dirty="0">
                <a:solidFill>
                  <a:schemeClr val="bg1"/>
                </a:solidFill>
              </a:endParaRPr>
            </a:p>
          </p:txBody>
        </p:sp>
      </p:grpSp>
      <p:grpSp>
        <p:nvGrpSpPr>
          <p:cNvPr id="37" name="Group 36">
            <a:extLst>
              <a:ext uri="{FF2B5EF4-FFF2-40B4-BE49-F238E27FC236}">
                <a16:creationId xmlns:a16="http://schemas.microsoft.com/office/drawing/2014/main" id="{FD34DE97-8AEF-F1CF-71F7-50B8B325BD51}"/>
              </a:ext>
            </a:extLst>
          </p:cNvPr>
          <p:cNvGrpSpPr/>
          <p:nvPr/>
        </p:nvGrpSpPr>
        <p:grpSpPr>
          <a:xfrm>
            <a:off x="9034921" y="3888464"/>
            <a:ext cx="2232248" cy="1327710"/>
            <a:chOff x="9034921" y="3888464"/>
            <a:chExt cx="2232248" cy="1327710"/>
          </a:xfrm>
        </p:grpSpPr>
        <p:sp>
          <p:nvSpPr>
            <p:cNvPr id="12" name="TextBox 11">
              <a:extLst>
                <a:ext uri="{FF2B5EF4-FFF2-40B4-BE49-F238E27FC236}">
                  <a16:creationId xmlns:a16="http://schemas.microsoft.com/office/drawing/2014/main" id="{0AD68794-A0C5-9763-3CEB-96576A7F9528}"/>
                </a:ext>
              </a:extLst>
            </p:cNvPr>
            <p:cNvSpPr txBox="1"/>
            <p:nvPr/>
          </p:nvSpPr>
          <p:spPr>
            <a:xfrm>
              <a:off x="9335715" y="4477510"/>
              <a:ext cx="1630660" cy="738664"/>
            </a:xfrm>
            <a:prstGeom prst="rect">
              <a:avLst/>
            </a:prstGeom>
            <a:noFill/>
          </p:spPr>
          <p:txBody>
            <a:bodyPr wrap="square" rtlCol="0">
              <a:spAutoFit/>
            </a:bodyPr>
            <a:lstStyle/>
            <a:p>
              <a:pPr algn="ctr"/>
              <a:r>
                <a:rPr lang="ro-RO" sz="1400" dirty="0"/>
                <a:t>Oportunitate de cunoaștere și inter-relaționare</a:t>
              </a:r>
              <a:r>
                <a:rPr lang="en-US" sz="1400" dirty="0"/>
                <a:t> </a:t>
              </a:r>
            </a:p>
          </p:txBody>
        </p:sp>
        <p:sp>
          <p:nvSpPr>
            <p:cNvPr id="13" name="TextBox 12">
              <a:extLst>
                <a:ext uri="{FF2B5EF4-FFF2-40B4-BE49-F238E27FC236}">
                  <a16:creationId xmlns:a16="http://schemas.microsoft.com/office/drawing/2014/main" id="{31677F99-3322-446C-084B-ED9B20078C06}"/>
                </a:ext>
              </a:extLst>
            </p:cNvPr>
            <p:cNvSpPr txBox="1"/>
            <p:nvPr/>
          </p:nvSpPr>
          <p:spPr>
            <a:xfrm>
              <a:off x="9034921" y="3888464"/>
              <a:ext cx="2232248" cy="584775"/>
            </a:xfrm>
            <a:prstGeom prst="rect">
              <a:avLst/>
            </a:prstGeom>
            <a:noFill/>
          </p:spPr>
          <p:txBody>
            <a:bodyPr wrap="square" rtlCol="0">
              <a:spAutoFit/>
            </a:bodyPr>
            <a:lstStyle/>
            <a:p>
              <a:pPr algn="ctr"/>
              <a:r>
                <a:rPr lang="ro-RO" sz="1600" b="1" dirty="0">
                  <a:solidFill>
                    <a:schemeClr val="bg1"/>
                  </a:solidFill>
                  <a:effectLst/>
                  <a:latin typeface="Calibri" panose="020F0502020204030204" pitchFamily="34" charset="0"/>
                  <a:ea typeface="Aptos" panose="020B0004020202020204" pitchFamily="34" charset="0"/>
                </a:rPr>
                <a:t>dezvoltare personală a participanților</a:t>
              </a:r>
              <a:endParaRPr lang="en-US" sz="1600" b="1" dirty="0">
                <a:solidFill>
                  <a:schemeClr val="bg1"/>
                </a:solidFill>
              </a:endParaRPr>
            </a:p>
          </p:txBody>
        </p:sp>
      </p:grpSp>
      <p:grpSp>
        <p:nvGrpSpPr>
          <p:cNvPr id="24" name="Group 23">
            <a:extLst>
              <a:ext uri="{FF2B5EF4-FFF2-40B4-BE49-F238E27FC236}">
                <a16:creationId xmlns:a16="http://schemas.microsoft.com/office/drawing/2014/main" id="{0BC34F4E-63D7-4A4A-9548-9A079218F5E6}"/>
              </a:ext>
            </a:extLst>
          </p:cNvPr>
          <p:cNvGrpSpPr/>
          <p:nvPr/>
        </p:nvGrpSpPr>
        <p:grpSpPr>
          <a:xfrm>
            <a:off x="1001788" y="2474449"/>
            <a:ext cx="3526202" cy="3319663"/>
            <a:chOff x="5040169" y="3068960"/>
            <a:chExt cx="2261497" cy="2486534"/>
          </a:xfrm>
        </p:grpSpPr>
        <p:grpSp>
          <p:nvGrpSpPr>
            <p:cNvPr id="18" name="Group 17">
              <a:extLst>
                <a:ext uri="{FF2B5EF4-FFF2-40B4-BE49-F238E27FC236}">
                  <a16:creationId xmlns:a16="http://schemas.microsoft.com/office/drawing/2014/main" id="{FFE43B89-F712-F667-60F2-2A828107A01B}"/>
                </a:ext>
              </a:extLst>
            </p:cNvPr>
            <p:cNvGrpSpPr/>
            <p:nvPr/>
          </p:nvGrpSpPr>
          <p:grpSpPr>
            <a:xfrm>
              <a:off x="5040169" y="3085051"/>
              <a:ext cx="2261497" cy="2470443"/>
              <a:chOff x="5040169" y="3085051"/>
              <a:chExt cx="2261497" cy="2470443"/>
            </a:xfrm>
          </p:grpSpPr>
          <p:sp>
            <p:nvSpPr>
              <p:cNvPr id="19" name="Rectangle 18">
                <a:extLst>
                  <a:ext uri="{FF2B5EF4-FFF2-40B4-BE49-F238E27FC236}">
                    <a16:creationId xmlns:a16="http://schemas.microsoft.com/office/drawing/2014/main" id="{05566847-22FE-F658-DA44-35769CD3D9B5}"/>
                  </a:ext>
                </a:extLst>
              </p:cNvPr>
              <p:cNvSpPr/>
              <p:nvPr/>
            </p:nvSpPr>
            <p:spPr>
              <a:xfrm>
                <a:off x="5040169" y="3302603"/>
                <a:ext cx="2147901" cy="2252891"/>
              </a:xfrm>
              <a:prstGeom prst="rect">
                <a:avLst/>
              </a:prstGeom>
              <a:solidFill>
                <a:schemeClr val="tx1">
                  <a:lumMod val="85000"/>
                  <a:lumOff val="15000"/>
                  <a:alpha val="35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DE9669-46BD-6D02-E8B0-6A9AA7CF732B}"/>
                  </a:ext>
                </a:extLst>
              </p:cNvPr>
              <p:cNvSpPr/>
              <p:nvPr/>
            </p:nvSpPr>
            <p:spPr>
              <a:xfrm>
                <a:off x="5285815" y="3085051"/>
                <a:ext cx="2015851" cy="22528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0B89CB3-EBAA-266D-1310-C4C38F2C6F21}"/>
                </a:ext>
              </a:extLst>
            </p:cNvPr>
            <p:cNvSpPr/>
            <p:nvPr/>
          </p:nvSpPr>
          <p:spPr>
            <a:xfrm>
              <a:off x="5285815" y="3068960"/>
              <a:ext cx="2015851"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asetăText 40">
            <a:extLst>
              <a:ext uri="{FF2B5EF4-FFF2-40B4-BE49-F238E27FC236}">
                <a16:creationId xmlns:a16="http://schemas.microsoft.com/office/drawing/2014/main" id="{DE8A2F41-A874-9C8F-09A4-29B10D26ABCD}"/>
              </a:ext>
            </a:extLst>
          </p:cNvPr>
          <p:cNvSpPr txBox="1"/>
          <p:nvPr/>
        </p:nvSpPr>
        <p:spPr>
          <a:xfrm>
            <a:off x="1571466" y="3171041"/>
            <a:ext cx="2863539" cy="1651158"/>
          </a:xfrm>
          <a:prstGeom prst="rect">
            <a:avLst/>
          </a:prstGeom>
          <a:noFill/>
        </p:spPr>
        <p:txBody>
          <a:bodyPr wrap="square">
            <a:spAutoFit/>
          </a:bodyPr>
          <a:lstStyle/>
          <a:p>
            <a:pPr lvl="0">
              <a:lnSpc>
                <a:spcPct val="107000"/>
              </a:lnSpc>
              <a:spcAft>
                <a:spcPts val="800"/>
              </a:spcAft>
            </a:pPr>
            <a:r>
              <a:rPr lang="ro-RO" b="1" kern="100" dirty="0">
                <a:solidFill>
                  <a:schemeClr val="accent2"/>
                </a:solidFill>
                <a:ea typeface="Aptos" panose="020B0004020202020204" pitchFamily="34" charset="0"/>
                <a:cs typeface="Times New Roman" panose="02020603050405020304" pitchFamily="18" charset="0"/>
              </a:rPr>
              <a:t>Peste </a:t>
            </a:r>
            <a:r>
              <a:rPr lang="ro-RO" b="1" kern="100" dirty="0">
                <a:solidFill>
                  <a:schemeClr val="accent2"/>
                </a:solidFill>
                <a:effectLst/>
                <a:ea typeface="Aptos" panose="020B0004020202020204" pitchFamily="34" charset="0"/>
                <a:cs typeface="Times New Roman" panose="02020603050405020304" pitchFamily="18" charset="0"/>
              </a:rPr>
              <a:t>95%</a:t>
            </a:r>
            <a:r>
              <a:rPr lang="ro-RO" kern="100" dirty="0">
                <a:solidFill>
                  <a:schemeClr val="accent2"/>
                </a:solidFill>
                <a:effectLst/>
                <a:ea typeface="Aptos" panose="020B0004020202020204" pitchFamily="34" charset="0"/>
                <a:cs typeface="Times New Roman" panose="02020603050405020304" pitchFamily="18" charset="0"/>
              </a:rPr>
              <a:t> </a:t>
            </a:r>
            <a:r>
              <a:rPr lang="ro-RO" sz="1800" kern="100" dirty="0">
                <a:effectLst/>
                <a:ea typeface="Aptos" panose="020B0004020202020204" pitchFamily="34" charset="0"/>
                <a:cs typeface="Times New Roman" panose="02020603050405020304" pitchFamily="18" charset="0"/>
              </a:rPr>
              <a:t>dintre participanți au apreciat calitate cursurilor (conținut, formatori, organizare).</a:t>
            </a:r>
            <a:endParaRPr lang="en-GB" sz="1800" kern="100" dirty="0">
              <a:effectLst/>
              <a:ea typeface="Aptos" panose="020B0004020202020204" pitchFamily="34" charset="0"/>
              <a:cs typeface="Times New Roman" panose="02020603050405020304" pitchFamily="18" charset="0"/>
            </a:endParaRPr>
          </a:p>
        </p:txBody>
      </p:sp>
      <p:pic>
        <p:nvPicPr>
          <p:cNvPr id="7" name="Picture 3">
            <a:extLst>
              <a:ext uri="{FF2B5EF4-FFF2-40B4-BE49-F238E27FC236}">
                <a16:creationId xmlns:a16="http://schemas.microsoft.com/office/drawing/2014/main" id="{3487A403-3FD6-8089-48B5-0C301B832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4" name="Picture 2">
            <a:extLst>
              <a:ext uri="{FF2B5EF4-FFF2-40B4-BE49-F238E27FC236}">
                <a16:creationId xmlns:a16="http://schemas.microsoft.com/office/drawing/2014/main" id="{928BB6BC-A112-8CAD-BA9E-BA09D5C4F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5152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4" decel="50000" fill="hold" nodeType="withEffect">
                                  <p:stCondLst>
                                    <p:cond delay="5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2" decel="50000" fill="hold" grpId="0" nodeType="withEffect">
                                  <p:stCondLst>
                                    <p:cond delay="2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decel="50000" fill="hold" grpId="0" nodeType="withEffect">
                                  <p:stCondLst>
                                    <p:cond delay="4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3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6" presetClass="entr" presetSubtype="42" fill="hold" nodeType="withEffect">
                                  <p:stCondLst>
                                    <p:cond delay="700"/>
                                  </p:stCondLst>
                                  <p:childTnLst>
                                    <p:set>
                                      <p:cBhvr>
                                        <p:cTn id="34" dur="1" fill="hold">
                                          <p:stCondLst>
                                            <p:cond delay="0"/>
                                          </p:stCondLst>
                                        </p:cTn>
                                        <p:tgtEl>
                                          <p:spTgt spid="3"/>
                                        </p:tgtEl>
                                        <p:attrNameLst>
                                          <p:attrName>style.visibility</p:attrName>
                                        </p:attrNameLst>
                                      </p:cBhvr>
                                      <p:to>
                                        <p:strVal val="visible"/>
                                      </p:to>
                                    </p:set>
                                    <p:animEffect transition="in" filter="barn(outHorizontal)">
                                      <p:cBhvr>
                                        <p:cTn id="35" dur="500"/>
                                        <p:tgtEl>
                                          <p:spTgt spid="3"/>
                                        </p:tgtEl>
                                      </p:cBhvr>
                                    </p:animEffect>
                                  </p:childTnLst>
                                </p:cTn>
                              </p:par>
                              <p:par>
                                <p:cTn id="36" presetID="16" presetClass="entr" presetSubtype="42" fill="hold" nodeType="withEffect">
                                  <p:stCondLst>
                                    <p:cond delay="900"/>
                                  </p:stCondLst>
                                  <p:childTnLst>
                                    <p:set>
                                      <p:cBhvr>
                                        <p:cTn id="37" dur="1" fill="hold">
                                          <p:stCondLst>
                                            <p:cond delay="0"/>
                                          </p:stCondLst>
                                        </p:cTn>
                                        <p:tgtEl>
                                          <p:spTgt spid="36"/>
                                        </p:tgtEl>
                                        <p:attrNameLst>
                                          <p:attrName>style.visibility</p:attrName>
                                        </p:attrNameLst>
                                      </p:cBhvr>
                                      <p:to>
                                        <p:strVal val="visible"/>
                                      </p:to>
                                    </p:set>
                                    <p:animEffect transition="in" filter="barn(outHorizontal)">
                                      <p:cBhvr>
                                        <p:cTn id="38" dur="500"/>
                                        <p:tgtEl>
                                          <p:spTgt spid="36"/>
                                        </p:tgtEl>
                                      </p:cBhvr>
                                    </p:animEffect>
                                  </p:childTnLst>
                                </p:cTn>
                              </p:par>
                              <p:par>
                                <p:cTn id="39" presetID="16" presetClass="entr" presetSubtype="42" fill="hold" nodeType="withEffect">
                                  <p:stCondLst>
                                    <p:cond delay="1100"/>
                                  </p:stCondLst>
                                  <p:childTnLst>
                                    <p:set>
                                      <p:cBhvr>
                                        <p:cTn id="40" dur="1" fill="hold">
                                          <p:stCondLst>
                                            <p:cond delay="0"/>
                                          </p:stCondLst>
                                        </p:cTn>
                                        <p:tgtEl>
                                          <p:spTgt spid="37"/>
                                        </p:tgtEl>
                                        <p:attrNameLst>
                                          <p:attrName>style.visibility</p:attrName>
                                        </p:attrNameLst>
                                      </p:cBhvr>
                                      <p:to>
                                        <p:strVal val="visible"/>
                                      </p:to>
                                    </p:set>
                                    <p:animEffect transition="in" filter="barn(outHorizontal)">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6" grpId="0" animBg="1"/>
      <p:bldP spid="4" grpId="0" animBg="1"/>
      <p:bldP spid="5"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AA47C73-9010-1608-912D-6CEAF3AA0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sp>
        <p:nvSpPr>
          <p:cNvPr id="11" name="Right Triangle 10">
            <a:extLst>
              <a:ext uri="{FF2B5EF4-FFF2-40B4-BE49-F238E27FC236}">
                <a16:creationId xmlns:a16="http://schemas.microsoft.com/office/drawing/2014/main" id="{A4E2F019-479C-45FB-1D72-9DBE266DF02E}"/>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BCBD6E60-CBAB-FA83-218A-AB621A44491A}"/>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0CC87E3-5B74-0686-E77A-59650702962E}"/>
              </a:ext>
            </a:extLst>
          </p:cNvPr>
          <p:cNvSpPr>
            <a:spLocks noGrp="1"/>
          </p:cNvSpPr>
          <p:nvPr>
            <p:ph type="title"/>
          </p:nvPr>
        </p:nvSpPr>
        <p:spPr>
          <a:xfrm>
            <a:off x="758619" y="798878"/>
            <a:ext cx="6719250" cy="660644"/>
          </a:xfrm>
          <a:noFill/>
        </p:spPr>
        <p:txBody>
          <a:bodyPr/>
          <a:lstStyle/>
          <a:p>
            <a:r>
              <a:rPr lang="ro-RO" dirty="0">
                <a:solidFill>
                  <a:srgbClr val="134074"/>
                </a:solidFill>
              </a:rPr>
              <a:t>Satisfacția participanților</a:t>
            </a:r>
            <a:endParaRPr lang="en-US" dirty="0">
              <a:solidFill>
                <a:srgbClr val="134074"/>
              </a:solidFill>
            </a:endParaRPr>
          </a:p>
        </p:txBody>
      </p:sp>
      <p:pic>
        <p:nvPicPr>
          <p:cNvPr id="3" name="Picture 2">
            <a:extLst>
              <a:ext uri="{FF2B5EF4-FFF2-40B4-BE49-F238E27FC236}">
                <a16:creationId xmlns:a16="http://schemas.microsoft.com/office/drawing/2014/main" id="{99457D05-AC92-F4A7-7025-85BC5FA6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aphicFrame>
        <p:nvGraphicFramePr>
          <p:cNvPr id="17" name="Diagramă 16">
            <a:extLst>
              <a:ext uri="{FF2B5EF4-FFF2-40B4-BE49-F238E27FC236}">
                <a16:creationId xmlns:a16="http://schemas.microsoft.com/office/drawing/2014/main" id="{90009B12-D53D-7DC9-A8D7-3C9CEA4C2618}"/>
              </a:ext>
            </a:extLst>
          </p:cNvPr>
          <p:cNvGraphicFramePr/>
          <p:nvPr>
            <p:extLst>
              <p:ext uri="{D42A27DB-BD31-4B8C-83A1-F6EECF244321}">
                <p14:modId xmlns:p14="http://schemas.microsoft.com/office/powerpoint/2010/main" val="3030479441"/>
              </p:ext>
            </p:extLst>
          </p:nvPr>
        </p:nvGraphicFramePr>
        <p:xfrm>
          <a:off x="2133972" y="2493635"/>
          <a:ext cx="8796886" cy="3587981"/>
        </p:xfrm>
        <a:graphic>
          <a:graphicData uri="http://schemas.openxmlformats.org/drawingml/2006/chart">
            <c:chart xmlns:c="http://schemas.openxmlformats.org/drawingml/2006/chart" xmlns:r="http://schemas.openxmlformats.org/officeDocument/2006/relationships" r:id="rId4"/>
          </a:graphicData>
        </a:graphic>
      </p:graphicFrame>
      <p:sp>
        <p:nvSpPr>
          <p:cNvPr id="19" name="CasetăText 1">
            <a:extLst>
              <a:ext uri="{FF2B5EF4-FFF2-40B4-BE49-F238E27FC236}">
                <a16:creationId xmlns:a16="http://schemas.microsoft.com/office/drawing/2014/main" id="{68B2A19F-CA73-1AA2-35B8-A2E7BFF17D8A}"/>
              </a:ext>
            </a:extLst>
          </p:cNvPr>
          <p:cNvSpPr txBox="1"/>
          <p:nvPr/>
        </p:nvSpPr>
        <p:spPr>
          <a:xfrm>
            <a:off x="2499732" y="1894195"/>
            <a:ext cx="7897495" cy="521970"/>
          </a:xfrm>
          <a:prstGeom prst="rect">
            <a:avLst/>
          </a:prstGeom>
          <a:noFill/>
        </p:spPr>
        <p:txBody>
          <a:bodyPr wrap="square" rtlCol="0">
            <a:spAutoFit/>
          </a:bodyPr>
          <a:lstStyle/>
          <a:p>
            <a:pPr algn="ctr" defTabSz="914400"/>
            <a:r>
              <a:rPr lang="ro-RO" sz="1400" b="1" i="1" dirty="0">
                <a:solidFill>
                  <a:srgbClr val="4472C4">
                    <a:lumMod val="50000"/>
                  </a:srgbClr>
                </a:solidFill>
                <a:latin typeface="Calibri"/>
              </a:rPr>
              <a:t>Vă rugăm să dați o notă de la 1. Dezacord total la 5. Acord total prin care vă exprimați acordul/ dezacordul în legătură cu următoarele afirmații: </a:t>
            </a:r>
          </a:p>
        </p:txBody>
      </p:sp>
      <p:sp>
        <p:nvSpPr>
          <p:cNvPr id="21" name="Rectangle 31">
            <a:extLst>
              <a:ext uri="{FF2B5EF4-FFF2-40B4-BE49-F238E27FC236}">
                <a16:creationId xmlns:a16="http://schemas.microsoft.com/office/drawing/2014/main" id="{41FA4981-96EE-2BD3-254E-F821398E6773}"/>
              </a:ext>
            </a:extLst>
          </p:cNvPr>
          <p:cNvSpPr/>
          <p:nvPr/>
        </p:nvSpPr>
        <p:spPr>
          <a:xfrm>
            <a:off x="7121302" y="850102"/>
            <a:ext cx="5067523" cy="7694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F999B356-D0FD-1615-7B78-6A9AD17E8FB9}"/>
              </a:ext>
            </a:extLst>
          </p:cNvPr>
          <p:cNvSpPr txBox="1">
            <a:spLocks/>
          </p:cNvSpPr>
          <p:nvPr/>
        </p:nvSpPr>
        <p:spPr>
          <a:xfrm>
            <a:off x="8398668" y="956466"/>
            <a:ext cx="3018547" cy="574167"/>
          </a:xfrm>
          <a:prstGeom prst="rect">
            <a:avLst/>
          </a:prstGeom>
          <a:noFill/>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accent4"/>
                </a:solidFill>
              </a:rPr>
              <a:t>CONȚINUTUL</a:t>
            </a:r>
            <a:endParaRPr lang="en-US" dirty="0">
              <a:solidFill>
                <a:schemeClr val="accent4"/>
              </a:solidFill>
            </a:endParaRPr>
          </a:p>
        </p:txBody>
      </p:sp>
    </p:spTree>
    <p:extLst>
      <p:ext uri="{BB962C8B-B14F-4D97-AF65-F5344CB8AC3E}">
        <p14:creationId xmlns:p14="http://schemas.microsoft.com/office/powerpoint/2010/main" val="23645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decel="50000" fill="hold" grpId="0" nodeType="withEffect">
                                  <p:stCondLst>
                                    <p:cond delay="3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21" grpId="0"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297F-B336-CADC-37A1-CFEC456DF5DC}"/>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301AC1C3-6852-7E3E-C41C-D29C687DC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sp>
        <p:nvSpPr>
          <p:cNvPr id="11" name="Right Triangle 10">
            <a:extLst>
              <a:ext uri="{FF2B5EF4-FFF2-40B4-BE49-F238E27FC236}">
                <a16:creationId xmlns:a16="http://schemas.microsoft.com/office/drawing/2014/main" id="{88067390-2E46-CE55-846F-F3AF513C60EB}"/>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49924998-70DB-70AB-75EA-4AD499520569}"/>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3742003-F534-4EDC-AE7B-64885A2E8F8F}"/>
              </a:ext>
            </a:extLst>
          </p:cNvPr>
          <p:cNvSpPr>
            <a:spLocks noGrp="1"/>
          </p:cNvSpPr>
          <p:nvPr>
            <p:ph type="title"/>
          </p:nvPr>
        </p:nvSpPr>
        <p:spPr>
          <a:xfrm>
            <a:off x="758619" y="798878"/>
            <a:ext cx="6719250" cy="660644"/>
          </a:xfrm>
          <a:noFill/>
        </p:spPr>
        <p:txBody>
          <a:bodyPr/>
          <a:lstStyle/>
          <a:p>
            <a:r>
              <a:rPr lang="ro-RO" dirty="0">
                <a:solidFill>
                  <a:srgbClr val="134074"/>
                </a:solidFill>
              </a:rPr>
              <a:t>Satisfacția participanților</a:t>
            </a:r>
            <a:endParaRPr lang="en-US" dirty="0">
              <a:solidFill>
                <a:srgbClr val="134074"/>
              </a:solidFill>
            </a:endParaRPr>
          </a:p>
        </p:txBody>
      </p:sp>
      <p:pic>
        <p:nvPicPr>
          <p:cNvPr id="3" name="Picture 2">
            <a:extLst>
              <a:ext uri="{FF2B5EF4-FFF2-40B4-BE49-F238E27FC236}">
                <a16:creationId xmlns:a16="http://schemas.microsoft.com/office/drawing/2014/main" id="{3479012B-C66B-9A2A-A731-526A452A2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aphicFrame>
        <p:nvGraphicFramePr>
          <p:cNvPr id="6" name="Diagramă 5">
            <a:extLst>
              <a:ext uri="{FF2B5EF4-FFF2-40B4-BE49-F238E27FC236}">
                <a16:creationId xmlns:a16="http://schemas.microsoft.com/office/drawing/2014/main" id="{4C7AB567-A4B1-B181-3712-6F6E640A4088}"/>
              </a:ext>
            </a:extLst>
          </p:cNvPr>
          <p:cNvGraphicFramePr/>
          <p:nvPr>
            <p:extLst>
              <p:ext uri="{D42A27DB-BD31-4B8C-83A1-F6EECF244321}">
                <p14:modId xmlns:p14="http://schemas.microsoft.com/office/powerpoint/2010/main" val="916419366"/>
              </p:ext>
            </p:extLst>
          </p:nvPr>
        </p:nvGraphicFramePr>
        <p:xfrm>
          <a:off x="2422004" y="2420888"/>
          <a:ext cx="8064896"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tăText 1">
            <a:extLst>
              <a:ext uri="{FF2B5EF4-FFF2-40B4-BE49-F238E27FC236}">
                <a16:creationId xmlns:a16="http://schemas.microsoft.com/office/drawing/2014/main" id="{285E2EE6-B1F4-A25A-07B1-0CB86ED560ED}"/>
              </a:ext>
            </a:extLst>
          </p:cNvPr>
          <p:cNvSpPr txBox="1"/>
          <p:nvPr/>
        </p:nvSpPr>
        <p:spPr>
          <a:xfrm>
            <a:off x="2606154" y="1993691"/>
            <a:ext cx="7705379" cy="307777"/>
          </a:xfrm>
          <a:prstGeom prst="rect">
            <a:avLst/>
          </a:prstGeom>
          <a:noFill/>
        </p:spPr>
        <p:txBody>
          <a:bodyPr wrap="square" rtlCol="0">
            <a:spAutoFit/>
          </a:bodyPr>
          <a:lstStyle/>
          <a:p>
            <a:pPr algn="ctr" defTabSz="914400"/>
            <a:r>
              <a:rPr lang="ro-RO" sz="1400" b="1" i="1" dirty="0">
                <a:solidFill>
                  <a:srgbClr val="4472C4">
                    <a:lumMod val="50000"/>
                  </a:srgbClr>
                </a:solidFill>
                <a:latin typeface="Calibri"/>
              </a:rPr>
              <a:t> În ce măsură considerați că: </a:t>
            </a:r>
          </a:p>
        </p:txBody>
      </p:sp>
      <p:sp>
        <p:nvSpPr>
          <p:cNvPr id="8" name="Rectangle 31">
            <a:extLst>
              <a:ext uri="{FF2B5EF4-FFF2-40B4-BE49-F238E27FC236}">
                <a16:creationId xmlns:a16="http://schemas.microsoft.com/office/drawing/2014/main" id="{155E482C-7F66-7CD3-F4B6-31CF3F709A8F}"/>
              </a:ext>
            </a:extLst>
          </p:cNvPr>
          <p:cNvSpPr/>
          <p:nvPr/>
        </p:nvSpPr>
        <p:spPr>
          <a:xfrm>
            <a:off x="7121302" y="850102"/>
            <a:ext cx="5067523" cy="7694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09873AC-DAF9-BE6D-0564-9BD235AD2DD4}"/>
              </a:ext>
            </a:extLst>
          </p:cNvPr>
          <p:cNvSpPr txBox="1">
            <a:spLocks/>
          </p:cNvSpPr>
          <p:nvPr/>
        </p:nvSpPr>
        <p:spPr>
          <a:xfrm>
            <a:off x="8398668" y="956466"/>
            <a:ext cx="3018547" cy="574167"/>
          </a:xfrm>
          <a:prstGeom prst="rect">
            <a:avLst/>
          </a:prstGeom>
          <a:noFill/>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accent4"/>
                </a:solidFill>
              </a:rPr>
              <a:t>CONȚINUTUL</a:t>
            </a:r>
            <a:endParaRPr lang="en-US" dirty="0">
              <a:solidFill>
                <a:schemeClr val="accent4"/>
              </a:solidFill>
            </a:endParaRPr>
          </a:p>
        </p:txBody>
      </p:sp>
    </p:spTree>
    <p:extLst>
      <p:ext uri="{BB962C8B-B14F-4D97-AF65-F5344CB8AC3E}">
        <p14:creationId xmlns:p14="http://schemas.microsoft.com/office/powerpoint/2010/main" val="33930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decel="50000" fill="hold" grpId="0"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8"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AE0F-B810-01A0-CF1E-103D8B45ADD8}"/>
            </a:ext>
          </a:extLst>
        </p:cNvPr>
        <p:cNvGrpSpPr/>
        <p:nvPr/>
      </p:nvGrpSpPr>
      <p:grpSpPr>
        <a:xfrm>
          <a:off x="0" y="0"/>
          <a:ext cx="0" cy="0"/>
          <a:chOff x="0" y="0"/>
          <a:chExt cx="0" cy="0"/>
        </a:xfrm>
      </p:grpSpPr>
      <p:sp>
        <p:nvSpPr>
          <p:cNvPr id="11" name="Right Triangle 10">
            <a:extLst>
              <a:ext uri="{FF2B5EF4-FFF2-40B4-BE49-F238E27FC236}">
                <a16:creationId xmlns:a16="http://schemas.microsoft.com/office/drawing/2014/main" id="{38B3169B-73BF-B6DE-6364-1E914DFBB342}"/>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6953E714-489D-7065-21D9-20AD912A43C1}"/>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EE7B137-B94C-666F-5332-4AC3D1D07A3B}"/>
              </a:ext>
            </a:extLst>
          </p:cNvPr>
          <p:cNvSpPr>
            <a:spLocks noGrp="1"/>
          </p:cNvSpPr>
          <p:nvPr>
            <p:ph type="title"/>
          </p:nvPr>
        </p:nvSpPr>
        <p:spPr>
          <a:xfrm>
            <a:off x="758619" y="798878"/>
            <a:ext cx="6719250" cy="660644"/>
          </a:xfrm>
          <a:noFill/>
        </p:spPr>
        <p:txBody>
          <a:bodyPr/>
          <a:lstStyle/>
          <a:p>
            <a:r>
              <a:rPr lang="ro-RO" dirty="0">
                <a:solidFill>
                  <a:srgbClr val="134074"/>
                </a:solidFill>
              </a:rPr>
              <a:t>Satisfacția participanților</a:t>
            </a:r>
            <a:endParaRPr lang="en-US" dirty="0">
              <a:solidFill>
                <a:srgbClr val="134074"/>
              </a:solidFill>
            </a:endParaRPr>
          </a:p>
        </p:txBody>
      </p:sp>
      <p:pic>
        <p:nvPicPr>
          <p:cNvPr id="2" name="Picture 3">
            <a:extLst>
              <a:ext uri="{FF2B5EF4-FFF2-40B4-BE49-F238E27FC236}">
                <a16:creationId xmlns:a16="http://schemas.microsoft.com/office/drawing/2014/main" id="{D5814549-6632-93C4-1C3B-C384A1F16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FBB0B4D2-0FEB-D107-DA1C-445EA41B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5" name="CasetăText 4">
            <a:extLst>
              <a:ext uri="{FF2B5EF4-FFF2-40B4-BE49-F238E27FC236}">
                <a16:creationId xmlns:a16="http://schemas.microsoft.com/office/drawing/2014/main" id="{BC1AB09E-36C5-A9B8-E688-5926B9111866}"/>
              </a:ext>
            </a:extLst>
          </p:cNvPr>
          <p:cNvSpPr txBox="1"/>
          <p:nvPr/>
        </p:nvSpPr>
        <p:spPr>
          <a:xfrm>
            <a:off x="1989956" y="1934752"/>
            <a:ext cx="9505056" cy="814325"/>
          </a:xfrm>
          <a:prstGeom prst="rect">
            <a:avLst/>
          </a:prstGeom>
          <a:noFill/>
        </p:spPr>
        <p:txBody>
          <a:bodyPr wrap="square">
            <a:spAutoFit/>
          </a:bodyPr>
          <a:lstStyle/>
          <a:p>
            <a:pPr algn="just">
              <a:lnSpc>
                <a:spcPct val="115000"/>
              </a:lnSpc>
              <a:spcAft>
                <a:spcPts val="800"/>
              </a:spcAft>
              <a:buNone/>
            </a:pPr>
            <a:r>
              <a:rPr lang="ro-RO" sz="1400" i="1" kern="100" dirty="0">
                <a:solidFill>
                  <a:schemeClr val="tx2">
                    <a:lumMod val="50000"/>
                  </a:schemeClr>
                </a:solidFill>
                <a:effectLst/>
                <a:ea typeface="Aptos" panose="020B0004020202020204" pitchFamily="34" charset="0"/>
                <a:cs typeface="Times New Roman" panose="02020603050405020304" pitchFamily="18" charset="0"/>
              </a:rPr>
              <a:t>”Cursul a avut o abordare </a:t>
            </a:r>
            <a:r>
              <a:rPr lang="ro-RO" sz="1400" i="1" kern="100" dirty="0">
                <a:solidFill>
                  <a:srgbClr val="FF0000"/>
                </a:solidFill>
                <a:effectLst/>
                <a:ea typeface="Aptos" panose="020B0004020202020204" pitchFamily="34" charset="0"/>
                <a:cs typeface="Times New Roman" panose="02020603050405020304" pitchFamily="18" charset="0"/>
              </a:rPr>
              <a:t>interactivă</a:t>
            </a:r>
            <a:r>
              <a:rPr lang="ro-RO" sz="1400" i="1" kern="100" dirty="0">
                <a:solidFill>
                  <a:schemeClr val="tx2">
                    <a:lumMod val="50000"/>
                  </a:schemeClr>
                </a:solidFill>
                <a:effectLst/>
                <a:ea typeface="Aptos" panose="020B0004020202020204" pitchFamily="34" charset="0"/>
                <a:cs typeface="Times New Roman" panose="02020603050405020304" pitchFamily="18" charset="0"/>
              </a:rPr>
              <a:t>, tehnică de comunicare a fost adaptată tuturor cursanților, a prezentat o gamă largă de informații noi și utile pentru diferite obiective. Cursul a fost concentrat asupra aspectelor principale aferente guvernării digitale, una dintre  elementele prioritare la acest moment.” (cursant, Casă Județeană de Pensii)</a:t>
            </a:r>
            <a:endParaRPr lang="en-GB" sz="1800" kern="100" dirty="0">
              <a:solidFill>
                <a:schemeClr val="tx2">
                  <a:lumMod val="50000"/>
                </a:schemeClr>
              </a:solidFill>
              <a:effectLst/>
              <a:ea typeface="Aptos" panose="020B0004020202020204" pitchFamily="34" charset="0"/>
              <a:cs typeface="Times New Roman" panose="02020603050405020304" pitchFamily="18" charset="0"/>
            </a:endParaRPr>
          </a:p>
        </p:txBody>
      </p:sp>
      <p:sp>
        <p:nvSpPr>
          <p:cNvPr id="7" name="CasetăText 6">
            <a:extLst>
              <a:ext uri="{FF2B5EF4-FFF2-40B4-BE49-F238E27FC236}">
                <a16:creationId xmlns:a16="http://schemas.microsoft.com/office/drawing/2014/main" id="{634091D3-4EBF-FE2F-E81C-0166C57A0E77}"/>
              </a:ext>
            </a:extLst>
          </p:cNvPr>
          <p:cNvSpPr txBox="1"/>
          <p:nvPr/>
        </p:nvSpPr>
        <p:spPr>
          <a:xfrm>
            <a:off x="2006031" y="2872183"/>
            <a:ext cx="9544914" cy="1309846"/>
          </a:xfrm>
          <a:prstGeom prst="rect">
            <a:avLst/>
          </a:prstGeom>
          <a:noFill/>
        </p:spPr>
        <p:txBody>
          <a:bodyPr wrap="square">
            <a:spAutoFit/>
          </a:bodyPr>
          <a:lstStyle/>
          <a:p>
            <a:pPr algn="just">
              <a:lnSpc>
                <a:spcPct val="115000"/>
              </a:lnSpc>
              <a:spcAft>
                <a:spcPts val="800"/>
              </a:spcAft>
              <a:buNone/>
            </a:pPr>
            <a:r>
              <a:rPr lang="ro-RO" sz="1400" i="1" kern="100" dirty="0">
                <a:solidFill>
                  <a:schemeClr val="tx2">
                    <a:lumMod val="50000"/>
                  </a:schemeClr>
                </a:solidFill>
                <a:effectLst/>
                <a:ea typeface="Aptos" panose="020B0004020202020204" pitchFamily="34" charset="0"/>
                <a:cs typeface="Times New Roman" panose="02020603050405020304" pitchFamily="18" charset="0"/>
              </a:rPr>
              <a:t>Cursul m-a ajutat </a:t>
            </a:r>
            <a:r>
              <a:rPr lang="ro-RO" sz="1400" i="1" kern="100" dirty="0">
                <a:solidFill>
                  <a:srgbClr val="FF0000"/>
                </a:solidFill>
                <a:effectLst/>
                <a:ea typeface="Aptos" panose="020B0004020202020204" pitchFamily="34" charset="0"/>
                <a:cs typeface="Times New Roman" panose="02020603050405020304" pitchFamily="18" charset="0"/>
              </a:rPr>
              <a:t>să mă înțeleg mai mult, să mă cunosc mai bine.</a:t>
            </a:r>
            <a:r>
              <a:rPr lang="ro-RO" sz="1400" i="1" kern="100" dirty="0">
                <a:solidFill>
                  <a:schemeClr val="tx2">
                    <a:lumMod val="50000"/>
                  </a:schemeClr>
                </a:solidFill>
                <a:effectLst/>
                <a:ea typeface="Aptos" panose="020B0004020202020204" pitchFamily="34" charset="0"/>
                <a:cs typeface="Times New Roman" panose="02020603050405020304" pitchFamily="18" charset="0"/>
              </a:rPr>
              <a:t> Am învățat anumite strategii de comunicare. Pe partea aceasta de comunicare este un plus. Din discuțiile purtate cu ceilalți colegi în exercițiile făcute, am văzut cum funcționează și celelalte instituții publice, cum abordează anumite probleme și poate unele chiar sunt bune. Unele pot fi aplicate, dar unele nu. Că noi avem totuși o legislație mai rigidă, nu ne permite să facem chiar așa cum vrem noi. Există un anumit protocol. Există un schimb de informații sau experiențe. (cursant ANAF)</a:t>
            </a:r>
            <a:endParaRPr lang="en-GB" sz="1800" kern="100" dirty="0">
              <a:solidFill>
                <a:schemeClr val="tx2">
                  <a:lumMod val="50000"/>
                </a:schemeClr>
              </a:solidFill>
              <a:effectLst/>
              <a:ea typeface="Aptos" panose="020B0004020202020204" pitchFamily="34" charset="0"/>
              <a:cs typeface="Times New Roman" panose="02020603050405020304" pitchFamily="18" charset="0"/>
            </a:endParaRPr>
          </a:p>
        </p:txBody>
      </p:sp>
      <p:sp>
        <p:nvSpPr>
          <p:cNvPr id="14" name="CasetăText 13">
            <a:extLst>
              <a:ext uri="{FF2B5EF4-FFF2-40B4-BE49-F238E27FC236}">
                <a16:creationId xmlns:a16="http://schemas.microsoft.com/office/drawing/2014/main" id="{71036D92-12F6-A177-2DE4-17BC9EB15808}"/>
              </a:ext>
            </a:extLst>
          </p:cNvPr>
          <p:cNvSpPr txBox="1"/>
          <p:nvPr/>
        </p:nvSpPr>
        <p:spPr>
          <a:xfrm>
            <a:off x="1989956" y="4305135"/>
            <a:ext cx="9472906" cy="1299523"/>
          </a:xfrm>
          <a:prstGeom prst="rect">
            <a:avLst/>
          </a:prstGeom>
          <a:noFill/>
        </p:spPr>
        <p:txBody>
          <a:bodyPr wrap="square">
            <a:spAutoFit/>
          </a:bodyPr>
          <a:lstStyle/>
          <a:p>
            <a:pPr algn="just">
              <a:lnSpc>
                <a:spcPct val="114000"/>
              </a:lnSpc>
            </a:pPr>
            <a:r>
              <a:rPr lang="ro-RO" sz="1400" i="1" noProof="0" dirty="0">
                <a:solidFill>
                  <a:schemeClr val="tx2">
                    <a:lumMod val="50000"/>
                  </a:schemeClr>
                </a:solidFill>
              </a:rPr>
              <a:t>Pe lângă elementele teoretice care se predau, m-a interesat efectiv aplicarea în practică a lor, modul de implementare. </a:t>
            </a:r>
            <a:r>
              <a:rPr lang="ro-RO" sz="1400" i="1" dirty="0">
                <a:solidFill>
                  <a:schemeClr val="tx2">
                    <a:lumMod val="50000"/>
                  </a:schemeClr>
                </a:solidFill>
              </a:rPr>
              <a:t>Unii</a:t>
            </a:r>
            <a:r>
              <a:rPr lang="ro-RO" sz="1400" i="1" noProof="0" dirty="0">
                <a:solidFill>
                  <a:schemeClr val="tx2">
                    <a:lumMod val="50000"/>
                  </a:schemeClr>
                </a:solidFill>
              </a:rPr>
              <a:t> termeni par pompoși când se vehiculează, dar după ce se expun și îi citim, când trecem la practică, parcă se luminează și înțelegi cât mai bine </a:t>
            </a:r>
            <a:r>
              <a:rPr lang="ro-RO" sz="1400" i="1" noProof="0" dirty="0">
                <a:solidFill>
                  <a:srgbClr val="FF0000"/>
                </a:solidFill>
              </a:rPr>
              <a:t>cum poți să implementezi lucrul acela</a:t>
            </a:r>
            <a:r>
              <a:rPr lang="ro-RO" sz="1400" i="1" noProof="0" dirty="0">
                <a:solidFill>
                  <a:schemeClr val="tx2">
                    <a:lumMod val="50000"/>
                  </a:schemeClr>
                </a:solidFill>
              </a:rPr>
              <a:t>, când se dă un exemplu și încep discuțiile, deja lucrurile se clarifică și începi și tu să te gândești ce ai putea să faci, cum ai putea să aplici cât mai cât mai bine. Așteptările mele au fost pe deplin îndeplinite. (Cursant AJFP)</a:t>
            </a:r>
          </a:p>
        </p:txBody>
      </p:sp>
      <p:sp>
        <p:nvSpPr>
          <p:cNvPr id="15" name="Rectangle 31">
            <a:extLst>
              <a:ext uri="{FF2B5EF4-FFF2-40B4-BE49-F238E27FC236}">
                <a16:creationId xmlns:a16="http://schemas.microsoft.com/office/drawing/2014/main" id="{0EF9E712-4FFB-DC49-228A-F5868A505A60}"/>
              </a:ext>
            </a:extLst>
          </p:cNvPr>
          <p:cNvSpPr/>
          <p:nvPr/>
        </p:nvSpPr>
        <p:spPr>
          <a:xfrm>
            <a:off x="7121302" y="850102"/>
            <a:ext cx="5067523" cy="7694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79584A3-D61D-B183-9E8C-722FDAA1B6F2}"/>
              </a:ext>
            </a:extLst>
          </p:cNvPr>
          <p:cNvSpPr txBox="1">
            <a:spLocks/>
          </p:cNvSpPr>
          <p:nvPr/>
        </p:nvSpPr>
        <p:spPr>
          <a:xfrm>
            <a:off x="8398668" y="956466"/>
            <a:ext cx="3018547" cy="574167"/>
          </a:xfrm>
          <a:prstGeom prst="rect">
            <a:avLst/>
          </a:prstGeom>
          <a:noFill/>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accent4"/>
                </a:solidFill>
              </a:rPr>
              <a:t>CONȚINUTUL</a:t>
            </a:r>
            <a:endParaRPr lang="en-US" dirty="0">
              <a:solidFill>
                <a:schemeClr val="accent4"/>
              </a:solidFill>
            </a:endParaRPr>
          </a:p>
        </p:txBody>
      </p:sp>
    </p:spTree>
    <p:extLst>
      <p:ext uri="{BB962C8B-B14F-4D97-AF65-F5344CB8AC3E}">
        <p14:creationId xmlns:p14="http://schemas.microsoft.com/office/powerpoint/2010/main" val="39662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decel="50000" fill="hold" grpId="0" nodeType="withEffect">
                                  <p:stCondLst>
                                    <p:cond delay="3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1DC92-396E-DA94-391A-530FF6B6681D}"/>
            </a:ext>
          </a:extLst>
        </p:cNvPr>
        <p:cNvGrpSpPr/>
        <p:nvPr/>
      </p:nvGrpSpPr>
      <p:grpSpPr>
        <a:xfrm>
          <a:off x="0" y="0"/>
          <a:ext cx="0" cy="0"/>
          <a:chOff x="0" y="0"/>
          <a:chExt cx="0" cy="0"/>
        </a:xfrm>
      </p:grpSpPr>
      <p:pic>
        <p:nvPicPr>
          <p:cNvPr id="15" name="Imagine 14">
            <a:extLst>
              <a:ext uri="{FF2B5EF4-FFF2-40B4-BE49-F238E27FC236}">
                <a16:creationId xmlns:a16="http://schemas.microsoft.com/office/drawing/2014/main" id="{47829106-AA45-8D4B-95A9-CFE1B0EF5323}"/>
              </a:ext>
            </a:extLst>
          </p:cNvPr>
          <p:cNvPicPr>
            <a:picLocks noChangeAspect="1"/>
          </p:cNvPicPr>
          <p:nvPr/>
        </p:nvPicPr>
        <p:blipFill>
          <a:blip r:embed="rId3"/>
          <a:stretch>
            <a:fillRect/>
          </a:stretch>
        </p:blipFill>
        <p:spPr>
          <a:xfrm>
            <a:off x="1039305" y="3732444"/>
            <a:ext cx="10414893" cy="2250454"/>
          </a:xfrm>
          <a:prstGeom prst="rect">
            <a:avLst/>
          </a:prstGeom>
        </p:spPr>
      </p:pic>
      <p:sp>
        <p:nvSpPr>
          <p:cNvPr id="6" name="Right Triangle 5">
            <a:extLst>
              <a:ext uri="{FF2B5EF4-FFF2-40B4-BE49-F238E27FC236}">
                <a16:creationId xmlns:a16="http://schemas.microsoft.com/office/drawing/2014/main" id="{921BCEC7-774F-6D61-1097-131E92437BEC}"/>
              </a:ext>
            </a:extLst>
          </p:cNvPr>
          <p:cNvSpPr/>
          <p:nvPr/>
        </p:nvSpPr>
        <p:spPr>
          <a:xfrm rot="16200000" flipH="1">
            <a:off x="10267556" y="2709539"/>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D6AA359-304E-B8A4-AECF-A0B79AD215D7}"/>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235967F5-55AF-F7B1-1A96-494ED4AD0BCF}"/>
              </a:ext>
            </a:extLst>
          </p:cNvPr>
          <p:cNvSpPr>
            <a:spLocks noGrp="1"/>
          </p:cNvSpPr>
          <p:nvPr>
            <p:ph type="title"/>
          </p:nvPr>
        </p:nvSpPr>
        <p:spPr>
          <a:xfrm>
            <a:off x="1033901" y="1394458"/>
            <a:ext cx="4104453" cy="1439478"/>
          </a:xfrm>
        </p:spPr>
        <p:txBody>
          <a:bodyPr/>
          <a:lstStyle/>
          <a:p>
            <a:r>
              <a:rPr lang="ro-RO" dirty="0"/>
              <a:t>Digitalizarea României-OECD</a:t>
            </a:r>
            <a:endParaRPr lang="en-US" dirty="0"/>
          </a:p>
        </p:txBody>
      </p:sp>
      <p:sp>
        <p:nvSpPr>
          <p:cNvPr id="31" name="TextBox 3">
            <a:extLst>
              <a:ext uri="{FF2B5EF4-FFF2-40B4-BE49-F238E27FC236}">
                <a16:creationId xmlns:a16="http://schemas.microsoft.com/office/drawing/2014/main" id="{40AF7764-B39F-E4C3-6B66-40677F5BF0C8}"/>
              </a:ext>
            </a:extLst>
          </p:cNvPr>
          <p:cNvSpPr txBox="1"/>
          <p:nvPr/>
        </p:nvSpPr>
        <p:spPr>
          <a:xfrm>
            <a:off x="961893" y="2798504"/>
            <a:ext cx="4176461" cy="338554"/>
          </a:xfrm>
          <a:prstGeom prst="rect">
            <a:avLst/>
          </a:prstGeom>
          <a:noFill/>
        </p:spPr>
        <p:txBody>
          <a:bodyPr wrap="square" rtlCol="0">
            <a:spAutoFit/>
          </a:bodyPr>
          <a:lstStyle/>
          <a:p>
            <a:r>
              <a:rPr lang="ro-RO" sz="1600" i="1" dirty="0">
                <a:solidFill>
                  <a:schemeClr val="accent1"/>
                </a:solidFill>
              </a:rPr>
              <a:t>Realități și provocări</a:t>
            </a:r>
            <a:endParaRPr lang="en-US" sz="1600" i="1" dirty="0">
              <a:solidFill>
                <a:schemeClr val="accent1"/>
              </a:solidFill>
            </a:endParaRPr>
          </a:p>
        </p:txBody>
      </p:sp>
      <p:pic>
        <p:nvPicPr>
          <p:cNvPr id="4" name="Picture 3">
            <a:extLst>
              <a:ext uri="{FF2B5EF4-FFF2-40B4-BE49-F238E27FC236}">
                <a16:creationId xmlns:a16="http://schemas.microsoft.com/office/drawing/2014/main" id="{9DB71AD0-0D3C-D90D-73DC-899B927FF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06796604-2C25-CA2B-8A80-6768683F5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13" name="Imagine 12">
            <a:extLst>
              <a:ext uri="{FF2B5EF4-FFF2-40B4-BE49-F238E27FC236}">
                <a16:creationId xmlns:a16="http://schemas.microsoft.com/office/drawing/2014/main" id="{67D0FD47-5779-DCA7-715B-72BA1A1FDA41}"/>
              </a:ext>
            </a:extLst>
          </p:cNvPr>
          <p:cNvPicPr>
            <a:picLocks noChangeAspect="1"/>
          </p:cNvPicPr>
          <p:nvPr/>
        </p:nvPicPr>
        <p:blipFill>
          <a:blip r:embed="rId6"/>
          <a:srcRect/>
          <a:stretch>
            <a:fillRect/>
          </a:stretch>
        </p:blipFill>
        <p:spPr>
          <a:xfrm>
            <a:off x="5878388" y="897686"/>
            <a:ext cx="4336805" cy="2945667"/>
          </a:xfrm>
          <a:custGeom>
            <a:avLst/>
            <a:gdLst>
              <a:gd name="connsiteX0" fmla="*/ 0 w 5632748"/>
              <a:gd name="connsiteY0" fmla="*/ 0 h 3825904"/>
              <a:gd name="connsiteX1" fmla="*/ 4896544 w 5632748"/>
              <a:gd name="connsiteY1" fmla="*/ 0 h 3825904"/>
              <a:gd name="connsiteX2" fmla="*/ 4896544 w 5632748"/>
              <a:gd name="connsiteY2" fmla="*/ 1509309 h 3825904"/>
              <a:gd name="connsiteX3" fmla="*/ 5632748 w 5632748"/>
              <a:gd name="connsiteY3" fmla="*/ 1509309 h 3825904"/>
              <a:gd name="connsiteX4" fmla="*/ 5632748 w 5632748"/>
              <a:gd name="connsiteY4" fmla="*/ 3825904 h 3825904"/>
              <a:gd name="connsiteX5" fmla="*/ 0 w 5632748"/>
              <a:gd name="connsiteY5" fmla="*/ 3825904 h 382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2748" h="3825904">
                <a:moveTo>
                  <a:pt x="0" y="0"/>
                </a:moveTo>
                <a:lnTo>
                  <a:pt x="4896544" y="0"/>
                </a:lnTo>
                <a:lnTo>
                  <a:pt x="4896544" y="1509309"/>
                </a:lnTo>
                <a:lnTo>
                  <a:pt x="5632748" y="1509309"/>
                </a:lnTo>
                <a:lnTo>
                  <a:pt x="5632748" y="3825904"/>
                </a:lnTo>
                <a:lnTo>
                  <a:pt x="0" y="3825904"/>
                </a:lnTo>
                <a:close/>
              </a:path>
            </a:pathLst>
          </a:custGeom>
        </p:spPr>
      </p:pic>
    </p:spTree>
    <p:extLst>
      <p:ext uri="{BB962C8B-B14F-4D97-AF65-F5344CB8AC3E}">
        <p14:creationId xmlns:p14="http://schemas.microsoft.com/office/powerpoint/2010/main" val="31737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0A7C-4254-D053-B69C-780CE321CB84}"/>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51A4C0E9-3824-16EA-18F1-E01F6CC13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sp>
        <p:nvSpPr>
          <p:cNvPr id="11" name="Right Triangle 10">
            <a:extLst>
              <a:ext uri="{FF2B5EF4-FFF2-40B4-BE49-F238E27FC236}">
                <a16:creationId xmlns:a16="http://schemas.microsoft.com/office/drawing/2014/main" id="{FFC03195-127F-2B96-EC91-4FA22693B3F3}"/>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26BD0B86-3683-A3E4-DB52-5DD943637B71}"/>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52B94CA-5F86-F31A-260C-9D9EA755F7F8}"/>
              </a:ext>
            </a:extLst>
          </p:cNvPr>
          <p:cNvSpPr>
            <a:spLocks noGrp="1"/>
          </p:cNvSpPr>
          <p:nvPr>
            <p:ph type="title"/>
          </p:nvPr>
        </p:nvSpPr>
        <p:spPr>
          <a:xfrm>
            <a:off x="758619" y="798878"/>
            <a:ext cx="6719250" cy="660644"/>
          </a:xfrm>
          <a:noFill/>
        </p:spPr>
        <p:txBody>
          <a:bodyPr/>
          <a:lstStyle/>
          <a:p>
            <a:r>
              <a:rPr lang="ro-RO" dirty="0">
                <a:solidFill>
                  <a:srgbClr val="134074"/>
                </a:solidFill>
              </a:rPr>
              <a:t>Satisfacția participanților</a:t>
            </a:r>
            <a:endParaRPr lang="en-US" dirty="0">
              <a:solidFill>
                <a:srgbClr val="134074"/>
              </a:solidFill>
            </a:endParaRPr>
          </a:p>
        </p:txBody>
      </p:sp>
      <p:pic>
        <p:nvPicPr>
          <p:cNvPr id="3" name="Picture 2">
            <a:extLst>
              <a:ext uri="{FF2B5EF4-FFF2-40B4-BE49-F238E27FC236}">
                <a16:creationId xmlns:a16="http://schemas.microsoft.com/office/drawing/2014/main" id="{0F4137BA-59E8-DB31-7E95-A46FED37D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8" name="Rectangle 31">
            <a:extLst>
              <a:ext uri="{FF2B5EF4-FFF2-40B4-BE49-F238E27FC236}">
                <a16:creationId xmlns:a16="http://schemas.microsoft.com/office/drawing/2014/main" id="{58731D40-CE29-C308-B75A-160E900BC4C4}"/>
              </a:ext>
            </a:extLst>
          </p:cNvPr>
          <p:cNvSpPr/>
          <p:nvPr/>
        </p:nvSpPr>
        <p:spPr>
          <a:xfrm>
            <a:off x="7121302" y="850102"/>
            <a:ext cx="5067523" cy="7694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6CEE4DC-C956-D98A-2BB4-162E2C78D173}"/>
              </a:ext>
            </a:extLst>
          </p:cNvPr>
          <p:cNvSpPr txBox="1">
            <a:spLocks/>
          </p:cNvSpPr>
          <p:nvPr/>
        </p:nvSpPr>
        <p:spPr>
          <a:xfrm>
            <a:off x="8398668" y="956466"/>
            <a:ext cx="3018547" cy="574167"/>
          </a:xfrm>
          <a:prstGeom prst="rect">
            <a:avLst/>
          </a:prstGeom>
          <a:noFill/>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accent4"/>
                </a:solidFill>
              </a:rPr>
              <a:t>FORMATORII</a:t>
            </a:r>
            <a:endParaRPr lang="en-US" dirty="0">
              <a:solidFill>
                <a:schemeClr val="accent4"/>
              </a:solidFill>
            </a:endParaRPr>
          </a:p>
        </p:txBody>
      </p:sp>
      <p:graphicFrame>
        <p:nvGraphicFramePr>
          <p:cNvPr id="14" name="Diagramă 13">
            <a:extLst>
              <a:ext uri="{FF2B5EF4-FFF2-40B4-BE49-F238E27FC236}">
                <a16:creationId xmlns:a16="http://schemas.microsoft.com/office/drawing/2014/main" id="{02C55296-1795-DBB6-3D6F-1A387D358BB4}"/>
              </a:ext>
            </a:extLst>
          </p:cNvPr>
          <p:cNvGraphicFramePr/>
          <p:nvPr>
            <p:extLst>
              <p:ext uri="{D42A27DB-BD31-4B8C-83A1-F6EECF244321}">
                <p14:modId xmlns:p14="http://schemas.microsoft.com/office/powerpoint/2010/main" val="3093048616"/>
              </p:ext>
            </p:extLst>
          </p:nvPr>
        </p:nvGraphicFramePr>
        <p:xfrm>
          <a:off x="2205980" y="2471137"/>
          <a:ext cx="8277860" cy="3476625"/>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tăText 1">
            <a:extLst>
              <a:ext uri="{FF2B5EF4-FFF2-40B4-BE49-F238E27FC236}">
                <a16:creationId xmlns:a16="http://schemas.microsoft.com/office/drawing/2014/main" id="{20FFE484-CC1A-1BED-D500-8891DBC76E79}"/>
              </a:ext>
            </a:extLst>
          </p:cNvPr>
          <p:cNvSpPr txBox="1"/>
          <p:nvPr/>
        </p:nvSpPr>
        <p:spPr>
          <a:xfrm>
            <a:off x="2335202" y="1943192"/>
            <a:ext cx="7897495" cy="521970"/>
          </a:xfrm>
          <a:prstGeom prst="rect">
            <a:avLst/>
          </a:prstGeom>
          <a:noFill/>
        </p:spPr>
        <p:txBody>
          <a:bodyPr wrap="square" rtlCol="0">
            <a:spAutoFit/>
          </a:bodyPr>
          <a:lstStyle/>
          <a:p>
            <a:pPr algn="ctr"/>
            <a:r>
              <a:rPr lang="ro-RO" sz="1400" b="1" i="1" dirty="0">
                <a:solidFill>
                  <a:schemeClr val="accent5">
                    <a:lumMod val="50000"/>
                  </a:schemeClr>
                </a:solidFill>
              </a:rPr>
              <a:t>Vă rugăm să vă exprimați acordul/ dezacordul în legătură cu prestația formatorului </a:t>
            </a:r>
          </a:p>
          <a:p>
            <a:pPr algn="ctr"/>
            <a:r>
              <a:rPr lang="ro-RO" sz="1400" b="1" i="1" dirty="0">
                <a:solidFill>
                  <a:schemeClr val="accent5">
                    <a:lumMod val="50000"/>
                  </a:schemeClr>
                </a:solidFill>
              </a:rPr>
              <a:t>-opinie generală-</a:t>
            </a:r>
          </a:p>
        </p:txBody>
      </p:sp>
    </p:spTree>
    <p:extLst>
      <p:ext uri="{BB962C8B-B14F-4D97-AF65-F5344CB8AC3E}">
        <p14:creationId xmlns:p14="http://schemas.microsoft.com/office/powerpoint/2010/main" val="31934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decel="50000" fill="hold" grpId="0"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8"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F667-2063-88C0-8779-0622F7636271}"/>
            </a:ext>
          </a:extLst>
        </p:cNvPr>
        <p:cNvGrpSpPr/>
        <p:nvPr/>
      </p:nvGrpSpPr>
      <p:grpSpPr>
        <a:xfrm>
          <a:off x="0" y="0"/>
          <a:ext cx="0" cy="0"/>
          <a:chOff x="0" y="0"/>
          <a:chExt cx="0" cy="0"/>
        </a:xfrm>
      </p:grpSpPr>
      <p:sp>
        <p:nvSpPr>
          <p:cNvPr id="11" name="Right Triangle 10">
            <a:extLst>
              <a:ext uri="{FF2B5EF4-FFF2-40B4-BE49-F238E27FC236}">
                <a16:creationId xmlns:a16="http://schemas.microsoft.com/office/drawing/2014/main" id="{CCF2EDE8-EF70-72DF-902C-1B0C162F81FF}"/>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BD4B7EA7-9912-6D83-63D9-FAC28890D8C6}"/>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879B765-D069-E881-D230-5D7EDB68C4E3}"/>
              </a:ext>
            </a:extLst>
          </p:cNvPr>
          <p:cNvSpPr>
            <a:spLocks noGrp="1"/>
          </p:cNvSpPr>
          <p:nvPr>
            <p:ph type="title"/>
          </p:nvPr>
        </p:nvSpPr>
        <p:spPr>
          <a:xfrm>
            <a:off x="758619" y="798878"/>
            <a:ext cx="6719250" cy="660644"/>
          </a:xfrm>
          <a:noFill/>
        </p:spPr>
        <p:txBody>
          <a:bodyPr/>
          <a:lstStyle/>
          <a:p>
            <a:r>
              <a:rPr lang="ro-RO" dirty="0">
                <a:solidFill>
                  <a:srgbClr val="134074"/>
                </a:solidFill>
              </a:rPr>
              <a:t>Satisfacția participanților</a:t>
            </a:r>
            <a:endParaRPr lang="en-US" dirty="0">
              <a:solidFill>
                <a:srgbClr val="134074"/>
              </a:solidFill>
            </a:endParaRPr>
          </a:p>
        </p:txBody>
      </p:sp>
      <p:pic>
        <p:nvPicPr>
          <p:cNvPr id="2" name="Picture 3">
            <a:extLst>
              <a:ext uri="{FF2B5EF4-FFF2-40B4-BE49-F238E27FC236}">
                <a16:creationId xmlns:a16="http://schemas.microsoft.com/office/drawing/2014/main" id="{B76F5A2E-AEE9-A974-29AC-4BE6832D4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1E394859-EFFE-77B8-24C7-CF4672819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5" name="Rectangle 31">
            <a:extLst>
              <a:ext uri="{FF2B5EF4-FFF2-40B4-BE49-F238E27FC236}">
                <a16:creationId xmlns:a16="http://schemas.microsoft.com/office/drawing/2014/main" id="{FCD1BA50-8858-7A66-DDA1-BFBE5C283B6D}"/>
              </a:ext>
            </a:extLst>
          </p:cNvPr>
          <p:cNvSpPr/>
          <p:nvPr/>
        </p:nvSpPr>
        <p:spPr>
          <a:xfrm>
            <a:off x="7121302" y="850102"/>
            <a:ext cx="5067523" cy="7694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CDFFCD50-60F7-F5B8-4F03-207BD76BD354}"/>
              </a:ext>
            </a:extLst>
          </p:cNvPr>
          <p:cNvSpPr txBox="1">
            <a:spLocks/>
          </p:cNvSpPr>
          <p:nvPr/>
        </p:nvSpPr>
        <p:spPr>
          <a:xfrm>
            <a:off x="8398668" y="956466"/>
            <a:ext cx="3018547" cy="574167"/>
          </a:xfrm>
          <a:prstGeom prst="rect">
            <a:avLst/>
          </a:prstGeom>
          <a:noFill/>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accent4"/>
                </a:solidFill>
              </a:rPr>
              <a:t>FORMATORII</a:t>
            </a:r>
            <a:endParaRPr lang="en-US" dirty="0">
              <a:solidFill>
                <a:schemeClr val="accent4"/>
              </a:solidFill>
            </a:endParaRPr>
          </a:p>
        </p:txBody>
      </p:sp>
      <p:sp>
        <p:nvSpPr>
          <p:cNvPr id="6" name="CasetăText 5">
            <a:extLst>
              <a:ext uri="{FF2B5EF4-FFF2-40B4-BE49-F238E27FC236}">
                <a16:creationId xmlns:a16="http://schemas.microsoft.com/office/drawing/2014/main" id="{2A55C3D2-E27B-7A03-5E11-36E8D18A2DFA}"/>
              </a:ext>
            </a:extLst>
          </p:cNvPr>
          <p:cNvSpPr txBox="1"/>
          <p:nvPr/>
        </p:nvSpPr>
        <p:spPr>
          <a:xfrm>
            <a:off x="2061964" y="2253209"/>
            <a:ext cx="9056163" cy="1493550"/>
          </a:xfrm>
          <a:prstGeom prst="rect">
            <a:avLst/>
          </a:prstGeom>
          <a:noFill/>
        </p:spPr>
        <p:txBody>
          <a:bodyPr wrap="square">
            <a:spAutoFit/>
          </a:bodyPr>
          <a:lstStyle/>
          <a:p>
            <a:pPr algn="just">
              <a:lnSpc>
                <a:spcPct val="115000"/>
              </a:lnSpc>
              <a:spcAft>
                <a:spcPts val="800"/>
              </a:spcAft>
              <a:buNone/>
            </a:pP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”Formatorul a avut abilitatea de a planifica, organiza și executa procesul de training, a comunicat clar și a </a:t>
            </a:r>
            <a:r>
              <a:rPr lang="ro-RO" sz="16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adaptat</a:t>
            </a: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 mesajul în funcție de experiența participanților. S-a observat că este pasionată de ceea ce face și dezvoltă discuții sincere cu participanții. A dat dovadă de creativitate și a dezvoltat </a:t>
            </a:r>
            <a:r>
              <a:rPr lang="ro-RO" sz="16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activități și exerciții interactive</a:t>
            </a: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 pe tot parcursul cursului. A manifestat empatie, înțelegând nevoile participanților, și a împărtășit dificultăți întâmpinate în situații similare. A dat dovadă de carismă și umor.” (cursant APIA)</a:t>
            </a:r>
            <a:endParaRPr lang="en-GB"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asetăText 9">
            <a:extLst>
              <a:ext uri="{FF2B5EF4-FFF2-40B4-BE49-F238E27FC236}">
                <a16:creationId xmlns:a16="http://schemas.microsoft.com/office/drawing/2014/main" id="{171E836C-84F0-4805-5930-5E30E5046AC8}"/>
              </a:ext>
            </a:extLst>
          </p:cNvPr>
          <p:cNvSpPr txBox="1"/>
          <p:nvPr/>
        </p:nvSpPr>
        <p:spPr>
          <a:xfrm>
            <a:off x="2061964" y="3848663"/>
            <a:ext cx="9145016" cy="1596143"/>
          </a:xfrm>
          <a:prstGeom prst="rect">
            <a:avLst/>
          </a:prstGeom>
          <a:noFill/>
        </p:spPr>
        <p:txBody>
          <a:bodyPr wrap="square">
            <a:spAutoFit/>
          </a:bodyPr>
          <a:lstStyle/>
          <a:p>
            <a:pPr algn="just">
              <a:lnSpc>
                <a:spcPct val="115000"/>
              </a:lnSpc>
              <a:spcAft>
                <a:spcPts val="800"/>
              </a:spcAft>
              <a:buNone/>
            </a:pP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”Un formator excepțional, cu cunoștințe vaste și cu o metodică foarte bună de a împărtăși informațiile către auditoriul din online și de a </a:t>
            </a:r>
            <a:r>
              <a:rPr lang="ro-RO" sz="16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menține interesul și participarea activă</a:t>
            </a: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 a acestui auditoriu care provine din instituții foarte diferite, centrale sau locale, cu misiuni diferite și cu grade de cultură diferite.” (cursant MAE)</a:t>
            </a:r>
            <a:endParaRPr lang="en-GB"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a:t>
            </a:r>
            <a:r>
              <a:rPr lang="ro-RO" sz="1600"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a:t>
            </a: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Prestație excelentă: exprimare, discurs, disponibilitate totală la dialog. Analiză atentă a întrebărilor și răspunsuri, explicații, </a:t>
            </a:r>
            <a:r>
              <a:rPr lang="ro-RO" sz="16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exemplificări ireproșabile</a:t>
            </a:r>
            <a:r>
              <a:rPr lang="ro-RO" sz="1600" i="1" kern="100" dirty="0">
                <a:solidFill>
                  <a:schemeClr val="accent2"/>
                </a:solidFill>
                <a:effectLst/>
                <a:latin typeface="Calibri" panose="020F0502020204030204" pitchFamily="34" charset="0"/>
                <a:ea typeface="Aptos" panose="020B0004020202020204" pitchFamily="34" charset="0"/>
                <a:cs typeface="Times New Roman" panose="02020603050405020304" pitchFamily="18" charset="0"/>
              </a:rPr>
              <a:t>, ușor de înțeles.” (cursant Grada Forestieră)</a:t>
            </a:r>
            <a:endParaRPr lang="en-GB"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823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decel="50000" fill="hold" grpId="0" nodeType="withEffect">
                                  <p:stCondLst>
                                    <p:cond delay="3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5" grpId="0" animBg="1"/>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D4EF-03B2-5364-C920-C15E5F84EF47}"/>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6F3DF65F-C516-F2C0-2D46-AA6F3F678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sp>
        <p:nvSpPr>
          <p:cNvPr id="11" name="Right Triangle 10">
            <a:extLst>
              <a:ext uri="{FF2B5EF4-FFF2-40B4-BE49-F238E27FC236}">
                <a16:creationId xmlns:a16="http://schemas.microsoft.com/office/drawing/2014/main" id="{F688E33E-3A1B-AA81-CC6B-891DAF1ED6A9}"/>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18983696-9F9A-74FB-ED33-1489A77F19C1}"/>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9894A9C-870B-C2D9-5ED4-D65E6432FEEB}"/>
              </a:ext>
            </a:extLst>
          </p:cNvPr>
          <p:cNvSpPr>
            <a:spLocks noGrp="1"/>
          </p:cNvSpPr>
          <p:nvPr>
            <p:ph type="title"/>
          </p:nvPr>
        </p:nvSpPr>
        <p:spPr>
          <a:xfrm>
            <a:off x="758619" y="798878"/>
            <a:ext cx="6719250" cy="660644"/>
          </a:xfrm>
          <a:noFill/>
        </p:spPr>
        <p:txBody>
          <a:bodyPr/>
          <a:lstStyle/>
          <a:p>
            <a:r>
              <a:rPr lang="ro-RO" dirty="0">
                <a:solidFill>
                  <a:srgbClr val="134074"/>
                </a:solidFill>
              </a:rPr>
              <a:t>Satisfacția participanților</a:t>
            </a:r>
            <a:endParaRPr lang="en-US" dirty="0">
              <a:solidFill>
                <a:srgbClr val="134074"/>
              </a:solidFill>
            </a:endParaRPr>
          </a:p>
        </p:txBody>
      </p:sp>
      <p:pic>
        <p:nvPicPr>
          <p:cNvPr id="3" name="Picture 2">
            <a:extLst>
              <a:ext uri="{FF2B5EF4-FFF2-40B4-BE49-F238E27FC236}">
                <a16:creationId xmlns:a16="http://schemas.microsoft.com/office/drawing/2014/main" id="{D47634A5-E380-C0A3-EDAF-6E3A9AE05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8" name="Rectangle 31">
            <a:extLst>
              <a:ext uri="{FF2B5EF4-FFF2-40B4-BE49-F238E27FC236}">
                <a16:creationId xmlns:a16="http://schemas.microsoft.com/office/drawing/2014/main" id="{C1A5C077-CBC2-CB31-3AC4-EDDBC28650BF}"/>
              </a:ext>
            </a:extLst>
          </p:cNvPr>
          <p:cNvSpPr/>
          <p:nvPr/>
        </p:nvSpPr>
        <p:spPr>
          <a:xfrm>
            <a:off x="7121302" y="850102"/>
            <a:ext cx="5067523" cy="7694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BA08136-F67E-073B-3581-13373A051485}"/>
              </a:ext>
            </a:extLst>
          </p:cNvPr>
          <p:cNvSpPr txBox="1">
            <a:spLocks/>
          </p:cNvSpPr>
          <p:nvPr/>
        </p:nvSpPr>
        <p:spPr>
          <a:xfrm>
            <a:off x="7966620" y="956466"/>
            <a:ext cx="3450595" cy="574167"/>
          </a:xfrm>
          <a:prstGeom prst="rect">
            <a:avLst/>
          </a:prstGeom>
          <a:noFill/>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accent4"/>
                </a:solidFill>
              </a:rPr>
              <a:t>ORGANIZAREA</a:t>
            </a:r>
            <a:endParaRPr lang="en-US" dirty="0">
              <a:solidFill>
                <a:schemeClr val="accent4"/>
              </a:solidFill>
            </a:endParaRPr>
          </a:p>
        </p:txBody>
      </p:sp>
      <p:sp>
        <p:nvSpPr>
          <p:cNvPr id="4" name="CasetăText 1">
            <a:extLst>
              <a:ext uri="{FF2B5EF4-FFF2-40B4-BE49-F238E27FC236}">
                <a16:creationId xmlns:a16="http://schemas.microsoft.com/office/drawing/2014/main" id="{0F79156E-E060-D4D5-A556-24A1B4190340}"/>
              </a:ext>
            </a:extLst>
          </p:cNvPr>
          <p:cNvSpPr txBox="1"/>
          <p:nvPr/>
        </p:nvSpPr>
        <p:spPr>
          <a:xfrm>
            <a:off x="2782044" y="1825087"/>
            <a:ext cx="6995160" cy="521970"/>
          </a:xfrm>
          <a:prstGeom prst="rect">
            <a:avLst/>
          </a:prstGeom>
          <a:noFill/>
        </p:spPr>
        <p:txBody>
          <a:bodyPr wrap="square" rtlCol="0">
            <a:spAutoFit/>
          </a:bodyPr>
          <a:lstStyle/>
          <a:p>
            <a:pPr algn="ctr"/>
            <a:r>
              <a:rPr lang="ro-RO" sz="1400" b="1" i="1" dirty="0">
                <a:solidFill>
                  <a:schemeClr val="accent5">
                    <a:lumMod val="50000"/>
                  </a:schemeClr>
                </a:solidFill>
                <a:sym typeface="+mn-ea"/>
              </a:rPr>
              <a:t>Vă rugăm să acordați o notă de la 1 = nota minimă; 10 = nota maximă; pentru fiecare dintre următorii itemi</a:t>
            </a:r>
            <a:endParaRPr lang="ro-RO" sz="1400" b="1" i="1" dirty="0">
              <a:solidFill>
                <a:schemeClr val="accent5">
                  <a:lumMod val="50000"/>
                </a:schemeClr>
              </a:solidFill>
            </a:endParaRPr>
          </a:p>
        </p:txBody>
      </p:sp>
      <p:graphicFrame>
        <p:nvGraphicFramePr>
          <p:cNvPr id="5" name="Diagramă 4">
            <a:extLst>
              <a:ext uri="{FF2B5EF4-FFF2-40B4-BE49-F238E27FC236}">
                <a16:creationId xmlns:a16="http://schemas.microsoft.com/office/drawing/2014/main" id="{A5A83139-46A7-757A-81AE-ECB684A73157}"/>
              </a:ext>
            </a:extLst>
          </p:cNvPr>
          <p:cNvGraphicFramePr/>
          <p:nvPr>
            <p:custDataLst>
              <p:tags r:id="rId1"/>
            </p:custDataLst>
            <p:extLst>
              <p:ext uri="{D42A27DB-BD31-4B8C-83A1-F6EECF244321}">
                <p14:modId xmlns:p14="http://schemas.microsoft.com/office/powerpoint/2010/main" val="3294461939"/>
              </p:ext>
            </p:extLst>
          </p:nvPr>
        </p:nvGraphicFramePr>
        <p:xfrm>
          <a:off x="2061964" y="2397424"/>
          <a:ext cx="8856984" cy="34942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92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decel="50000" fill="hold" grpId="0"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8"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A1AC0-CB0B-3269-59C9-4AF2BB8FDACD}"/>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21E2812A-E388-C029-7000-94DA66871065}"/>
              </a:ext>
            </a:extLst>
          </p:cNvPr>
          <p:cNvSpPr/>
          <p:nvPr/>
        </p:nvSpPr>
        <p:spPr>
          <a:xfrm>
            <a:off x="-7218" y="1052736"/>
            <a:ext cx="5237534" cy="13579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A1722319-6A6F-D9D8-AE90-D58AE60AE251}"/>
              </a:ext>
            </a:extLst>
          </p:cNvPr>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12713F76-287D-459E-834A-BF13A87617D0}"/>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26D7DF2D-CBF1-2890-83D1-AA03FFBA9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4" name="Picture 2">
            <a:extLst>
              <a:ext uri="{FF2B5EF4-FFF2-40B4-BE49-F238E27FC236}">
                <a16:creationId xmlns:a16="http://schemas.microsoft.com/office/drawing/2014/main" id="{FCB5CB5A-4061-509C-88DC-BBD217320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2" name="Title 1">
            <a:extLst>
              <a:ext uri="{FF2B5EF4-FFF2-40B4-BE49-F238E27FC236}">
                <a16:creationId xmlns:a16="http://schemas.microsoft.com/office/drawing/2014/main" id="{96EC079D-9AB6-1E7D-D935-C9FE4D8D4E5C}"/>
              </a:ext>
            </a:extLst>
          </p:cNvPr>
          <p:cNvSpPr>
            <a:spLocks noGrp="1"/>
          </p:cNvSpPr>
          <p:nvPr>
            <p:ph type="title"/>
          </p:nvPr>
        </p:nvSpPr>
        <p:spPr>
          <a:xfrm>
            <a:off x="1269876" y="908720"/>
            <a:ext cx="5472608" cy="1439478"/>
          </a:xfrm>
          <a:noFill/>
        </p:spPr>
        <p:txBody>
          <a:bodyPr/>
          <a:lstStyle/>
          <a:p>
            <a:r>
              <a:rPr lang="ro-RO" dirty="0">
                <a:solidFill>
                  <a:schemeClr val="bg1"/>
                </a:solidFill>
              </a:rPr>
              <a:t>Satisfacția </a:t>
            </a:r>
            <a:br>
              <a:rPr lang="ro-RO" dirty="0">
                <a:solidFill>
                  <a:schemeClr val="bg1"/>
                </a:solidFill>
              </a:rPr>
            </a:br>
            <a:r>
              <a:rPr lang="ro-RO" dirty="0">
                <a:solidFill>
                  <a:schemeClr val="bg1"/>
                </a:solidFill>
              </a:rPr>
              <a:t>participanților</a:t>
            </a:r>
            <a:endParaRPr lang="en-US" dirty="0">
              <a:solidFill>
                <a:schemeClr val="bg1"/>
              </a:solidFill>
            </a:endParaRPr>
          </a:p>
        </p:txBody>
      </p:sp>
      <p:graphicFrame>
        <p:nvGraphicFramePr>
          <p:cNvPr id="4" name="Diagramă 3">
            <a:extLst>
              <a:ext uri="{FF2B5EF4-FFF2-40B4-BE49-F238E27FC236}">
                <a16:creationId xmlns:a16="http://schemas.microsoft.com/office/drawing/2014/main" id="{736B49DA-298E-D676-F39A-2B4BCE767E99}"/>
              </a:ext>
            </a:extLst>
          </p:cNvPr>
          <p:cNvGraphicFramePr/>
          <p:nvPr>
            <p:extLst>
              <p:ext uri="{D42A27DB-BD31-4B8C-83A1-F6EECF244321}">
                <p14:modId xmlns:p14="http://schemas.microsoft.com/office/powerpoint/2010/main" val="3192804308"/>
              </p:ext>
            </p:extLst>
          </p:nvPr>
        </p:nvGraphicFramePr>
        <p:xfrm>
          <a:off x="275996" y="2609098"/>
          <a:ext cx="4952712" cy="3521169"/>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7">
            <a:extLst>
              <a:ext uri="{FF2B5EF4-FFF2-40B4-BE49-F238E27FC236}">
                <a16:creationId xmlns:a16="http://schemas.microsoft.com/office/drawing/2014/main" id="{B506945F-E15D-12D7-615D-7BB801A20FA2}"/>
              </a:ext>
            </a:extLst>
          </p:cNvPr>
          <p:cNvSpPr txBox="1"/>
          <p:nvPr/>
        </p:nvSpPr>
        <p:spPr>
          <a:xfrm>
            <a:off x="5654539" y="1555128"/>
            <a:ext cx="5015398" cy="4394152"/>
          </a:xfrm>
          <a:prstGeom prst="rect">
            <a:avLst/>
          </a:prstGeom>
          <a:noFill/>
        </p:spPr>
        <p:txBody>
          <a:bodyPr wrap="square">
            <a:spAutoFit/>
          </a:bodyPr>
          <a:lstStyle/>
          <a:p>
            <a:pPr algn="just">
              <a:lnSpc>
                <a:spcPct val="115000"/>
              </a:lnSpc>
              <a:spcAft>
                <a:spcPts val="800"/>
              </a:spcAft>
              <a:buNone/>
            </a:pPr>
            <a:r>
              <a:rPr lang="ro-RO" sz="1400" i="1" kern="100" dirty="0">
                <a:solidFill>
                  <a:schemeClr val="accent1"/>
                </a:solidFill>
                <a:effectLst/>
                <a:latin typeface="Calibri" panose="020F0502020204030204" pitchFamily="34" charset="0"/>
                <a:ea typeface="Aptos" panose="020B0004020202020204" pitchFamily="34" charset="0"/>
                <a:cs typeface="Times New Roman" panose="02020603050405020304" pitchFamily="18" charset="0"/>
              </a:rPr>
              <a:t>” Pentru mine participarea la aceste cursuri a fost o </a:t>
            </a:r>
            <a:r>
              <a:rPr lang="ro-RO" sz="14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oportunitate unică</a:t>
            </a:r>
            <a:r>
              <a:rPr lang="ro-RO" sz="1400" i="1" kern="100" dirty="0">
                <a:solidFill>
                  <a:schemeClr val="accent1"/>
                </a:solidFill>
                <a:effectLst/>
                <a:latin typeface="Calibri" panose="020F0502020204030204" pitchFamily="34" charset="0"/>
                <a:ea typeface="Aptos" panose="020B0004020202020204" pitchFamily="34" charset="0"/>
                <a:cs typeface="Times New Roman" panose="02020603050405020304" pitchFamily="18" charset="0"/>
              </a:rPr>
              <a:t> în acest zece ani de activitate. Am cunoscut colegi de o calitate foarte bună, oameni cu experiență profesională și de viață semnificativă, am aflat cunoștințe noi, mi-am îmbogățit efectiv propria experiență. Dincolo de informațiile transmise prin intermediul cursurilor această săptămână a fost pentru mine efectiv un salt. Mă simt alt om, mă simt mai conectat cu problemele actuale și mai dornic să învăț.” (funcționar UAT rural)</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ro-RO" sz="1400" i="1" kern="100" dirty="0">
                <a:solidFill>
                  <a:schemeClr val="accent1"/>
                </a:solidFill>
                <a:effectLst/>
                <a:latin typeface="Calibri" panose="020F0502020204030204" pitchFamily="34" charset="0"/>
                <a:ea typeface="Aptos" panose="020B0004020202020204" pitchFamily="34" charset="0"/>
                <a:cs typeface="Times New Roman" panose="02020603050405020304" pitchFamily="18" charset="0"/>
              </a:rPr>
              <a:t>”Am venit la aceste cursuri cu curiozitate însă așteptările mele au fost depășite cu mult. Mi-a plăcut mult faptul că au fost abordate probleme punctuale, că am fost toți implicați în </a:t>
            </a:r>
            <a:r>
              <a:rPr lang="ro-RO" sz="14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activități practice</a:t>
            </a:r>
            <a:r>
              <a:rPr lang="ro-RO" sz="1400" i="1" kern="100" dirty="0">
                <a:solidFill>
                  <a:schemeClr val="accent1"/>
                </a:solidFill>
                <a:effectLst/>
                <a:latin typeface="Calibri" panose="020F0502020204030204" pitchFamily="34" charset="0"/>
                <a:ea typeface="Aptos" panose="020B0004020202020204" pitchFamily="34" charset="0"/>
                <a:cs typeface="Times New Roman" panose="02020603050405020304" pitchFamily="18" charset="0"/>
              </a:rPr>
              <a:t>, că am avut ocazia de a colabora cu alți colegi din alte instituții. Noi am venit mai multe persoane din aceeași instituție tocmai pentru a avea un grup de lucru, însă pe parcurs ne-am dat seama că valoarea adăugată vine tocmai din </a:t>
            </a:r>
            <a:r>
              <a:rPr lang="ro-RO" sz="1400" i="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interacțiune cu colegii</a:t>
            </a:r>
            <a:r>
              <a:rPr lang="ro-RO" sz="1400" i="1" kern="100" dirty="0">
                <a:solidFill>
                  <a:schemeClr val="accent1"/>
                </a:solidFill>
                <a:effectLst/>
                <a:latin typeface="Calibri" panose="020F0502020204030204" pitchFamily="34" charset="0"/>
                <a:ea typeface="Aptos" panose="020B0004020202020204" pitchFamily="34" charset="0"/>
                <a:cs typeface="Times New Roman" panose="02020603050405020304" pitchFamily="18" charset="0"/>
              </a:rPr>
              <a:t> din alte instituții. A fost o experiență de învățare de cea mai bună calitate. Felicitări tuturor” (funcționar APIA)</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9754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4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38">
            <a:extLst>
              <a:ext uri="{FF2B5EF4-FFF2-40B4-BE49-F238E27FC236}">
                <a16:creationId xmlns:a16="http://schemas.microsoft.com/office/drawing/2014/main" id="{20D0BA1A-9A22-DB2A-C3AB-574FA6932551}"/>
              </a:ext>
            </a:extLst>
          </p:cNvPr>
          <p:cNvSpPr/>
          <p:nvPr/>
        </p:nvSpPr>
        <p:spPr>
          <a:xfrm>
            <a:off x="9527868" y="3328414"/>
            <a:ext cx="2246291" cy="3194538"/>
          </a:xfrm>
          <a:prstGeom prst="roundRect">
            <a:avLst>
              <a:gd name="adj" fmla="val 6853"/>
            </a:avLst>
          </a:prstGeom>
          <a:solidFill>
            <a:sysClr val="windowText" lastClr="000000">
              <a:alpha val="10000"/>
            </a:sysClr>
          </a:solidFill>
          <a:ln w="25400" cap="flat" cmpd="sng" algn="ctr">
            <a:noFill/>
            <a:prstDash val="solid"/>
          </a:ln>
          <a:effectLst>
            <a:softEdge rad="228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49" name="Rectangle: Rounded Corners 37">
            <a:extLst>
              <a:ext uri="{FF2B5EF4-FFF2-40B4-BE49-F238E27FC236}">
                <a16:creationId xmlns:a16="http://schemas.microsoft.com/office/drawing/2014/main" id="{F36648A5-097B-E2CE-E141-5BFE5AEC16C9}"/>
              </a:ext>
            </a:extLst>
          </p:cNvPr>
          <p:cNvSpPr/>
          <p:nvPr/>
        </p:nvSpPr>
        <p:spPr>
          <a:xfrm>
            <a:off x="7686030" y="3328414"/>
            <a:ext cx="2246291" cy="3194538"/>
          </a:xfrm>
          <a:prstGeom prst="roundRect">
            <a:avLst>
              <a:gd name="adj" fmla="val 6853"/>
            </a:avLst>
          </a:prstGeom>
          <a:solidFill>
            <a:sysClr val="windowText" lastClr="000000">
              <a:alpha val="10000"/>
            </a:sysClr>
          </a:solidFill>
          <a:ln w="25400" cap="flat" cmpd="sng" algn="ctr">
            <a:noFill/>
            <a:prstDash val="solid"/>
          </a:ln>
          <a:effectLst>
            <a:softEdge rad="228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0" name="Rectangle: Rounded Corners 25">
            <a:extLst>
              <a:ext uri="{FF2B5EF4-FFF2-40B4-BE49-F238E27FC236}">
                <a16:creationId xmlns:a16="http://schemas.microsoft.com/office/drawing/2014/main" id="{C944B8E0-810C-5A81-DFD4-8E4DDDAA315C}"/>
              </a:ext>
            </a:extLst>
          </p:cNvPr>
          <p:cNvSpPr/>
          <p:nvPr/>
        </p:nvSpPr>
        <p:spPr>
          <a:xfrm>
            <a:off x="7976798" y="3562459"/>
            <a:ext cx="1763764" cy="2668773"/>
          </a:xfrm>
          <a:prstGeom prst="roundRect">
            <a:avLst>
              <a:gd name="adj" fmla="val 6853"/>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a:ea typeface="+mn-ea"/>
              <a:cs typeface="+mn-cs"/>
            </a:endParaRPr>
          </a:p>
        </p:txBody>
      </p:sp>
      <p:sp>
        <p:nvSpPr>
          <p:cNvPr id="51" name="Rectangle: Rounded Corners 35">
            <a:extLst>
              <a:ext uri="{FF2B5EF4-FFF2-40B4-BE49-F238E27FC236}">
                <a16:creationId xmlns:a16="http://schemas.microsoft.com/office/drawing/2014/main" id="{BA713C95-6114-2D08-1582-9B11DB379E11}"/>
              </a:ext>
            </a:extLst>
          </p:cNvPr>
          <p:cNvSpPr/>
          <p:nvPr/>
        </p:nvSpPr>
        <p:spPr>
          <a:xfrm>
            <a:off x="4002351" y="3328414"/>
            <a:ext cx="2246291" cy="3194538"/>
          </a:xfrm>
          <a:prstGeom prst="roundRect">
            <a:avLst>
              <a:gd name="adj" fmla="val 6853"/>
            </a:avLst>
          </a:prstGeom>
          <a:solidFill>
            <a:sysClr val="windowText" lastClr="000000">
              <a:alpha val="10000"/>
            </a:sysClr>
          </a:solidFill>
          <a:ln w="25400" cap="flat" cmpd="sng" algn="ctr">
            <a:noFill/>
            <a:prstDash val="solid"/>
          </a:ln>
          <a:effectLst>
            <a:softEdge rad="228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2" name="Rectangle: Rounded Corners 36">
            <a:extLst>
              <a:ext uri="{FF2B5EF4-FFF2-40B4-BE49-F238E27FC236}">
                <a16:creationId xmlns:a16="http://schemas.microsoft.com/office/drawing/2014/main" id="{B8A11E5B-E3B4-1311-7F27-00A34860A115}"/>
              </a:ext>
            </a:extLst>
          </p:cNvPr>
          <p:cNvSpPr/>
          <p:nvPr/>
        </p:nvSpPr>
        <p:spPr>
          <a:xfrm>
            <a:off x="5844191" y="3328414"/>
            <a:ext cx="2246291" cy="3194538"/>
          </a:xfrm>
          <a:prstGeom prst="roundRect">
            <a:avLst>
              <a:gd name="adj" fmla="val 6853"/>
            </a:avLst>
          </a:prstGeom>
          <a:solidFill>
            <a:sysClr val="windowText" lastClr="000000">
              <a:alpha val="10000"/>
            </a:sysClr>
          </a:solidFill>
          <a:ln w="25400" cap="flat" cmpd="sng" algn="ctr">
            <a:noFill/>
            <a:prstDash val="solid"/>
          </a:ln>
          <a:effectLst>
            <a:softEdge rad="228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3" name="Freeform: Shape 12">
            <a:extLst>
              <a:ext uri="{FF2B5EF4-FFF2-40B4-BE49-F238E27FC236}">
                <a16:creationId xmlns:a16="http://schemas.microsoft.com/office/drawing/2014/main" id="{F21542A3-B6AB-C5B2-97D2-4030BC82E199}"/>
              </a:ext>
            </a:extLst>
          </p:cNvPr>
          <p:cNvSpPr/>
          <p:nvPr/>
        </p:nvSpPr>
        <p:spPr>
          <a:xfrm>
            <a:off x="6738152" y="3305591"/>
            <a:ext cx="65102" cy="69239"/>
          </a:xfrm>
          <a:custGeom>
            <a:avLst/>
            <a:gdLst>
              <a:gd name="connsiteX0" fmla="*/ 0 w 65102"/>
              <a:gd name="connsiteY0" fmla="*/ 69240 h 69239"/>
              <a:gd name="connsiteX1" fmla="*/ 65103 w 65102"/>
              <a:gd name="connsiteY1" fmla="*/ 0 h 69239"/>
              <a:gd name="connsiteX2" fmla="*/ 0 w 65102"/>
              <a:gd name="connsiteY2" fmla="*/ 69240 h 69239"/>
            </a:gdLst>
            <a:ahLst/>
            <a:cxnLst>
              <a:cxn ang="0">
                <a:pos x="connsiteX0" y="connsiteY0"/>
              </a:cxn>
              <a:cxn ang="0">
                <a:pos x="connsiteX1" y="connsiteY1"/>
              </a:cxn>
              <a:cxn ang="0">
                <a:pos x="connsiteX2" y="connsiteY2"/>
              </a:cxn>
            </a:cxnLst>
            <a:rect l="l" t="t" r="r" b="b"/>
            <a:pathLst>
              <a:path w="65102" h="69239">
                <a:moveTo>
                  <a:pt x="0" y="69240"/>
                </a:moveTo>
                <a:cubicBezTo>
                  <a:pt x="21991" y="45616"/>
                  <a:pt x="43656" y="22644"/>
                  <a:pt x="65103" y="0"/>
                </a:cubicBezTo>
                <a:cubicBezTo>
                  <a:pt x="22318" y="41370"/>
                  <a:pt x="0" y="69240"/>
                  <a:pt x="0" y="69240"/>
                </a:cubicBezTo>
                <a:close/>
              </a:path>
            </a:pathLst>
          </a:custGeom>
          <a:solidFill>
            <a:srgbClr val="B4466D"/>
          </a:soli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Rectangle: Rounded Corners 23">
            <a:extLst>
              <a:ext uri="{FF2B5EF4-FFF2-40B4-BE49-F238E27FC236}">
                <a16:creationId xmlns:a16="http://schemas.microsoft.com/office/drawing/2014/main" id="{91980557-9A77-82CB-A9B7-3927F5B0B200}"/>
              </a:ext>
            </a:extLst>
          </p:cNvPr>
          <p:cNvSpPr/>
          <p:nvPr/>
        </p:nvSpPr>
        <p:spPr>
          <a:xfrm>
            <a:off x="4293119" y="3562459"/>
            <a:ext cx="1763764" cy="2668773"/>
          </a:xfrm>
          <a:prstGeom prst="roundRect">
            <a:avLst>
              <a:gd name="adj" fmla="val 6853"/>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5" name="Rectangle: Rounded Corners 24">
            <a:extLst>
              <a:ext uri="{FF2B5EF4-FFF2-40B4-BE49-F238E27FC236}">
                <a16:creationId xmlns:a16="http://schemas.microsoft.com/office/drawing/2014/main" id="{F3BBD532-113F-9DFF-B597-8B2D548B44A4}"/>
              </a:ext>
            </a:extLst>
          </p:cNvPr>
          <p:cNvSpPr/>
          <p:nvPr/>
        </p:nvSpPr>
        <p:spPr>
          <a:xfrm>
            <a:off x="6134959" y="3562459"/>
            <a:ext cx="1763764" cy="2668773"/>
          </a:xfrm>
          <a:prstGeom prst="roundRect">
            <a:avLst>
              <a:gd name="adj" fmla="val 6853"/>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6" name="Rectangle: Rounded Corners 33">
            <a:extLst>
              <a:ext uri="{FF2B5EF4-FFF2-40B4-BE49-F238E27FC236}">
                <a16:creationId xmlns:a16="http://schemas.microsoft.com/office/drawing/2014/main" id="{5744C04E-EEDE-4634-E3D6-251BC2C86EF3}"/>
              </a:ext>
            </a:extLst>
          </p:cNvPr>
          <p:cNvSpPr/>
          <p:nvPr/>
        </p:nvSpPr>
        <p:spPr>
          <a:xfrm>
            <a:off x="318673" y="3328414"/>
            <a:ext cx="2246291" cy="3194538"/>
          </a:xfrm>
          <a:prstGeom prst="roundRect">
            <a:avLst>
              <a:gd name="adj" fmla="val 6853"/>
            </a:avLst>
          </a:prstGeom>
          <a:solidFill>
            <a:sysClr val="windowText" lastClr="000000">
              <a:alpha val="10000"/>
            </a:sysClr>
          </a:solidFill>
          <a:ln w="25400" cap="flat" cmpd="sng" algn="ctr">
            <a:noFill/>
            <a:prstDash val="solid"/>
          </a:ln>
          <a:effectLst>
            <a:softEdge rad="228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7" name="Rectangle: Rounded Corners 34">
            <a:extLst>
              <a:ext uri="{FF2B5EF4-FFF2-40B4-BE49-F238E27FC236}">
                <a16:creationId xmlns:a16="http://schemas.microsoft.com/office/drawing/2014/main" id="{6627634B-F737-C84C-5523-48E40311A1CC}"/>
              </a:ext>
            </a:extLst>
          </p:cNvPr>
          <p:cNvSpPr/>
          <p:nvPr/>
        </p:nvSpPr>
        <p:spPr>
          <a:xfrm>
            <a:off x="2160512" y="3328414"/>
            <a:ext cx="2246291" cy="3194538"/>
          </a:xfrm>
          <a:prstGeom prst="roundRect">
            <a:avLst>
              <a:gd name="adj" fmla="val 6853"/>
            </a:avLst>
          </a:prstGeom>
          <a:solidFill>
            <a:sysClr val="windowText" lastClr="000000">
              <a:alpha val="10000"/>
            </a:sysClr>
          </a:solidFill>
          <a:ln w="25400" cap="flat" cmpd="sng" algn="ctr">
            <a:noFill/>
            <a:prstDash val="solid"/>
          </a:ln>
          <a:effectLst>
            <a:softEdge rad="228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58" name="Freeform: Shape 8">
            <a:extLst>
              <a:ext uri="{FF2B5EF4-FFF2-40B4-BE49-F238E27FC236}">
                <a16:creationId xmlns:a16="http://schemas.microsoft.com/office/drawing/2014/main" id="{43C260C7-52E5-8219-2644-72C2AA8483D4}"/>
              </a:ext>
            </a:extLst>
          </p:cNvPr>
          <p:cNvSpPr/>
          <p:nvPr/>
        </p:nvSpPr>
        <p:spPr>
          <a:xfrm>
            <a:off x="9623143" y="2278996"/>
            <a:ext cx="1964082" cy="1404004"/>
          </a:xfrm>
          <a:custGeom>
            <a:avLst/>
            <a:gdLst>
              <a:gd name="connsiteX0" fmla="*/ 0 w 1964082"/>
              <a:gd name="connsiteY0" fmla="*/ 584158 h 1404004"/>
              <a:gd name="connsiteX1" fmla="*/ 522564 w 1964082"/>
              <a:gd name="connsiteY1" fmla="*/ 311989 h 1404004"/>
              <a:gd name="connsiteX2" fmla="*/ 1861636 w 1964082"/>
              <a:gd name="connsiteY2" fmla="*/ 355536 h 1404004"/>
              <a:gd name="connsiteX3" fmla="*/ 228622 w 1964082"/>
              <a:gd name="connsiteY3" fmla="*/ 1161156 h 1404004"/>
              <a:gd name="connsiteX4" fmla="*/ 0 w 1964082"/>
              <a:gd name="connsiteY4" fmla="*/ 584158 h 140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082" h="1404004">
                <a:moveTo>
                  <a:pt x="0" y="584158"/>
                </a:moveTo>
                <a:cubicBezTo>
                  <a:pt x="0" y="584158"/>
                  <a:pt x="391923" y="486177"/>
                  <a:pt x="522564" y="311989"/>
                </a:cubicBezTo>
                <a:cubicBezTo>
                  <a:pt x="739973" y="22074"/>
                  <a:pt x="1491486" y="-232349"/>
                  <a:pt x="1861636" y="355536"/>
                </a:cubicBezTo>
                <a:cubicBezTo>
                  <a:pt x="2314307" y="1074389"/>
                  <a:pt x="1175770" y="1792588"/>
                  <a:pt x="228622" y="1161156"/>
                </a:cubicBezTo>
                <a:lnTo>
                  <a:pt x="0" y="584158"/>
                </a:lnTo>
                <a:close/>
              </a:path>
            </a:pathLst>
          </a:custGeom>
          <a:gradFill flip="none" rotWithShape="1">
            <a:gsLst>
              <a:gs pos="0">
                <a:srgbClr val="FD5A30">
                  <a:lumMod val="75000"/>
                </a:srgbClr>
              </a:gs>
              <a:gs pos="100000">
                <a:srgbClr val="FD5A30"/>
              </a:gs>
            </a:gsLst>
            <a:lin ang="0" scaled="1"/>
            <a:tileRect/>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9" name="Freeform: Shape 9">
            <a:extLst>
              <a:ext uri="{FF2B5EF4-FFF2-40B4-BE49-F238E27FC236}">
                <a16:creationId xmlns:a16="http://schemas.microsoft.com/office/drawing/2014/main" id="{1853E156-8A3F-94FA-D48D-B13D88FBE772}"/>
              </a:ext>
            </a:extLst>
          </p:cNvPr>
          <p:cNvSpPr/>
          <p:nvPr/>
        </p:nvSpPr>
        <p:spPr>
          <a:xfrm>
            <a:off x="7685300" y="2393299"/>
            <a:ext cx="2569493" cy="952515"/>
          </a:xfrm>
          <a:custGeom>
            <a:avLst/>
            <a:gdLst>
              <a:gd name="connsiteX0" fmla="*/ 0 w 2569493"/>
              <a:gd name="connsiteY0" fmla="*/ 143251 h 952515"/>
              <a:gd name="connsiteX1" fmla="*/ 1209084 w 2569493"/>
              <a:gd name="connsiteY1" fmla="*/ 214342 h 952515"/>
              <a:gd name="connsiteX2" fmla="*/ 2569493 w 2569493"/>
              <a:gd name="connsiteY2" fmla="*/ 88927 h 952515"/>
              <a:gd name="connsiteX3" fmla="*/ 2176699 w 2569493"/>
              <a:gd name="connsiteY3" fmla="*/ 933195 h 952515"/>
              <a:gd name="connsiteX4" fmla="*/ 816507 w 2569493"/>
              <a:gd name="connsiteY4" fmla="*/ 350100 h 952515"/>
              <a:gd name="connsiteX5" fmla="*/ 0 w 2569493"/>
              <a:gd name="connsiteY5" fmla="*/ 143251 h 9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493" h="952515">
                <a:moveTo>
                  <a:pt x="0" y="143251"/>
                </a:moveTo>
                <a:cubicBezTo>
                  <a:pt x="0" y="143251"/>
                  <a:pt x="630235" y="-222217"/>
                  <a:pt x="1209084" y="214342"/>
                </a:cubicBezTo>
                <a:cubicBezTo>
                  <a:pt x="1937843" y="763797"/>
                  <a:pt x="2373749" y="252228"/>
                  <a:pt x="2569493" y="88927"/>
                </a:cubicBezTo>
                <a:cubicBezTo>
                  <a:pt x="2569493" y="88927"/>
                  <a:pt x="2372007" y="808541"/>
                  <a:pt x="2176699" y="933195"/>
                </a:cubicBezTo>
                <a:cubicBezTo>
                  <a:pt x="1981390" y="1057848"/>
                  <a:pt x="1175770" y="546062"/>
                  <a:pt x="816507" y="350100"/>
                </a:cubicBezTo>
                <a:cubicBezTo>
                  <a:pt x="457244" y="154138"/>
                  <a:pt x="253226" y="108849"/>
                  <a:pt x="0" y="143251"/>
                </a:cubicBezTo>
                <a:close/>
              </a:path>
            </a:pathLst>
          </a:custGeom>
          <a:gradFill>
            <a:gsLst>
              <a:gs pos="0">
                <a:srgbClr val="FD5A30"/>
              </a:gs>
              <a:gs pos="100000">
                <a:srgbClr val="193495"/>
              </a:gs>
            </a:gsLst>
            <a:lin ang="10800000" scaled="1"/>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0" name="Freeform: Shape 10">
            <a:extLst>
              <a:ext uri="{FF2B5EF4-FFF2-40B4-BE49-F238E27FC236}">
                <a16:creationId xmlns:a16="http://schemas.microsoft.com/office/drawing/2014/main" id="{1CEC0A2D-D5CE-98E7-F282-459BE2F5015B}"/>
              </a:ext>
            </a:extLst>
          </p:cNvPr>
          <p:cNvSpPr/>
          <p:nvPr/>
        </p:nvSpPr>
        <p:spPr>
          <a:xfrm>
            <a:off x="10132208" y="2482226"/>
            <a:ext cx="122585" cy="125415"/>
          </a:xfrm>
          <a:custGeom>
            <a:avLst/>
            <a:gdLst>
              <a:gd name="connsiteX0" fmla="*/ 13499 w 122585"/>
              <a:gd name="connsiteY0" fmla="*/ 108759 h 125415"/>
              <a:gd name="connsiteX1" fmla="*/ 0 w 122585"/>
              <a:gd name="connsiteY1" fmla="*/ 125415 h 125415"/>
              <a:gd name="connsiteX2" fmla="*/ 122585 w 122585"/>
              <a:gd name="connsiteY2" fmla="*/ 0 h 125415"/>
              <a:gd name="connsiteX3" fmla="*/ 13499 w 122585"/>
              <a:gd name="connsiteY3" fmla="*/ 108759 h 125415"/>
            </a:gdLst>
            <a:ahLst/>
            <a:cxnLst>
              <a:cxn ang="0">
                <a:pos x="connsiteX0" y="connsiteY0"/>
              </a:cxn>
              <a:cxn ang="0">
                <a:pos x="connsiteX1" y="connsiteY1"/>
              </a:cxn>
              <a:cxn ang="0">
                <a:pos x="connsiteX2" y="connsiteY2"/>
              </a:cxn>
              <a:cxn ang="0">
                <a:pos x="connsiteX3" y="connsiteY3"/>
              </a:cxn>
            </a:cxnLst>
            <a:rect l="l" t="t" r="r" b="b"/>
            <a:pathLst>
              <a:path w="122585" h="125415">
                <a:moveTo>
                  <a:pt x="13499" y="108759"/>
                </a:moveTo>
                <a:cubicBezTo>
                  <a:pt x="9253" y="114420"/>
                  <a:pt x="4790" y="119972"/>
                  <a:pt x="0" y="125415"/>
                </a:cubicBezTo>
                <a:cubicBezTo>
                  <a:pt x="37777" y="86985"/>
                  <a:pt x="78385" y="45289"/>
                  <a:pt x="122585" y="0"/>
                </a:cubicBezTo>
                <a:cubicBezTo>
                  <a:pt x="78711" y="34402"/>
                  <a:pt x="41588" y="71308"/>
                  <a:pt x="13499" y="108759"/>
                </a:cubicBezTo>
                <a:close/>
              </a:path>
            </a:pathLst>
          </a:custGeom>
          <a:solidFill>
            <a:srgbClr val="EF474A"/>
          </a:soli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1" name="Freeform: Shape 11">
            <a:extLst>
              <a:ext uri="{FF2B5EF4-FFF2-40B4-BE49-F238E27FC236}">
                <a16:creationId xmlns:a16="http://schemas.microsoft.com/office/drawing/2014/main" id="{B5108ED9-8B75-A83D-9BD6-127E3AC623D7}"/>
              </a:ext>
            </a:extLst>
          </p:cNvPr>
          <p:cNvSpPr/>
          <p:nvPr/>
        </p:nvSpPr>
        <p:spPr>
          <a:xfrm>
            <a:off x="10100854" y="2607532"/>
            <a:ext cx="31353" cy="31898"/>
          </a:xfrm>
          <a:custGeom>
            <a:avLst/>
            <a:gdLst>
              <a:gd name="connsiteX0" fmla="*/ 31354 w 31353"/>
              <a:gd name="connsiteY0" fmla="*/ 0 h 31898"/>
              <a:gd name="connsiteX1" fmla="*/ 0 w 31353"/>
              <a:gd name="connsiteY1" fmla="*/ 31898 h 31898"/>
              <a:gd name="connsiteX2" fmla="*/ 31354 w 31353"/>
              <a:gd name="connsiteY2" fmla="*/ 0 h 31898"/>
            </a:gdLst>
            <a:ahLst/>
            <a:cxnLst>
              <a:cxn ang="0">
                <a:pos x="connsiteX0" y="connsiteY0"/>
              </a:cxn>
              <a:cxn ang="0">
                <a:pos x="connsiteX1" y="connsiteY1"/>
              </a:cxn>
              <a:cxn ang="0">
                <a:pos x="connsiteX2" y="connsiteY2"/>
              </a:cxn>
            </a:cxnLst>
            <a:rect l="l" t="t" r="r" b="b"/>
            <a:pathLst>
              <a:path w="31353" h="31898">
                <a:moveTo>
                  <a:pt x="31354" y="0"/>
                </a:moveTo>
                <a:cubicBezTo>
                  <a:pt x="20684" y="10887"/>
                  <a:pt x="10234" y="21556"/>
                  <a:pt x="0" y="31898"/>
                </a:cubicBezTo>
                <a:cubicBezTo>
                  <a:pt x="11322" y="21665"/>
                  <a:pt x="21882" y="10996"/>
                  <a:pt x="31354" y="0"/>
                </a:cubicBezTo>
                <a:close/>
              </a:path>
            </a:pathLst>
          </a:custGeom>
          <a:solidFill>
            <a:srgbClr val="B4466D"/>
          </a:soli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2" name="Freeform: Shape 13">
            <a:extLst>
              <a:ext uri="{FF2B5EF4-FFF2-40B4-BE49-F238E27FC236}">
                <a16:creationId xmlns:a16="http://schemas.microsoft.com/office/drawing/2014/main" id="{B4B67F54-D830-322F-8333-FD1C7D60922A}"/>
              </a:ext>
            </a:extLst>
          </p:cNvPr>
          <p:cNvSpPr/>
          <p:nvPr/>
        </p:nvSpPr>
        <p:spPr>
          <a:xfrm>
            <a:off x="6803255" y="2278941"/>
            <a:ext cx="4182366" cy="1467911"/>
          </a:xfrm>
          <a:custGeom>
            <a:avLst/>
            <a:gdLst>
              <a:gd name="connsiteX0" fmla="*/ 3451539 w 4182366"/>
              <a:gd name="connsiteY0" fmla="*/ 203175 h 1467911"/>
              <a:gd name="connsiteX1" fmla="*/ 3328954 w 4182366"/>
              <a:gd name="connsiteY1" fmla="*/ 328591 h 1467911"/>
              <a:gd name="connsiteX2" fmla="*/ 3297600 w 4182366"/>
              <a:gd name="connsiteY2" fmla="*/ 360489 h 1467911"/>
              <a:gd name="connsiteX3" fmla="*/ 2866702 w 4182366"/>
              <a:gd name="connsiteY3" fmla="*/ 702333 h 1467911"/>
              <a:gd name="connsiteX4" fmla="*/ 2634814 w 4182366"/>
              <a:gd name="connsiteY4" fmla="*/ 725631 h 1467911"/>
              <a:gd name="connsiteX5" fmla="*/ 1633232 w 4182366"/>
              <a:gd name="connsiteY5" fmla="*/ 181293 h 1467911"/>
              <a:gd name="connsiteX6" fmla="*/ 0 w 4182366"/>
              <a:gd name="connsiteY6" fmla="*/ 1026541 h 1467911"/>
              <a:gd name="connsiteX7" fmla="*/ 1092378 w 4182366"/>
              <a:gd name="connsiteY7" fmla="*/ 694822 h 1467911"/>
              <a:gd name="connsiteX8" fmla="*/ 2613040 w 4182366"/>
              <a:gd name="connsiteY8" fmla="*/ 1465931 h 1467911"/>
              <a:gd name="connsiteX9" fmla="*/ 3165979 w 4182366"/>
              <a:gd name="connsiteY9" fmla="*/ 1231865 h 1467911"/>
              <a:gd name="connsiteX10" fmla="*/ 4182367 w 4182366"/>
              <a:gd name="connsiteY10" fmla="*/ 11460 h 1467911"/>
              <a:gd name="connsiteX11" fmla="*/ 3451539 w 4182366"/>
              <a:gd name="connsiteY11" fmla="*/ 203175 h 146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2366" h="1467911">
                <a:moveTo>
                  <a:pt x="3451539" y="203175"/>
                </a:moveTo>
                <a:cubicBezTo>
                  <a:pt x="3407339" y="248464"/>
                  <a:pt x="3366731" y="290161"/>
                  <a:pt x="3328954" y="328591"/>
                </a:cubicBezTo>
                <a:cubicBezTo>
                  <a:pt x="3319482" y="339587"/>
                  <a:pt x="3308922" y="350147"/>
                  <a:pt x="3297600" y="360489"/>
                </a:cubicBezTo>
                <a:cubicBezTo>
                  <a:pt x="3104033" y="556451"/>
                  <a:pt x="2990049" y="659004"/>
                  <a:pt x="2866702" y="702333"/>
                </a:cubicBezTo>
                <a:cubicBezTo>
                  <a:pt x="2797571" y="726611"/>
                  <a:pt x="2725501" y="732381"/>
                  <a:pt x="2634814" y="725631"/>
                </a:cubicBezTo>
                <a:cubicBezTo>
                  <a:pt x="2340871" y="703858"/>
                  <a:pt x="2003382" y="311934"/>
                  <a:pt x="1633232" y="181293"/>
                </a:cubicBezTo>
                <a:cubicBezTo>
                  <a:pt x="1272663" y="54027"/>
                  <a:pt x="808669" y="174870"/>
                  <a:pt x="0" y="1026541"/>
                </a:cubicBezTo>
                <a:cubicBezTo>
                  <a:pt x="145883" y="885449"/>
                  <a:pt x="531165" y="586825"/>
                  <a:pt x="1092378" y="694822"/>
                </a:cubicBezTo>
                <a:cubicBezTo>
                  <a:pt x="1818307" y="834499"/>
                  <a:pt x="1807420" y="1400610"/>
                  <a:pt x="2613040" y="1465931"/>
                </a:cubicBezTo>
                <a:cubicBezTo>
                  <a:pt x="2825985" y="1483241"/>
                  <a:pt x="3004637" y="1385587"/>
                  <a:pt x="3165979" y="1231865"/>
                </a:cubicBezTo>
                <a:cubicBezTo>
                  <a:pt x="3528508" y="886646"/>
                  <a:pt x="3803507" y="258154"/>
                  <a:pt x="4182367" y="11460"/>
                </a:cubicBezTo>
                <a:cubicBezTo>
                  <a:pt x="3911831" y="-34918"/>
                  <a:pt x="3626597" y="65567"/>
                  <a:pt x="3451539" y="203175"/>
                </a:cubicBezTo>
                <a:close/>
              </a:path>
            </a:pathLst>
          </a:custGeom>
          <a:gradFill flip="none" rotWithShape="1">
            <a:gsLst>
              <a:gs pos="0">
                <a:srgbClr val="FD5A30">
                  <a:lumMod val="75000"/>
                </a:srgbClr>
              </a:gs>
              <a:gs pos="100000">
                <a:srgbClr val="193495"/>
              </a:gs>
            </a:gsLst>
            <a:lin ang="10800000" scaled="1"/>
            <a:tileRect/>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3" name="Freeform: Shape 14">
            <a:extLst>
              <a:ext uri="{FF2B5EF4-FFF2-40B4-BE49-F238E27FC236}">
                <a16:creationId xmlns:a16="http://schemas.microsoft.com/office/drawing/2014/main" id="{77788FB8-A1A3-32E7-6E31-00A647B17214}"/>
              </a:ext>
            </a:extLst>
          </p:cNvPr>
          <p:cNvSpPr/>
          <p:nvPr/>
        </p:nvSpPr>
        <p:spPr>
          <a:xfrm>
            <a:off x="2471086" y="2590658"/>
            <a:ext cx="2562634" cy="1046217"/>
          </a:xfrm>
          <a:custGeom>
            <a:avLst/>
            <a:gdLst>
              <a:gd name="connsiteX0" fmla="*/ 957491 w 2562634"/>
              <a:gd name="connsiteY0" fmla="*/ 11213 h 1046217"/>
              <a:gd name="connsiteX1" fmla="*/ 947039 w 2562634"/>
              <a:gd name="connsiteY1" fmla="*/ 0 h 1046217"/>
              <a:gd name="connsiteX2" fmla="*/ 0 w 2562634"/>
              <a:gd name="connsiteY2" fmla="*/ 1046218 h 1046217"/>
              <a:gd name="connsiteX3" fmla="*/ 10234 w 2562634"/>
              <a:gd name="connsiteY3" fmla="*/ 1041101 h 1046217"/>
              <a:gd name="connsiteX4" fmla="*/ 1393070 w 2562634"/>
              <a:gd name="connsiteY4" fmla="*/ 544665 h 1046217"/>
              <a:gd name="connsiteX5" fmla="*/ 2562635 w 2562634"/>
              <a:gd name="connsiteY5" fmla="*/ 780254 h 1046217"/>
              <a:gd name="connsiteX6" fmla="*/ 957491 w 2562634"/>
              <a:gd name="connsiteY6" fmla="*/ 11213 h 104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634" h="1046217">
                <a:moveTo>
                  <a:pt x="957491" y="11213"/>
                </a:moveTo>
                <a:cubicBezTo>
                  <a:pt x="957491" y="11213"/>
                  <a:pt x="954007" y="7076"/>
                  <a:pt x="947039" y="0"/>
                </a:cubicBezTo>
                <a:cubicBezTo>
                  <a:pt x="695664" y="181591"/>
                  <a:pt x="260847" y="545753"/>
                  <a:pt x="0" y="1046218"/>
                </a:cubicBezTo>
                <a:cubicBezTo>
                  <a:pt x="3375" y="1044476"/>
                  <a:pt x="6859" y="1042843"/>
                  <a:pt x="10234" y="1041101"/>
                </a:cubicBezTo>
                <a:cubicBezTo>
                  <a:pt x="195526" y="947475"/>
                  <a:pt x="674544" y="664419"/>
                  <a:pt x="1393070" y="544665"/>
                </a:cubicBezTo>
                <a:cubicBezTo>
                  <a:pt x="2111596" y="424910"/>
                  <a:pt x="2562635" y="780254"/>
                  <a:pt x="2562635" y="780254"/>
                </a:cubicBezTo>
                <a:cubicBezTo>
                  <a:pt x="2562635" y="780254"/>
                  <a:pt x="1708677" y="-75881"/>
                  <a:pt x="957491" y="11213"/>
                </a:cubicBezTo>
                <a:close/>
              </a:path>
            </a:pathLst>
          </a:custGeom>
          <a:gradFill>
            <a:gsLst>
              <a:gs pos="0">
                <a:srgbClr val="54DBCB">
                  <a:lumMod val="60000"/>
                  <a:lumOff val="40000"/>
                </a:srgbClr>
              </a:gs>
              <a:gs pos="100000">
                <a:srgbClr val="54DBCB"/>
              </a:gs>
            </a:gsLst>
            <a:lin ang="10800000" scaled="1"/>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4" name="Freeform: Shape 15">
            <a:extLst>
              <a:ext uri="{FF2B5EF4-FFF2-40B4-BE49-F238E27FC236}">
                <a16:creationId xmlns:a16="http://schemas.microsoft.com/office/drawing/2014/main" id="{079BE4B1-650F-0CC7-FE44-03616B9C15CC}"/>
              </a:ext>
            </a:extLst>
          </p:cNvPr>
          <p:cNvSpPr/>
          <p:nvPr/>
        </p:nvSpPr>
        <p:spPr>
          <a:xfrm>
            <a:off x="629252" y="2418294"/>
            <a:ext cx="2788765" cy="1364322"/>
          </a:xfrm>
          <a:custGeom>
            <a:avLst/>
            <a:gdLst>
              <a:gd name="connsiteX0" fmla="*/ 1286066 w 2788765"/>
              <a:gd name="connsiteY0" fmla="*/ 379539 h 1364322"/>
              <a:gd name="connsiteX1" fmla="*/ 666 w 2788765"/>
              <a:gd name="connsiteY1" fmla="*/ 535002 h 1364322"/>
              <a:gd name="connsiteX2" fmla="*/ 937690 w 2788765"/>
              <a:gd name="connsiteY2" fmla="*/ 1348461 h 1364322"/>
              <a:gd name="connsiteX3" fmla="*/ 1841726 w 2788765"/>
              <a:gd name="connsiteY3" fmla="*/ 1218582 h 1364322"/>
              <a:gd name="connsiteX4" fmla="*/ 2788765 w 2788765"/>
              <a:gd name="connsiteY4" fmla="*/ 172364 h 1364322"/>
              <a:gd name="connsiteX5" fmla="*/ 1286066 w 2788765"/>
              <a:gd name="connsiteY5" fmla="*/ 379539 h 13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765" h="1364322">
                <a:moveTo>
                  <a:pt x="1286066" y="379539"/>
                </a:moveTo>
                <a:cubicBezTo>
                  <a:pt x="1286066" y="379539"/>
                  <a:pt x="680762" y="687090"/>
                  <a:pt x="666" y="535002"/>
                </a:cubicBezTo>
                <a:cubicBezTo>
                  <a:pt x="-20672" y="974174"/>
                  <a:pt x="474458" y="1294572"/>
                  <a:pt x="937690" y="1348461"/>
                </a:cubicBezTo>
                <a:cubicBezTo>
                  <a:pt x="1397329" y="1401915"/>
                  <a:pt x="1657087" y="1310575"/>
                  <a:pt x="1841726" y="1218582"/>
                </a:cubicBezTo>
                <a:cubicBezTo>
                  <a:pt x="2102573" y="718227"/>
                  <a:pt x="2537499" y="354064"/>
                  <a:pt x="2788765" y="172364"/>
                </a:cubicBezTo>
                <a:cubicBezTo>
                  <a:pt x="2716913" y="100512"/>
                  <a:pt x="2268269" y="-275299"/>
                  <a:pt x="1286066" y="379539"/>
                </a:cubicBezTo>
                <a:close/>
              </a:path>
            </a:pathLst>
          </a:custGeom>
          <a:gradFill flip="none" rotWithShape="1">
            <a:gsLst>
              <a:gs pos="0">
                <a:srgbClr val="193495">
                  <a:lumMod val="60000"/>
                  <a:lumOff val="40000"/>
                </a:srgbClr>
              </a:gs>
              <a:gs pos="100000">
                <a:srgbClr val="1CC0EE"/>
              </a:gs>
            </a:gsLst>
            <a:lin ang="0" scaled="1"/>
            <a:tileRect/>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5" name="Freeform: Shape 16">
            <a:extLst>
              <a:ext uri="{FF2B5EF4-FFF2-40B4-BE49-F238E27FC236}">
                <a16:creationId xmlns:a16="http://schemas.microsoft.com/office/drawing/2014/main" id="{D32A7F5F-7D83-EE32-E223-F3494C8FF3CB}"/>
              </a:ext>
            </a:extLst>
          </p:cNvPr>
          <p:cNvSpPr/>
          <p:nvPr/>
        </p:nvSpPr>
        <p:spPr>
          <a:xfrm>
            <a:off x="629918" y="2462151"/>
            <a:ext cx="1285399" cy="533381"/>
          </a:xfrm>
          <a:custGeom>
            <a:avLst/>
            <a:gdLst>
              <a:gd name="connsiteX0" fmla="*/ 1285400 w 1285399"/>
              <a:gd name="connsiteY0" fmla="*/ 335682 h 533381"/>
              <a:gd name="connsiteX1" fmla="*/ 730175 w 1285399"/>
              <a:gd name="connsiteY1" fmla="*/ 74400 h 533381"/>
              <a:gd name="connsiteX2" fmla="*/ 762 w 1285399"/>
              <a:gd name="connsiteY2" fmla="*/ 477210 h 533381"/>
              <a:gd name="connsiteX3" fmla="*/ 0 w 1285399"/>
              <a:gd name="connsiteY3" fmla="*/ 491145 h 533381"/>
              <a:gd name="connsiteX4" fmla="*/ 1285400 w 1285399"/>
              <a:gd name="connsiteY4" fmla="*/ 335682 h 533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99" h="533381">
                <a:moveTo>
                  <a:pt x="1285400" y="335682"/>
                </a:moveTo>
                <a:cubicBezTo>
                  <a:pt x="1285400" y="335682"/>
                  <a:pt x="969684" y="248588"/>
                  <a:pt x="730175" y="74400"/>
                </a:cubicBezTo>
                <a:cubicBezTo>
                  <a:pt x="490666" y="-99788"/>
                  <a:pt x="33422" y="30853"/>
                  <a:pt x="762" y="477210"/>
                </a:cubicBezTo>
                <a:cubicBezTo>
                  <a:pt x="435" y="481892"/>
                  <a:pt x="218" y="486464"/>
                  <a:pt x="0" y="491145"/>
                </a:cubicBezTo>
                <a:cubicBezTo>
                  <a:pt x="680096" y="643233"/>
                  <a:pt x="1285400" y="335682"/>
                  <a:pt x="1285400" y="335682"/>
                </a:cubicBezTo>
                <a:close/>
              </a:path>
            </a:pathLst>
          </a:custGeom>
          <a:gradFill flip="none" rotWithShape="1">
            <a:gsLst>
              <a:gs pos="0">
                <a:srgbClr val="193495">
                  <a:lumMod val="60000"/>
                  <a:lumOff val="40000"/>
                </a:srgbClr>
              </a:gs>
              <a:gs pos="100000">
                <a:srgbClr val="1CC0EE"/>
              </a:gs>
            </a:gsLst>
            <a:lin ang="10800000" scaled="1"/>
            <a:tileRect/>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6" name="Freeform: Shape 17">
            <a:extLst>
              <a:ext uri="{FF2B5EF4-FFF2-40B4-BE49-F238E27FC236}">
                <a16:creationId xmlns:a16="http://schemas.microsoft.com/office/drawing/2014/main" id="{3A38D80C-04F4-197C-7F64-A3F390F9F07C}"/>
              </a:ext>
            </a:extLst>
          </p:cNvPr>
          <p:cNvSpPr/>
          <p:nvPr/>
        </p:nvSpPr>
        <p:spPr>
          <a:xfrm>
            <a:off x="2971333" y="2160947"/>
            <a:ext cx="5334512" cy="1606463"/>
          </a:xfrm>
          <a:custGeom>
            <a:avLst/>
            <a:gdLst>
              <a:gd name="connsiteX0" fmla="*/ 0 w 5334512"/>
              <a:gd name="connsiteY0" fmla="*/ 528018 h 1606463"/>
              <a:gd name="connsiteX1" fmla="*/ 800612 w 5334512"/>
              <a:gd name="connsiteY1" fmla="*/ 2623 h 1606463"/>
              <a:gd name="connsiteX2" fmla="*/ 2035824 w 5334512"/>
              <a:gd name="connsiteY2" fmla="*/ 593339 h 1606463"/>
              <a:gd name="connsiteX3" fmla="*/ 3527310 w 5334512"/>
              <a:gd name="connsiteY3" fmla="*/ 811074 h 1606463"/>
              <a:gd name="connsiteX4" fmla="*/ 5334512 w 5334512"/>
              <a:gd name="connsiteY4" fmla="*/ 255849 h 1606463"/>
              <a:gd name="connsiteX5" fmla="*/ 4224063 w 5334512"/>
              <a:gd name="connsiteY5" fmla="*/ 800187 h 1606463"/>
              <a:gd name="connsiteX6" fmla="*/ 3102727 w 5334512"/>
              <a:gd name="connsiteY6" fmla="*/ 1605807 h 1606463"/>
              <a:gd name="connsiteX7" fmla="*/ 1382619 w 5334512"/>
              <a:gd name="connsiteY7" fmla="*/ 495358 h 1606463"/>
              <a:gd name="connsiteX8" fmla="*/ 0 w 5334512"/>
              <a:gd name="connsiteY8" fmla="*/ 528018 h 16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512" h="1606463">
                <a:moveTo>
                  <a:pt x="0" y="528018"/>
                </a:moveTo>
                <a:cubicBezTo>
                  <a:pt x="0" y="528018"/>
                  <a:pt x="120625" y="43448"/>
                  <a:pt x="800612" y="2623"/>
                </a:cubicBezTo>
                <a:cubicBezTo>
                  <a:pt x="1480599" y="-38202"/>
                  <a:pt x="1643901" y="408264"/>
                  <a:pt x="2035824" y="593339"/>
                </a:cubicBezTo>
                <a:cubicBezTo>
                  <a:pt x="2427748" y="778414"/>
                  <a:pt x="2787011" y="963489"/>
                  <a:pt x="3527310" y="811074"/>
                </a:cubicBezTo>
                <a:cubicBezTo>
                  <a:pt x="4267610" y="658659"/>
                  <a:pt x="4724854" y="212302"/>
                  <a:pt x="5334512" y="255849"/>
                </a:cubicBezTo>
                <a:cubicBezTo>
                  <a:pt x="5334512" y="255849"/>
                  <a:pt x="4801061" y="223189"/>
                  <a:pt x="4224063" y="800187"/>
                </a:cubicBezTo>
                <a:cubicBezTo>
                  <a:pt x="3647065" y="1377186"/>
                  <a:pt x="3559971" y="1584034"/>
                  <a:pt x="3102727" y="1605807"/>
                </a:cubicBezTo>
                <a:cubicBezTo>
                  <a:pt x="2469335" y="1635964"/>
                  <a:pt x="1495732" y="617181"/>
                  <a:pt x="1382619" y="495358"/>
                </a:cubicBezTo>
                <a:cubicBezTo>
                  <a:pt x="1241091" y="342943"/>
                  <a:pt x="555225" y="-190508"/>
                  <a:pt x="0" y="528018"/>
                </a:cubicBezTo>
                <a:close/>
              </a:path>
            </a:pathLst>
          </a:custGeom>
          <a:gradFill>
            <a:gsLst>
              <a:gs pos="0">
                <a:srgbClr val="193495"/>
              </a:gs>
              <a:gs pos="100000">
                <a:srgbClr val="2B98BC"/>
              </a:gs>
            </a:gsLst>
            <a:lin ang="7200000" scaled="0"/>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7" name="Freeform: Shape 18">
            <a:extLst>
              <a:ext uri="{FF2B5EF4-FFF2-40B4-BE49-F238E27FC236}">
                <a16:creationId xmlns:a16="http://schemas.microsoft.com/office/drawing/2014/main" id="{86E2C570-406E-4C36-FBFE-B2E8EECF8875}"/>
              </a:ext>
            </a:extLst>
          </p:cNvPr>
          <p:cNvSpPr/>
          <p:nvPr/>
        </p:nvSpPr>
        <p:spPr>
          <a:xfrm>
            <a:off x="2438971" y="2297696"/>
            <a:ext cx="2665949" cy="1352244"/>
          </a:xfrm>
          <a:custGeom>
            <a:avLst/>
            <a:gdLst>
              <a:gd name="connsiteX0" fmla="*/ 2306905 w 2665949"/>
              <a:gd name="connsiteY0" fmla="*/ 935608 h 1352244"/>
              <a:gd name="connsiteX1" fmla="*/ 2665950 w 2665949"/>
              <a:gd name="connsiteY1" fmla="*/ 1108925 h 1352244"/>
              <a:gd name="connsiteX2" fmla="*/ 1044040 w 2665949"/>
              <a:gd name="connsiteY2" fmla="*/ 10233 h 1352244"/>
              <a:gd name="connsiteX3" fmla="*/ 0 w 2665949"/>
              <a:gd name="connsiteY3" fmla="*/ 1352244 h 1352244"/>
              <a:gd name="connsiteX4" fmla="*/ 403354 w 2665949"/>
              <a:gd name="connsiteY4" fmla="*/ 1109796 h 1352244"/>
              <a:gd name="connsiteX5" fmla="*/ 2306905 w 2665949"/>
              <a:gd name="connsiteY5" fmla="*/ 935608 h 13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949" h="1352244">
                <a:moveTo>
                  <a:pt x="2306905" y="935608"/>
                </a:moveTo>
                <a:cubicBezTo>
                  <a:pt x="2436348" y="993961"/>
                  <a:pt x="2555558" y="1053511"/>
                  <a:pt x="2665950" y="1108925"/>
                </a:cubicBezTo>
                <a:cubicBezTo>
                  <a:pt x="2084270" y="643516"/>
                  <a:pt x="1663933" y="-95586"/>
                  <a:pt x="1044040" y="10233"/>
                </a:cubicBezTo>
                <a:cubicBezTo>
                  <a:pt x="193784" y="155354"/>
                  <a:pt x="15024" y="1248711"/>
                  <a:pt x="0" y="1352244"/>
                </a:cubicBezTo>
                <a:cubicBezTo>
                  <a:pt x="134343" y="1296939"/>
                  <a:pt x="269774" y="1218228"/>
                  <a:pt x="403354" y="1109796"/>
                </a:cubicBezTo>
                <a:cubicBezTo>
                  <a:pt x="1381530" y="315062"/>
                  <a:pt x="1816674" y="714498"/>
                  <a:pt x="2306905" y="935608"/>
                </a:cubicBezTo>
                <a:close/>
              </a:path>
            </a:pathLst>
          </a:custGeom>
          <a:gradFill>
            <a:gsLst>
              <a:gs pos="0">
                <a:srgbClr val="1CC0EE">
                  <a:lumMod val="50000"/>
                </a:srgbClr>
              </a:gs>
              <a:gs pos="100000">
                <a:srgbClr val="1CC0EE">
                  <a:lumMod val="60000"/>
                  <a:lumOff val="40000"/>
                </a:srgbClr>
              </a:gs>
            </a:gsLst>
            <a:lin ang="7200000" scaled="0"/>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8" name="Freeform: Shape 19">
            <a:extLst>
              <a:ext uri="{FF2B5EF4-FFF2-40B4-BE49-F238E27FC236}">
                <a16:creationId xmlns:a16="http://schemas.microsoft.com/office/drawing/2014/main" id="{D4191935-C084-9D41-C32C-D7A0BFCA62BE}"/>
              </a:ext>
            </a:extLst>
          </p:cNvPr>
          <p:cNvSpPr/>
          <p:nvPr/>
        </p:nvSpPr>
        <p:spPr>
          <a:xfrm>
            <a:off x="4540551" y="2673288"/>
            <a:ext cx="3003656" cy="1095929"/>
          </a:xfrm>
          <a:custGeom>
            <a:avLst/>
            <a:gdLst>
              <a:gd name="connsiteX0" fmla="*/ 1294000 w 3003656"/>
              <a:gd name="connsiteY0" fmla="*/ 647109 h 1095929"/>
              <a:gd name="connsiteX1" fmla="*/ 0 w 3003656"/>
              <a:gd name="connsiteY1" fmla="*/ 182571 h 1095929"/>
              <a:gd name="connsiteX2" fmla="*/ 1533509 w 3003656"/>
              <a:gd name="connsiteY2" fmla="*/ 1093466 h 1095929"/>
              <a:gd name="connsiteX3" fmla="*/ 2654846 w 3003656"/>
              <a:gd name="connsiteY3" fmla="*/ 287846 h 1095929"/>
              <a:gd name="connsiteX4" fmla="*/ 3003657 w 3003656"/>
              <a:gd name="connsiteY4" fmla="*/ 0 h 1095929"/>
              <a:gd name="connsiteX5" fmla="*/ 3003657 w 3003656"/>
              <a:gd name="connsiteY5" fmla="*/ 0 h 1095929"/>
              <a:gd name="connsiteX6" fmla="*/ 1294000 w 3003656"/>
              <a:gd name="connsiteY6" fmla="*/ 647109 h 109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656" h="1095929">
                <a:moveTo>
                  <a:pt x="1294000" y="647109"/>
                </a:moveTo>
                <a:cubicBezTo>
                  <a:pt x="614231" y="669971"/>
                  <a:pt x="191716" y="366122"/>
                  <a:pt x="0" y="182571"/>
                </a:cubicBezTo>
                <a:cubicBezTo>
                  <a:pt x="340538" y="534649"/>
                  <a:pt x="1040230" y="1139300"/>
                  <a:pt x="1533509" y="1093466"/>
                </a:cubicBezTo>
                <a:cubicBezTo>
                  <a:pt x="2001640" y="1049919"/>
                  <a:pt x="2077847" y="864844"/>
                  <a:pt x="2654846" y="287846"/>
                </a:cubicBezTo>
                <a:cubicBezTo>
                  <a:pt x="2774926" y="167765"/>
                  <a:pt x="2892504" y="73812"/>
                  <a:pt x="3003657" y="0"/>
                </a:cubicBezTo>
                <a:cubicBezTo>
                  <a:pt x="3003657" y="0"/>
                  <a:pt x="3003657" y="0"/>
                  <a:pt x="3003657" y="0"/>
                </a:cubicBezTo>
                <a:cubicBezTo>
                  <a:pt x="2731924" y="147516"/>
                  <a:pt x="2262922" y="614449"/>
                  <a:pt x="1294000" y="647109"/>
                </a:cubicBezTo>
                <a:close/>
              </a:path>
            </a:pathLst>
          </a:custGeom>
          <a:gradFill>
            <a:gsLst>
              <a:gs pos="0">
                <a:srgbClr val="193495"/>
              </a:gs>
              <a:gs pos="100000">
                <a:srgbClr val="1CC0EE"/>
              </a:gs>
            </a:gsLst>
            <a:lin ang="7200000" scaled="0"/>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9" name="Freeform: Shape 20">
            <a:extLst>
              <a:ext uri="{FF2B5EF4-FFF2-40B4-BE49-F238E27FC236}">
                <a16:creationId xmlns:a16="http://schemas.microsoft.com/office/drawing/2014/main" id="{21F70478-DCEB-14BB-D209-784C1DF4686C}"/>
              </a:ext>
            </a:extLst>
          </p:cNvPr>
          <p:cNvSpPr/>
          <p:nvPr/>
        </p:nvSpPr>
        <p:spPr>
          <a:xfrm>
            <a:off x="3527647" y="2294599"/>
            <a:ext cx="6228641" cy="1498387"/>
          </a:xfrm>
          <a:custGeom>
            <a:avLst/>
            <a:gdLst>
              <a:gd name="connsiteX0" fmla="*/ 4734652 w 6228641"/>
              <a:gd name="connsiteY0" fmla="*/ 111310 h 1498387"/>
              <a:gd name="connsiteX1" fmla="*/ 3563454 w 6228641"/>
              <a:gd name="connsiteY1" fmla="*/ 772028 h 1498387"/>
              <a:gd name="connsiteX2" fmla="*/ 2105499 w 6228641"/>
              <a:gd name="connsiteY2" fmla="*/ 1366771 h 1498387"/>
              <a:gd name="connsiteX3" fmla="*/ 652117 w 6228641"/>
              <a:gd name="connsiteY3" fmla="*/ 209291 h 1498387"/>
              <a:gd name="connsiteX4" fmla="*/ 0 w 6228641"/>
              <a:gd name="connsiteY4" fmla="*/ 12349 h 1498387"/>
              <a:gd name="connsiteX5" fmla="*/ 510262 w 6228641"/>
              <a:gd name="connsiteY5" fmla="*/ 148107 h 1498387"/>
              <a:gd name="connsiteX6" fmla="*/ 1414190 w 6228641"/>
              <a:gd name="connsiteY6" fmla="*/ 982251 h 1498387"/>
              <a:gd name="connsiteX7" fmla="*/ 2981884 w 6228641"/>
              <a:gd name="connsiteY7" fmla="*/ 1363288 h 1498387"/>
              <a:gd name="connsiteX8" fmla="*/ 4081446 w 6228641"/>
              <a:gd name="connsiteY8" fmla="*/ 361706 h 1498387"/>
              <a:gd name="connsiteX9" fmla="*/ 5387858 w 6228641"/>
              <a:gd name="connsiteY9" fmla="*/ 459686 h 1498387"/>
              <a:gd name="connsiteX10" fmla="*/ 6228642 w 6228641"/>
              <a:gd name="connsiteY10" fmla="*/ 646068 h 1498387"/>
              <a:gd name="connsiteX11" fmla="*/ 4734652 w 6228641"/>
              <a:gd name="connsiteY11" fmla="*/ 111310 h 149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641" h="1498387">
                <a:moveTo>
                  <a:pt x="4734652" y="111310"/>
                </a:moveTo>
                <a:cubicBezTo>
                  <a:pt x="4201527" y="90408"/>
                  <a:pt x="3885485" y="459686"/>
                  <a:pt x="3563454" y="772028"/>
                </a:cubicBezTo>
                <a:cubicBezTo>
                  <a:pt x="3241424" y="1084369"/>
                  <a:pt x="2862129" y="1689890"/>
                  <a:pt x="2105499" y="1366771"/>
                </a:cubicBezTo>
                <a:cubicBezTo>
                  <a:pt x="1445653" y="1085022"/>
                  <a:pt x="1285073" y="751887"/>
                  <a:pt x="652117" y="209291"/>
                </a:cubicBezTo>
                <a:cubicBezTo>
                  <a:pt x="423495" y="13329"/>
                  <a:pt x="194220" y="-23903"/>
                  <a:pt x="0" y="12349"/>
                </a:cubicBezTo>
                <a:cubicBezTo>
                  <a:pt x="211856" y="-2021"/>
                  <a:pt x="384956" y="68090"/>
                  <a:pt x="510262" y="148107"/>
                </a:cubicBezTo>
                <a:cubicBezTo>
                  <a:pt x="848079" y="383479"/>
                  <a:pt x="1035657" y="665337"/>
                  <a:pt x="1414190" y="982251"/>
                </a:cubicBezTo>
                <a:cubicBezTo>
                  <a:pt x="2081548" y="1540960"/>
                  <a:pt x="2584190" y="1608893"/>
                  <a:pt x="2981884" y="1363288"/>
                </a:cubicBezTo>
                <a:cubicBezTo>
                  <a:pt x="3352033" y="1134666"/>
                  <a:pt x="3711296" y="590328"/>
                  <a:pt x="4081446" y="361706"/>
                </a:cubicBezTo>
                <a:cubicBezTo>
                  <a:pt x="4276211" y="241407"/>
                  <a:pt x="4718540" y="-91510"/>
                  <a:pt x="5387858" y="459686"/>
                </a:cubicBezTo>
                <a:cubicBezTo>
                  <a:pt x="5943082" y="916930"/>
                  <a:pt x="6228642" y="646068"/>
                  <a:pt x="6228642" y="646068"/>
                </a:cubicBezTo>
                <a:cubicBezTo>
                  <a:pt x="5703574" y="916930"/>
                  <a:pt x="5289877" y="133084"/>
                  <a:pt x="4734652" y="111310"/>
                </a:cubicBezTo>
                <a:close/>
              </a:path>
            </a:pathLst>
          </a:custGeom>
          <a:gradFill>
            <a:gsLst>
              <a:gs pos="0">
                <a:srgbClr val="2B98BC"/>
              </a:gs>
              <a:gs pos="100000">
                <a:srgbClr val="1CC0EE"/>
              </a:gs>
            </a:gsLst>
            <a:lin ang="7200000" scaled="0"/>
          </a:gradFill>
          <a:ln w="108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Rectangle: Rounded Corners 21">
            <a:extLst>
              <a:ext uri="{FF2B5EF4-FFF2-40B4-BE49-F238E27FC236}">
                <a16:creationId xmlns:a16="http://schemas.microsoft.com/office/drawing/2014/main" id="{96882814-6C5B-2E25-09CA-76FC25E4C07A}"/>
              </a:ext>
            </a:extLst>
          </p:cNvPr>
          <p:cNvSpPr/>
          <p:nvPr/>
        </p:nvSpPr>
        <p:spPr>
          <a:xfrm>
            <a:off x="609441" y="3562459"/>
            <a:ext cx="1763764" cy="2668773"/>
          </a:xfrm>
          <a:prstGeom prst="roundRect">
            <a:avLst>
              <a:gd name="adj" fmla="val 6853"/>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1" name="Rectangle: Rounded Corners 22">
            <a:extLst>
              <a:ext uri="{FF2B5EF4-FFF2-40B4-BE49-F238E27FC236}">
                <a16:creationId xmlns:a16="http://schemas.microsoft.com/office/drawing/2014/main" id="{DC91186B-EF0F-F13A-CC5C-A00B1767E719}"/>
              </a:ext>
            </a:extLst>
          </p:cNvPr>
          <p:cNvSpPr/>
          <p:nvPr/>
        </p:nvSpPr>
        <p:spPr>
          <a:xfrm>
            <a:off x="2451280" y="3562459"/>
            <a:ext cx="1763764" cy="2668773"/>
          </a:xfrm>
          <a:prstGeom prst="roundRect">
            <a:avLst>
              <a:gd name="adj" fmla="val 6853"/>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2" name="Rectangle: Rounded Corners 26">
            <a:extLst>
              <a:ext uri="{FF2B5EF4-FFF2-40B4-BE49-F238E27FC236}">
                <a16:creationId xmlns:a16="http://schemas.microsoft.com/office/drawing/2014/main" id="{CE8F2DB1-7A56-0505-2AFA-D42A1D92811D}"/>
              </a:ext>
            </a:extLst>
          </p:cNvPr>
          <p:cNvSpPr/>
          <p:nvPr/>
        </p:nvSpPr>
        <p:spPr>
          <a:xfrm>
            <a:off x="9818636" y="3562459"/>
            <a:ext cx="1763764" cy="2668773"/>
          </a:xfrm>
          <a:prstGeom prst="roundRect">
            <a:avLst>
              <a:gd name="adj" fmla="val 6853"/>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3" name="Oval 72">
            <a:extLst>
              <a:ext uri="{FF2B5EF4-FFF2-40B4-BE49-F238E27FC236}">
                <a16:creationId xmlns:a16="http://schemas.microsoft.com/office/drawing/2014/main" id="{58222532-4B07-1682-0B80-0E985A343012}"/>
              </a:ext>
            </a:extLst>
          </p:cNvPr>
          <p:cNvSpPr/>
          <p:nvPr/>
        </p:nvSpPr>
        <p:spPr>
          <a:xfrm>
            <a:off x="4791484" y="965431"/>
            <a:ext cx="2596685" cy="2596685"/>
          </a:xfrm>
          <a:prstGeom prst="ellipse">
            <a:avLst/>
          </a:prstGeom>
          <a:solidFill>
            <a:sysClr val="windowText" lastClr="000000">
              <a:alpha val="10000"/>
            </a:sysClr>
          </a:solidFill>
          <a:ln w="25400" cap="flat" cmpd="sng" algn="ctr">
            <a:noFill/>
            <a:prstDash val="solid"/>
          </a:ln>
          <a:effectLst>
            <a:softEdge rad="2413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4" name="Oval 73">
            <a:extLst>
              <a:ext uri="{FF2B5EF4-FFF2-40B4-BE49-F238E27FC236}">
                <a16:creationId xmlns:a16="http://schemas.microsoft.com/office/drawing/2014/main" id="{C6507BB4-526C-C51A-3DBC-6A88B034E00B}"/>
              </a:ext>
            </a:extLst>
          </p:cNvPr>
          <p:cNvSpPr/>
          <p:nvPr/>
        </p:nvSpPr>
        <p:spPr>
          <a:xfrm>
            <a:off x="5060437" y="1123614"/>
            <a:ext cx="2067950" cy="2067950"/>
          </a:xfrm>
          <a:prstGeom prst="ellipse">
            <a:avLst/>
          </a:prstGeom>
          <a:gradFill flip="none" rotWithShape="1">
            <a:gsLst>
              <a:gs pos="0">
                <a:sysClr val="window" lastClr="FFFFFF"/>
              </a:gs>
              <a:gs pos="100000">
                <a:sysClr val="window" lastClr="FFFFFF">
                  <a:lumMod val="95000"/>
                </a:sysClr>
              </a:gs>
            </a:gsLst>
            <a:lin ang="7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a:ea typeface="+mn-ea"/>
              <a:cs typeface="+mn-cs"/>
            </a:endParaRPr>
          </a:p>
        </p:txBody>
      </p:sp>
      <p:sp>
        <p:nvSpPr>
          <p:cNvPr id="75" name="Oval 74">
            <a:extLst>
              <a:ext uri="{FF2B5EF4-FFF2-40B4-BE49-F238E27FC236}">
                <a16:creationId xmlns:a16="http://schemas.microsoft.com/office/drawing/2014/main" id="{83A160BE-5CA8-D185-D33C-EB698F569BB5}"/>
              </a:ext>
            </a:extLst>
          </p:cNvPr>
          <p:cNvSpPr/>
          <p:nvPr/>
        </p:nvSpPr>
        <p:spPr>
          <a:xfrm>
            <a:off x="1199262" y="5941222"/>
            <a:ext cx="584122" cy="584122"/>
          </a:xfrm>
          <a:prstGeom prst="ellipse">
            <a:avLst/>
          </a:prstGeom>
          <a:solidFill>
            <a:srgbClr val="FC7F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6" name="Oval 75">
            <a:extLst>
              <a:ext uri="{FF2B5EF4-FFF2-40B4-BE49-F238E27FC236}">
                <a16:creationId xmlns:a16="http://schemas.microsoft.com/office/drawing/2014/main" id="{FE4F0062-4DB0-F8B8-9871-FEAED77D807E}"/>
              </a:ext>
            </a:extLst>
          </p:cNvPr>
          <p:cNvSpPr/>
          <p:nvPr/>
        </p:nvSpPr>
        <p:spPr>
          <a:xfrm>
            <a:off x="3041101" y="5941222"/>
            <a:ext cx="584122" cy="584122"/>
          </a:xfrm>
          <a:prstGeom prst="ellipse">
            <a:avLst/>
          </a:prstGeom>
          <a:solidFill>
            <a:srgbClr val="2B98B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7" name="Oval 76">
            <a:extLst>
              <a:ext uri="{FF2B5EF4-FFF2-40B4-BE49-F238E27FC236}">
                <a16:creationId xmlns:a16="http://schemas.microsoft.com/office/drawing/2014/main" id="{4539599C-10CC-D959-BB77-F2F8F5DB5E3E}"/>
              </a:ext>
            </a:extLst>
          </p:cNvPr>
          <p:cNvSpPr/>
          <p:nvPr/>
        </p:nvSpPr>
        <p:spPr>
          <a:xfrm>
            <a:off x="4882940" y="5941222"/>
            <a:ext cx="584122" cy="584122"/>
          </a:xfrm>
          <a:prstGeom prst="ellipse">
            <a:avLst/>
          </a:prstGeom>
          <a:solidFill>
            <a:srgbClr val="1CC0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8" name="Oval 77">
            <a:extLst>
              <a:ext uri="{FF2B5EF4-FFF2-40B4-BE49-F238E27FC236}">
                <a16:creationId xmlns:a16="http://schemas.microsoft.com/office/drawing/2014/main" id="{20026CE8-CFAF-1BB9-7B0E-1335099B65A4}"/>
              </a:ext>
            </a:extLst>
          </p:cNvPr>
          <p:cNvSpPr/>
          <p:nvPr/>
        </p:nvSpPr>
        <p:spPr>
          <a:xfrm>
            <a:off x="6724780" y="5869214"/>
            <a:ext cx="584122" cy="584122"/>
          </a:xfrm>
          <a:prstGeom prst="ellipse">
            <a:avLst/>
          </a:prstGeom>
          <a:solidFill>
            <a:srgbClr val="54DB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79" name="Oval 78">
            <a:extLst>
              <a:ext uri="{FF2B5EF4-FFF2-40B4-BE49-F238E27FC236}">
                <a16:creationId xmlns:a16="http://schemas.microsoft.com/office/drawing/2014/main" id="{C00F5A82-7564-BD12-2312-7E7580E22AC2}"/>
              </a:ext>
            </a:extLst>
          </p:cNvPr>
          <p:cNvSpPr/>
          <p:nvPr/>
        </p:nvSpPr>
        <p:spPr>
          <a:xfrm>
            <a:off x="8566619" y="5941222"/>
            <a:ext cx="584122" cy="584122"/>
          </a:xfrm>
          <a:prstGeom prst="ellipse">
            <a:avLst/>
          </a:prstGeom>
          <a:solidFill>
            <a:srgbClr val="1934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80" name="Oval 79">
            <a:extLst>
              <a:ext uri="{FF2B5EF4-FFF2-40B4-BE49-F238E27FC236}">
                <a16:creationId xmlns:a16="http://schemas.microsoft.com/office/drawing/2014/main" id="{E32F0550-4E83-C423-D147-3E12AB703944}"/>
              </a:ext>
            </a:extLst>
          </p:cNvPr>
          <p:cNvSpPr/>
          <p:nvPr/>
        </p:nvSpPr>
        <p:spPr>
          <a:xfrm>
            <a:off x="10408457" y="5941222"/>
            <a:ext cx="584122" cy="584122"/>
          </a:xfrm>
          <a:prstGeom prst="ellipse">
            <a:avLst/>
          </a:prstGeom>
          <a:solidFill>
            <a:srgbClr val="FD5A3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81" name="TextBox 48">
            <a:extLst>
              <a:ext uri="{FF2B5EF4-FFF2-40B4-BE49-F238E27FC236}">
                <a16:creationId xmlns:a16="http://schemas.microsoft.com/office/drawing/2014/main" id="{012C7BD4-84CA-37FE-6705-B6E460960FE4}"/>
              </a:ext>
            </a:extLst>
          </p:cNvPr>
          <p:cNvSpPr txBox="1"/>
          <p:nvPr/>
        </p:nvSpPr>
        <p:spPr>
          <a:xfrm>
            <a:off x="5033720" y="1511711"/>
            <a:ext cx="2080067" cy="1077218"/>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o-RO" sz="1600" b="1" kern="0" dirty="0">
                <a:solidFill>
                  <a:prstClr val="black">
                    <a:lumMod val="85000"/>
                    <a:lumOff val="15000"/>
                  </a:prstClr>
                </a:solidFill>
              </a:rPr>
              <a:t>EFECTE INDIVIDUALE </a:t>
            </a:r>
          </a:p>
          <a:p>
            <a:pPr marL="0" marR="0" lvl="0" indent="0" algn="ctr" defTabSz="914400" eaLnBrk="1" fontAlgn="auto" latinLnBrk="0" hangingPunct="1">
              <a:lnSpc>
                <a:spcPct val="100000"/>
              </a:lnSpc>
              <a:spcBef>
                <a:spcPts val="0"/>
              </a:spcBef>
              <a:spcAft>
                <a:spcPts val="0"/>
              </a:spcAft>
              <a:buClrTx/>
              <a:buSzTx/>
              <a:buFontTx/>
              <a:buNone/>
              <a:tabLst/>
              <a:defRPr/>
            </a:pPr>
            <a:r>
              <a:rPr lang="ro-RO" sz="1600" b="1" kern="0" dirty="0">
                <a:solidFill>
                  <a:prstClr val="black">
                    <a:lumMod val="85000"/>
                    <a:lumOff val="15000"/>
                  </a:prstClr>
                </a:solidFill>
              </a:rPr>
              <a:t>ȘI </a:t>
            </a:r>
          </a:p>
          <a:p>
            <a:pPr marL="0" marR="0" lvl="0" indent="0" algn="ctr" defTabSz="914400" eaLnBrk="1" fontAlgn="auto" latinLnBrk="0" hangingPunct="1">
              <a:lnSpc>
                <a:spcPct val="100000"/>
              </a:lnSpc>
              <a:spcBef>
                <a:spcPts val="0"/>
              </a:spcBef>
              <a:spcAft>
                <a:spcPts val="0"/>
              </a:spcAft>
              <a:buClrTx/>
              <a:buSzTx/>
              <a:buFontTx/>
              <a:buNone/>
              <a:tabLst/>
              <a:defRPr/>
            </a:pPr>
            <a:r>
              <a:rPr lang="ro-RO" sz="1600" b="1" kern="0" dirty="0">
                <a:solidFill>
                  <a:prstClr val="black">
                    <a:lumMod val="85000"/>
                    <a:lumOff val="15000"/>
                  </a:prstClr>
                </a:solidFill>
              </a:rPr>
              <a:t>INSTITUȚIONALE</a:t>
            </a:r>
            <a:endParaRPr kumimoji="0" lang="en-US" sz="1600" b="1" i="0" u="none" strike="noStrike" kern="0" cap="none" spc="0" normalizeH="0" baseline="0" noProof="0" dirty="0">
              <a:ln>
                <a:noFill/>
              </a:ln>
              <a:solidFill>
                <a:prstClr val="black"/>
              </a:solidFill>
              <a:effectLst/>
              <a:uLnTx/>
              <a:uFillTx/>
            </a:endParaRPr>
          </a:p>
        </p:txBody>
      </p:sp>
      <p:sp>
        <p:nvSpPr>
          <p:cNvPr id="82" name="TextBox 49">
            <a:extLst>
              <a:ext uri="{FF2B5EF4-FFF2-40B4-BE49-F238E27FC236}">
                <a16:creationId xmlns:a16="http://schemas.microsoft.com/office/drawing/2014/main" id="{84B54918-39BC-6165-EA63-404E3D9A8C27}"/>
              </a:ext>
            </a:extLst>
          </p:cNvPr>
          <p:cNvSpPr txBox="1"/>
          <p:nvPr/>
        </p:nvSpPr>
        <p:spPr>
          <a:xfrm>
            <a:off x="764658" y="4362385"/>
            <a:ext cx="1453331" cy="1422164"/>
          </a:xfrm>
          <a:prstGeom prst="rect">
            <a:avLst/>
          </a:prstGeom>
          <a:noFill/>
        </p:spPr>
        <p:txBody>
          <a:bodyPr wrap="square" lIns="0" tIns="0" rIns="0" bIns="0" rtlCol="0" anchor="t">
            <a:noAutofit/>
          </a:bodyPr>
          <a:lstStyle/>
          <a:p>
            <a:pPr lvl="0" algn="ctr" defTabSz="914400">
              <a:lnSpc>
                <a:spcPct val="110000"/>
              </a:lnSpc>
              <a:defRPr/>
            </a:pPr>
            <a:r>
              <a:rPr lang="ro-RO" sz="1200" kern="0" dirty="0">
                <a:solidFill>
                  <a:prstClr val="black">
                    <a:lumMod val="85000"/>
                    <a:lumOff val="15000"/>
                  </a:prstClr>
                </a:solidFill>
                <a:ea typeface="Open Sans" panose="020B0606030504020204" pitchFamily="34" charset="0"/>
                <a:cs typeface="Open Sans" panose="020B0606030504020204" pitchFamily="34" charset="0"/>
              </a:rPr>
              <a:t>În </a:t>
            </a:r>
            <a:r>
              <a:rPr lang="it-IT" sz="1200" kern="0" dirty="0">
                <a:solidFill>
                  <a:prstClr val="black">
                    <a:lumMod val="85000"/>
                    <a:lumOff val="15000"/>
                  </a:prstClr>
                </a:solidFill>
                <a:ea typeface="Open Sans" panose="020B0606030504020204" pitchFamily="34" charset="0"/>
                <a:cs typeface="Open Sans" panose="020B0606030504020204" pitchFamily="34" charset="0"/>
              </a:rPr>
              <a:t>62% din cazuri a crescut volumul de sarcini rezolvate/unitate de timp în medie cu 32%</a:t>
            </a:r>
          </a:p>
        </p:txBody>
      </p:sp>
      <p:sp>
        <p:nvSpPr>
          <p:cNvPr id="83" name="TextBox 50">
            <a:extLst>
              <a:ext uri="{FF2B5EF4-FFF2-40B4-BE49-F238E27FC236}">
                <a16:creationId xmlns:a16="http://schemas.microsoft.com/office/drawing/2014/main" id="{68E8B0C3-0818-6030-F6FA-05995CCCA464}"/>
              </a:ext>
            </a:extLst>
          </p:cNvPr>
          <p:cNvSpPr txBox="1"/>
          <p:nvPr/>
        </p:nvSpPr>
        <p:spPr>
          <a:xfrm>
            <a:off x="764658" y="3916420"/>
            <a:ext cx="1453331" cy="336161"/>
          </a:xfrm>
          <a:prstGeom prst="rect">
            <a:avLst/>
          </a:prstGeom>
          <a:noFill/>
        </p:spPr>
        <p:txBody>
          <a:bodyPr wrap="square" lIns="0" tIns="0" rIns="0" bIns="0" rtlCol="0" anchor="ctr">
            <a:noAutofit/>
          </a:bodyPr>
          <a:lstStyle/>
          <a:p>
            <a:pPr algn="ctr"/>
            <a:r>
              <a:rPr lang="ro-RO" sz="1600" b="1" dirty="0">
                <a:solidFill>
                  <a:prstClr val="black">
                    <a:lumMod val="95000"/>
                    <a:lumOff val="5000"/>
                  </a:prstClr>
                </a:solidFill>
                <a:cs typeface="Segoe UI Light" panose="020B0502040204020203" pitchFamily="34" charset="0"/>
              </a:rPr>
              <a:t>EFICACITATE</a:t>
            </a:r>
            <a:endParaRPr lang="en-US" sz="1600" b="1" dirty="0">
              <a:solidFill>
                <a:prstClr val="black">
                  <a:lumMod val="95000"/>
                  <a:lumOff val="5000"/>
                </a:prstClr>
              </a:solidFill>
              <a:cs typeface="Segoe UI Light" panose="020B0502040204020203" pitchFamily="34" charset="0"/>
            </a:endParaRPr>
          </a:p>
        </p:txBody>
      </p:sp>
      <p:sp>
        <p:nvSpPr>
          <p:cNvPr id="84" name="TextBox 51">
            <a:extLst>
              <a:ext uri="{FF2B5EF4-FFF2-40B4-BE49-F238E27FC236}">
                <a16:creationId xmlns:a16="http://schemas.microsoft.com/office/drawing/2014/main" id="{FA5AFFAA-3AD9-C6CD-2B09-339416324519}"/>
              </a:ext>
            </a:extLst>
          </p:cNvPr>
          <p:cNvSpPr txBox="1"/>
          <p:nvPr/>
        </p:nvSpPr>
        <p:spPr>
          <a:xfrm>
            <a:off x="2606497" y="4362385"/>
            <a:ext cx="1453331" cy="1422164"/>
          </a:xfrm>
          <a:prstGeom prst="rect">
            <a:avLst/>
          </a:prstGeom>
          <a:noFill/>
        </p:spPr>
        <p:txBody>
          <a:bodyPr wrap="square" lIns="0" tIns="0" rIns="0" bIns="0" rtlCol="0" anchor="t">
            <a:noAutofit/>
          </a:bodyPr>
          <a:lstStyle/>
          <a:p>
            <a:pPr algn="ctr"/>
            <a:r>
              <a:rPr lang="ro-RO" sz="1200" kern="0" dirty="0">
                <a:solidFill>
                  <a:prstClr val="black">
                    <a:lumMod val="85000"/>
                    <a:lumOff val="15000"/>
                  </a:prstClr>
                </a:solidFill>
                <a:ea typeface="Open Sans" panose="020B0606030504020204" pitchFamily="34" charset="0"/>
                <a:cs typeface="Open Sans" panose="020B0606030504020204" pitchFamily="34" charset="0"/>
              </a:rPr>
              <a:t>În 52% din cazuri s-a redus timpul necesar pentru rezolvarea sarcinilor de lucru în medie cu 30%</a:t>
            </a:r>
            <a:endParaRPr lang="it-IT" sz="1200" kern="0" dirty="0">
              <a:solidFill>
                <a:prstClr val="black">
                  <a:lumMod val="85000"/>
                  <a:lumOff val="15000"/>
                </a:prstClr>
              </a:solidFill>
              <a:ea typeface="Open Sans" panose="020B0606030504020204" pitchFamily="34" charset="0"/>
              <a:cs typeface="Open Sans" panose="020B0606030504020204" pitchFamily="34" charset="0"/>
            </a:endParaRPr>
          </a:p>
          <a:p>
            <a:pPr algn="ctr"/>
            <a:endParaRPr lang="en-US" sz="1200" dirty="0">
              <a:solidFill>
                <a:prstClr val="black">
                  <a:lumMod val="95000"/>
                  <a:lumOff val="5000"/>
                </a:prstClr>
              </a:solidFill>
              <a:cs typeface="Segoe UI Light" panose="020B0502040204020203" pitchFamily="34" charset="0"/>
            </a:endParaRPr>
          </a:p>
        </p:txBody>
      </p:sp>
      <p:sp>
        <p:nvSpPr>
          <p:cNvPr id="85" name="TextBox 52">
            <a:extLst>
              <a:ext uri="{FF2B5EF4-FFF2-40B4-BE49-F238E27FC236}">
                <a16:creationId xmlns:a16="http://schemas.microsoft.com/office/drawing/2014/main" id="{F8B31726-269F-2275-EFF6-B0F5C469926C}"/>
              </a:ext>
            </a:extLst>
          </p:cNvPr>
          <p:cNvSpPr txBox="1"/>
          <p:nvPr/>
        </p:nvSpPr>
        <p:spPr>
          <a:xfrm>
            <a:off x="2606497" y="3916420"/>
            <a:ext cx="1453331" cy="336161"/>
          </a:xfrm>
          <a:prstGeom prst="rect">
            <a:avLst/>
          </a:prstGeom>
          <a:noFill/>
        </p:spPr>
        <p:txBody>
          <a:bodyPr wrap="square" lIns="0" tIns="0" rIns="0" bIns="0" rtlCol="0" anchor="ctr">
            <a:noAutofit/>
          </a:bodyPr>
          <a:lstStyle/>
          <a:p>
            <a:pPr algn="ctr"/>
            <a:r>
              <a:rPr lang="ro-RO" sz="1600" b="1" dirty="0">
                <a:solidFill>
                  <a:prstClr val="black">
                    <a:lumMod val="95000"/>
                    <a:lumOff val="5000"/>
                  </a:prstClr>
                </a:solidFill>
                <a:cs typeface="Segoe UI Light" panose="020B0502040204020203" pitchFamily="34" charset="0"/>
              </a:rPr>
              <a:t>EFICIENȚĂ</a:t>
            </a:r>
            <a:endParaRPr lang="en-US" sz="1600" b="1" dirty="0">
              <a:solidFill>
                <a:prstClr val="black">
                  <a:lumMod val="95000"/>
                  <a:lumOff val="5000"/>
                </a:prstClr>
              </a:solidFill>
              <a:cs typeface="Segoe UI Light" panose="020B0502040204020203" pitchFamily="34" charset="0"/>
            </a:endParaRPr>
          </a:p>
        </p:txBody>
      </p:sp>
      <p:sp>
        <p:nvSpPr>
          <p:cNvPr id="86" name="TextBox 53">
            <a:extLst>
              <a:ext uri="{FF2B5EF4-FFF2-40B4-BE49-F238E27FC236}">
                <a16:creationId xmlns:a16="http://schemas.microsoft.com/office/drawing/2014/main" id="{211B1826-BFAA-1371-CE83-94B2C16925DE}"/>
              </a:ext>
            </a:extLst>
          </p:cNvPr>
          <p:cNvSpPr txBox="1"/>
          <p:nvPr/>
        </p:nvSpPr>
        <p:spPr>
          <a:xfrm>
            <a:off x="4448336" y="4362385"/>
            <a:ext cx="1453331" cy="1422164"/>
          </a:xfrm>
          <a:prstGeom prst="rect">
            <a:avLst/>
          </a:prstGeom>
          <a:noFill/>
        </p:spPr>
        <p:txBody>
          <a:bodyPr wrap="square" lIns="0" tIns="0" rIns="0" bIns="0" rtlCol="0" anchor="t">
            <a:noAutofit/>
          </a:bodyPr>
          <a:lstStyle/>
          <a:p>
            <a:pPr lvl="0" algn="ctr" defTabSz="914400">
              <a:lnSpc>
                <a:spcPct val="110000"/>
              </a:lnSpc>
              <a:defRPr/>
            </a:pPr>
            <a:r>
              <a:rPr lang="ro-RO" sz="1200" kern="0" dirty="0">
                <a:solidFill>
                  <a:prstClr val="black">
                    <a:lumMod val="85000"/>
                    <a:lumOff val="15000"/>
                  </a:prstClr>
                </a:solidFill>
                <a:ea typeface="Open Sans" panose="020B0606030504020204" pitchFamily="34" charset="0"/>
                <a:cs typeface="Open Sans" panose="020B0606030504020204" pitchFamily="34" charset="0"/>
              </a:rPr>
              <a:t>În 43% din cazuri procesele de lucru s-a simplificat în medie cu 29%</a:t>
            </a:r>
            <a:endParaRPr lang="it-IT" sz="1200" kern="0" dirty="0">
              <a:solidFill>
                <a:prstClr val="black">
                  <a:lumMod val="85000"/>
                  <a:lumOff val="15000"/>
                </a:prstClr>
              </a:solidFill>
              <a:ea typeface="Open Sans" panose="020B0606030504020204" pitchFamily="34" charset="0"/>
              <a:cs typeface="Open Sans" panose="020B0606030504020204" pitchFamily="34" charset="0"/>
            </a:endParaRPr>
          </a:p>
        </p:txBody>
      </p:sp>
      <p:sp>
        <p:nvSpPr>
          <p:cNvPr id="87" name="TextBox 54">
            <a:extLst>
              <a:ext uri="{FF2B5EF4-FFF2-40B4-BE49-F238E27FC236}">
                <a16:creationId xmlns:a16="http://schemas.microsoft.com/office/drawing/2014/main" id="{CF1A9B63-D483-A0F7-AC8A-4EE8ADF1877A}"/>
              </a:ext>
            </a:extLst>
          </p:cNvPr>
          <p:cNvSpPr txBox="1"/>
          <p:nvPr/>
        </p:nvSpPr>
        <p:spPr>
          <a:xfrm>
            <a:off x="4448336" y="3916420"/>
            <a:ext cx="1453331" cy="336161"/>
          </a:xfrm>
          <a:prstGeom prst="rect">
            <a:avLst/>
          </a:prstGeom>
          <a:noFill/>
        </p:spPr>
        <p:txBody>
          <a:bodyPr wrap="square" lIns="0" tIns="0" rIns="0" bIns="0" rtlCol="0" anchor="ctr">
            <a:noAutofit/>
          </a:bodyPr>
          <a:lstStyle/>
          <a:p>
            <a:pPr algn="ctr"/>
            <a:r>
              <a:rPr lang="ro-RO" sz="1600" b="1" dirty="0">
                <a:solidFill>
                  <a:prstClr val="black">
                    <a:lumMod val="95000"/>
                    <a:lumOff val="5000"/>
                  </a:prstClr>
                </a:solidFill>
                <a:cs typeface="Segoe UI Light" panose="020B0502040204020203" pitchFamily="34" charset="0"/>
              </a:rPr>
              <a:t>SIMPLIFICARE</a:t>
            </a:r>
            <a:endParaRPr lang="en-US" sz="1600" b="1" dirty="0">
              <a:solidFill>
                <a:prstClr val="black">
                  <a:lumMod val="95000"/>
                  <a:lumOff val="5000"/>
                </a:prstClr>
              </a:solidFill>
              <a:cs typeface="Segoe UI Light" panose="020B0502040204020203" pitchFamily="34" charset="0"/>
            </a:endParaRPr>
          </a:p>
        </p:txBody>
      </p:sp>
      <p:sp>
        <p:nvSpPr>
          <p:cNvPr id="88" name="TextBox 55">
            <a:extLst>
              <a:ext uri="{FF2B5EF4-FFF2-40B4-BE49-F238E27FC236}">
                <a16:creationId xmlns:a16="http://schemas.microsoft.com/office/drawing/2014/main" id="{0CAB75AE-1FDA-7B7D-7246-2AC16229C778}"/>
              </a:ext>
            </a:extLst>
          </p:cNvPr>
          <p:cNvSpPr txBox="1"/>
          <p:nvPr/>
        </p:nvSpPr>
        <p:spPr>
          <a:xfrm>
            <a:off x="6290176" y="4362385"/>
            <a:ext cx="1453331" cy="1422164"/>
          </a:xfrm>
          <a:prstGeom prst="rect">
            <a:avLst/>
          </a:prstGeom>
          <a:noFill/>
        </p:spPr>
        <p:txBody>
          <a:bodyPr wrap="square" lIns="0" tIns="0" rIns="0" bIns="0" rtlCol="0" anchor="t">
            <a:noAutofit/>
          </a:bodyPr>
          <a:lstStyle/>
          <a:p>
            <a:pPr algn="ctr"/>
            <a:r>
              <a:rPr lang="ro-RO" sz="1200" dirty="0">
                <a:solidFill>
                  <a:prstClr val="black">
                    <a:lumMod val="95000"/>
                    <a:lumOff val="5000"/>
                  </a:prstClr>
                </a:solidFill>
                <a:cs typeface="Segoe UI Light" panose="020B0502040204020203" pitchFamily="34" charset="0"/>
              </a:rPr>
              <a:t>În </a:t>
            </a:r>
            <a:r>
              <a:rPr lang="en-US" sz="1200" dirty="0">
                <a:solidFill>
                  <a:prstClr val="black">
                    <a:lumMod val="95000"/>
                    <a:lumOff val="5000"/>
                  </a:prstClr>
                </a:solidFill>
                <a:cs typeface="Segoe UI Light" panose="020B0502040204020203" pitchFamily="34" charset="0"/>
              </a:rPr>
              <a:t>45%</a:t>
            </a:r>
            <a:r>
              <a:rPr lang="ro-RO" sz="1200" dirty="0">
                <a:solidFill>
                  <a:prstClr val="black">
                    <a:lumMod val="95000"/>
                    <a:lumOff val="5000"/>
                  </a:prstClr>
                </a:solidFill>
                <a:cs typeface="Segoe UI Light" panose="020B0502040204020203" pitchFamily="34" charset="0"/>
              </a:rPr>
              <a:t> din cazuri</a:t>
            </a:r>
            <a:r>
              <a:rPr lang="en-US" sz="1200" dirty="0">
                <a:solidFill>
                  <a:prstClr val="black">
                    <a:lumMod val="95000"/>
                    <a:lumOff val="5000"/>
                  </a:prstClr>
                </a:solidFill>
                <a:cs typeface="Segoe UI Light" panose="020B0502040204020203" pitchFamily="34" charset="0"/>
              </a:rPr>
              <a:t> </a:t>
            </a:r>
            <a:r>
              <a:rPr lang="ro-RO" sz="1200" noProof="0" dirty="0">
                <a:solidFill>
                  <a:prstClr val="black">
                    <a:lumMod val="95000"/>
                    <a:lumOff val="5000"/>
                  </a:prstClr>
                </a:solidFill>
                <a:cs typeface="Segoe UI Light" panose="020B0502040204020203" pitchFamily="34" charset="0"/>
              </a:rPr>
              <a:t>digitalizarea proceselor  din interiorul structurii aflate în subordine s-a intensificat</a:t>
            </a:r>
            <a:r>
              <a:rPr lang="ro-RO" sz="1200" dirty="0">
                <a:solidFill>
                  <a:prstClr val="black">
                    <a:lumMod val="95000"/>
                    <a:lumOff val="5000"/>
                  </a:prstClr>
                </a:solidFill>
                <a:cs typeface="Segoe UI Light" panose="020B0502040204020203" pitchFamily="34" charset="0"/>
              </a:rPr>
              <a:t> în medie cu 31%</a:t>
            </a:r>
            <a:r>
              <a:rPr lang="en-US" sz="1200" dirty="0">
                <a:solidFill>
                  <a:prstClr val="black">
                    <a:lumMod val="95000"/>
                    <a:lumOff val="5000"/>
                  </a:prstClr>
                </a:solidFill>
                <a:cs typeface="Segoe UI Light" panose="020B0502040204020203" pitchFamily="34" charset="0"/>
              </a:rPr>
              <a:t> </a:t>
            </a:r>
          </a:p>
        </p:txBody>
      </p:sp>
      <p:sp>
        <p:nvSpPr>
          <p:cNvPr id="89" name="TextBox 56">
            <a:extLst>
              <a:ext uri="{FF2B5EF4-FFF2-40B4-BE49-F238E27FC236}">
                <a16:creationId xmlns:a16="http://schemas.microsoft.com/office/drawing/2014/main" id="{8CE3287E-EF42-0C20-30BF-838CB5DC72E5}"/>
              </a:ext>
            </a:extLst>
          </p:cNvPr>
          <p:cNvSpPr txBox="1"/>
          <p:nvPr/>
        </p:nvSpPr>
        <p:spPr>
          <a:xfrm>
            <a:off x="6290176" y="3916420"/>
            <a:ext cx="1453331" cy="336161"/>
          </a:xfrm>
          <a:prstGeom prst="rect">
            <a:avLst/>
          </a:prstGeom>
          <a:noFill/>
        </p:spPr>
        <p:txBody>
          <a:bodyPr wrap="square" lIns="0" tIns="0" rIns="0" bIns="0" rtlCol="0" anchor="ctr">
            <a:noAutofit/>
          </a:bodyPr>
          <a:lstStyle/>
          <a:p>
            <a:pPr algn="ctr"/>
            <a:r>
              <a:rPr lang="ro-RO" sz="1600" b="1" dirty="0">
                <a:solidFill>
                  <a:prstClr val="black">
                    <a:lumMod val="95000"/>
                    <a:lumOff val="5000"/>
                  </a:prstClr>
                </a:solidFill>
                <a:cs typeface="Segoe UI Light" panose="020B0502040204020203" pitchFamily="34" charset="0"/>
              </a:rPr>
              <a:t>DIGITALIZARE</a:t>
            </a:r>
            <a:endParaRPr lang="en-US" sz="1600" b="1" dirty="0">
              <a:solidFill>
                <a:prstClr val="black">
                  <a:lumMod val="95000"/>
                  <a:lumOff val="5000"/>
                </a:prstClr>
              </a:solidFill>
              <a:cs typeface="Segoe UI Light" panose="020B0502040204020203" pitchFamily="34" charset="0"/>
            </a:endParaRPr>
          </a:p>
        </p:txBody>
      </p:sp>
      <p:sp>
        <p:nvSpPr>
          <p:cNvPr id="91" name="TextBox 58">
            <a:extLst>
              <a:ext uri="{FF2B5EF4-FFF2-40B4-BE49-F238E27FC236}">
                <a16:creationId xmlns:a16="http://schemas.microsoft.com/office/drawing/2014/main" id="{910EFABA-4B9F-57A6-4D74-A229ED83A83F}"/>
              </a:ext>
            </a:extLst>
          </p:cNvPr>
          <p:cNvSpPr txBox="1"/>
          <p:nvPr/>
        </p:nvSpPr>
        <p:spPr>
          <a:xfrm>
            <a:off x="7971973" y="3916420"/>
            <a:ext cx="1691447" cy="336161"/>
          </a:xfrm>
          <a:prstGeom prst="rect">
            <a:avLst/>
          </a:prstGeom>
          <a:noFill/>
        </p:spPr>
        <p:txBody>
          <a:bodyPr wrap="square" lIns="0" tIns="0" rIns="0" bIns="0" rtlCol="0" anchor="ctr">
            <a:noAutofit/>
          </a:bodyPr>
          <a:lstStyle/>
          <a:p>
            <a:pPr algn="ctr"/>
            <a:r>
              <a:rPr lang="ro-RO" sz="1600" b="1" dirty="0">
                <a:solidFill>
                  <a:prstClr val="black">
                    <a:lumMod val="95000"/>
                    <a:lumOff val="5000"/>
                  </a:prstClr>
                </a:solidFill>
                <a:cs typeface="Segoe UI Light" panose="020B0502040204020203" pitchFamily="34" charset="0"/>
              </a:rPr>
              <a:t>TEHNOLOGIZARE</a:t>
            </a:r>
            <a:endParaRPr lang="en-US" sz="1600" b="1" dirty="0">
              <a:solidFill>
                <a:prstClr val="black">
                  <a:lumMod val="95000"/>
                  <a:lumOff val="5000"/>
                </a:prstClr>
              </a:solidFill>
              <a:cs typeface="Segoe UI Light" panose="020B0502040204020203" pitchFamily="34" charset="0"/>
            </a:endParaRPr>
          </a:p>
        </p:txBody>
      </p:sp>
      <p:sp>
        <p:nvSpPr>
          <p:cNvPr id="93" name="TextBox 60">
            <a:extLst>
              <a:ext uri="{FF2B5EF4-FFF2-40B4-BE49-F238E27FC236}">
                <a16:creationId xmlns:a16="http://schemas.microsoft.com/office/drawing/2014/main" id="{EBC94EF1-B667-123A-7BC8-D8E17AE284E7}"/>
              </a:ext>
            </a:extLst>
          </p:cNvPr>
          <p:cNvSpPr txBox="1"/>
          <p:nvPr/>
        </p:nvSpPr>
        <p:spPr>
          <a:xfrm>
            <a:off x="9973853" y="3916420"/>
            <a:ext cx="1453331" cy="336161"/>
          </a:xfrm>
          <a:prstGeom prst="rect">
            <a:avLst/>
          </a:prstGeom>
          <a:noFill/>
        </p:spPr>
        <p:txBody>
          <a:bodyPr wrap="square" lIns="0" tIns="0" rIns="0" bIns="0" rtlCol="0" anchor="ctr">
            <a:noAutofit/>
          </a:bodyPr>
          <a:lstStyle/>
          <a:p>
            <a:pPr algn="ctr"/>
            <a:r>
              <a:rPr lang="ro-RO" sz="1600" b="1" dirty="0">
                <a:solidFill>
                  <a:prstClr val="black">
                    <a:lumMod val="95000"/>
                    <a:lumOff val="5000"/>
                  </a:prstClr>
                </a:solidFill>
                <a:cs typeface="Segoe UI Light" panose="020B0502040204020203" pitchFamily="34" charset="0"/>
              </a:rPr>
              <a:t>CALITATEA VIEȚII</a:t>
            </a:r>
            <a:endParaRPr lang="en-US" sz="1600" b="1" dirty="0">
              <a:solidFill>
                <a:prstClr val="black">
                  <a:lumMod val="95000"/>
                  <a:lumOff val="5000"/>
                </a:prstClr>
              </a:solidFill>
              <a:cs typeface="Segoe UI Light" panose="020B0502040204020203" pitchFamily="34" charset="0"/>
            </a:endParaRPr>
          </a:p>
        </p:txBody>
      </p:sp>
      <p:pic>
        <p:nvPicPr>
          <p:cNvPr id="94" name="Picture 3">
            <a:extLst>
              <a:ext uri="{FF2B5EF4-FFF2-40B4-BE49-F238E27FC236}">
                <a16:creationId xmlns:a16="http://schemas.microsoft.com/office/drawing/2014/main" id="{0D896EA8-4324-AFE9-D20B-C1BF719B3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5" name="Graphic 94" descr="Gears outline">
            <a:extLst>
              <a:ext uri="{FF2B5EF4-FFF2-40B4-BE49-F238E27FC236}">
                <a16:creationId xmlns:a16="http://schemas.microsoft.com/office/drawing/2014/main" id="{C62F3F0D-7542-223B-02EB-BC7A33B763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0095" y="6012577"/>
            <a:ext cx="454588" cy="454588"/>
          </a:xfrm>
          <a:prstGeom prst="rect">
            <a:avLst/>
          </a:prstGeom>
        </p:spPr>
      </p:pic>
      <p:pic>
        <p:nvPicPr>
          <p:cNvPr id="96" name="Graphic 105" descr="Bullseye outline">
            <a:extLst>
              <a:ext uri="{FF2B5EF4-FFF2-40B4-BE49-F238E27FC236}">
                <a16:creationId xmlns:a16="http://schemas.microsoft.com/office/drawing/2014/main" id="{B9DACA9A-422A-F058-1F29-9E69380492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61296" y="5995007"/>
            <a:ext cx="444668" cy="444668"/>
          </a:xfrm>
          <a:prstGeom prst="rect">
            <a:avLst/>
          </a:prstGeom>
        </p:spPr>
      </p:pic>
      <p:pic>
        <p:nvPicPr>
          <p:cNvPr id="97" name="Picture 2" descr="clock icon isolated on a white background. symbol of time ...">
            <a:extLst>
              <a:ext uri="{FF2B5EF4-FFF2-40B4-BE49-F238E27FC236}">
                <a16:creationId xmlns:a16="http://schemas.microsoft.com/office/drawing/2014/main" id="{5E6FBA81-2A26-D599-A4D8-60EB53B7CF8E}"/>
              </a:ext>
            </a:extLst>
          </p:cNvPr>
          <p:cNvPicPr>
            <a:picLocks noChangeAspect="1" noChangeArrowheads="1"/>
          </p:cNvPicPr>
          <p:nvPr/>
        </p:nvPicPr>
        <p:blipFill>
          <a:blip r:embed="rId8"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976677" y="5866972"/>
            <a:ext cx="696687" cy="696687"/>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55">
            <a:extLst>
              <a:ext uri="{FF2B5EF4-FFF2-40B4-BE49-F238E27FC236}">
                <a16:creationId xmlns:a16="http://schemas.microsoft.com/office/drawing/2014/main" id="{7C1B4067-B111-E727-0A40-28FB53007C69}"/>
              </a:ext>
            </a:extLst>
          </p:cNvPr>
          <p:cNvSpPr txBox="1"/>
          <p:nvPr/>
        </p:nvSpPr>
        <p:spPr>
          <a:xfrm>
            <a:off x="8082509" y="4345828"/>
            <a:ext cx="1453331" cy="1422164"/>
          </a:xfrm>
          <a:prstGeom prst="rect">
            <a:avLst/>
          </a:prstGeom>
          <a:noFill/>
        </p:spPr>
        <p:txBody>
          <a:bodyPr wrap="square" lIns="0" tIns="0" rIns="0" bIns="0" rtlCol="0" anchor="t">
            <a:noAutofit/>
          </a:bodyPr>
          <a:lstStyle/>
          <a:p>
            <a:pPr algn="ctr"/>
            <a:r>
              <a:rPr lang="ro-RO" sz="1200" dirty="0">
                <a:solidFill>
                  <a:prstClr val="black">
                    <a:lumMod val="95000"/>
                    <a:lumOff val="5000"/>
                  </a:prstClr>
                </a:solidFill>
                <a:cs typeface="Segoe UI Light" panose="020B0502040204020203" pitchFamily="34" charset="0"/>
              </a:rPr>
              <a:t>În 30</a:t>
            </a:r>
            <a:r>
              <a:rPr lang="en-US" sz="1200" dirty="0">
                <a:solidFill>
                  <a:prstClr val="black">
                    <a:lumMod val="95000"/>
                    <a:lumOff val="5000"/>
                  </a:prstClr>
                </a:solidFill>
                <a:cs typeface="Segoe UI Light" panose="020B0502040204020203" pitchFamily="34" charset="0"/>
              </a:rPr>
              <a:t>%</a:t>
            </a:r>
            <a:r>
              <a:rPr lang="ro-RO" sz="1200" dirty="0">
                <a:solidFill>
                  <a:prstClr val="black">
                    <a:lumMod val="95000"/>
                    <a:lumOff val="5000"/>
                  </a:prstClr>
                </a:solidFill>
                <a:cs typeface="Segoe UI Light" panose="020B0502040204020203" pitchFamily="34" charset="0"/>
              </a:rPr>
              <a:t> din cazuri</a:t>
            </a:r>
            <a:r>
              <a:rPr lang="en-US" sz="1200" dirty="0">
                <a:solidFill>
                  <a:prstClr val="black">
                    <a:lumMod val="95000"/>
                    <a:lumOff val="5000"/>
                  </a:prstClr>
                </a:solidFill>
                <a:cs typeface="Segoe UI Light" panose="020B0502040204020203" pitchFamily="34" charset="0"/>
              </a:rPr>
              <a:t> </a:t>
            </a:r>
            <a:r>
              <a:rPr lang="ro-RO" sz="1200" dirty="0">
                <a:solidFill>
                  <a:prstClr val="black">
                    <a:lumMod val="95000"/>
                    <a:lumOff val="5000"/>
                  </a:prstClr>
                </a:solidFill>
                <a:cs typeface="Segoe UI Light" panose="020B0502040204020203" pitchFamily="34" charset="0"/>
              </a:rPr>
              <a:t>tehnologizarea digitală a crescut în medie cu 32%</a:t>
            </a:r>
            <a:endParaRPr lang="en-US" sz="1200" dirty="0">
              <a:solidFill>
                <a:prstClr val="black">
                  <a:lumMod val="95000"/>
                  <a:lumOff val="5000"/>
                </a:prstClr>
              </a:solidFill>
              <a:cs typeface="Segoe UI Light" panose="020B0502040204020203" pitchFamily="34" charset="0"/>
            </a:endParaRPr>
          </a:p>
        </p:txBody>
      </p:sp>
      <p:sp>
        <p:nvSpPr>
          <p:cNvPr id="99" name="TextBox 55">
            <a:extLst>
              <a:ext uri="{FF2B5EF4-FFF2-40B4-BE49-F238E27FC236}">
                <a16:creationId xmlns:a16="http://schemas.microsoft.com/office/drawing/2014/main" id="{D2624B18-5C79-C616-5970-1E2E5063A851}"/>
              </a:ext>
            </a:extLst>
          </p:cNvPr>
          <p:cNvSpPr txBox="1"/>
          <p:nvPr/>
        </p:nvSpPr>
        <p:spPr>
          <a:xfrm>
            <a:off x="9994669" y="4455746"/>
            <a:ext cx="1453331" cy="1422164"/>
          </a:xfrm>
          <a:prstGeom prst="rect">
            <a:avLst/>
          </a:prstGeom>
          <a:noFill/>
        </p:spPr>
        <p:txBody>
          <a:bodyPr wrap="square" lIns="0" tIns="0" rIns="0" bIns="0" rtlCol="0" anchor="t">
            <a:noAutofit/>
          </a:bodyPr>
          <a:lstStyle/>
          <a:p>
            <a:pPr algn="ctr"/>
            <a:r>
              <a:rPr lang="ro-RO" sz="1200" dirty="0">
                <a:solidFill>
                  <a:prstClr val="black">
                    <a:lumMod val="95000"/>
                    <a:lumOff val="5000"/>
                  </a:prstClr>
                </a:solidFill>
                <a:cs typeface="Segoe UI Light" panose="020B0502040204020203" pitchFamily="34" charset="0"/>
              </a:rPr>
              <a:t>În 37</a:t>
            </a:r>
            <a:r>
              <a:rPr lang="en-US" sz="1200" dirty="0">
                <a:solidFill>
                  <a:prstClr val="black">
                    <a:lumMod val="95000"/>
                    <a:lumOff val="5000"/>
                  </a:prstClr>
                </a:solidFill>
                <a:cs typeface="Segoe UI Light" panose="020B0502040204020203" pitchFamily="34" charset="0"/>
              </a:rPr>
              <a:t>%</a:t>
            </a:r>
            <a:r>
              <a:rPr lang="ro-RO" sz="1200" dirty="0">
                <a:solidFill>
                  <a:prstClr val="black">
                    <a:lumMod val="95000"/>
                    <a:lumOff val="5000"/>
                  </a:prstClr>
                </a:solidFill>
                <a:cs typeface="Segoe UI Light" panose="020B0502040204020203" pitchFamily="34" charset="0"/>
              </a:rPr>
              <a:t> din cazuri</a:t>
            </a:r>
            <a:r>
              <a:rPr lang="en-US" sz="1200" dirty="0">
                <a:solidFill>
                  <a:prstClr val="black">
                    <a:lumMod val="95000"/>
                    <a:lumOff val="5000"/>
                  </a:prstClr>
                </a:solidFill>
                <a:cs typeface="Segoe UI Light" panose="020B0502040204020203" pitchFamily="34" charset="0"/>
              </a:rPr>
              <a:t> </a:t>
            </a:r>
            <a:r>
              <a:rPr lang="ro-RO" sz="1200" dirty="0">
                <a:solidFill>
                  <a:prstClr val="black">
                    <a:lumMod val="95000"/>
                    <a:lumOff val="5000"/>
                  </a:prstClr>
                </a:solidFill>
                <a:cs typeface="Segoe UI Light" panose="020B0502040204020203" pitchFamily="34" charset="0"/>
              </a:rPr>
              <a:t>stresul la locul de muncă a scăzut în medie cu 39%</a:t>
            </a:r>
            <a:endParaRPr lang="en-US" sz="1200" dirty="0">
              <a:solidFill>
                <a:prstClr val="black">
                  <a:lumMod val="95000"/>
                  <a:lumOff val="5000"/>
                </a:prstClr>
              </a:solidFill>
              <a:cs typeface="Segoe UI Light" panose="020B0502040204020203" pitchFamily="34" charset="0"/>
            </a:endParaRPr>
          </a:p>
        </p:txBody>
      </p:sp>
      <p:pic>
        <p:nvPicPr>
          <p:cNvPr id="100" name="Graphic 95" descr="Users outline">
            <a:extLst>
              <a:ext uri="{FF2B5EF4-FFF2-40B4-BE49-F238E27FC236}">
                <a16:creationId xmlns:a16="http://schemas.microsoft.com/office/drawing/2014/main" id="{AB19E3EC-9E32-ADB6-802C-3FBE9E1AAC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73224" y="5979809"/>
            <a:ext cx="454588" cy="454588"/>
          </a:xfrm>
          <a:prstGeom prst="rect">
            <a:avLst/>
          </a:prstGeom>
        </p:spPr>
      </p:pic>
      <p:pic>
        <p:nvPicPr>
          <p:cNvPr id="101" name="Graphic 103" descr="Bar graph with upward trend outline">
            <a:extLst>
              <a:ext uri="{FF2B5EF4-FFF2-40B4-BE49-F238E27FC236}">
                <a16:creationId xmlns:a16="http://schemas.microsoft.com/office/drawing/2014/main" id="{342391E8-2930-2540-A5CC-3905D6242A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1934" y="6008668"/>
            <a:ext cx="444668" cy="444668"/>
          </a:xfrm>
          <a:prstGeom prst="rect">
            <a:avLst/>
          </a:prstGeom>
        </p:spPr>
      </p:pic>
      <p:pic>
        <p:nvPicPr>
          <p:cNvPr id="102" name="Gráfico 2269" descr="Informática en la nube con relleno sólido">
            <a:extLst>
              <a:ext uri="{FF2B5EF4-FFF2-40B4-BE49-F238E27FC236}">
                <a16:creationId xmlns:a16="http://schemas.microsoft.com/office/drawing/2014/main" id="{EF9DFCDC-4266-5AA6-2462-105E3CE19D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59345" y="6000993"/>
            <a:ext cx="285141" cy="285141"/>
          </a:xfrm>
          <a:prstGeom prst="rect">
            <a:avLst/>
          </a:prstGeom>
        </p:spPr>
      </p:pic>
    </p:spTree>
    <p:extLst>
      <p:ext uri="{BB962C8B-B14F-4D97-AF65-F5344CB8AC3E}">
        <p14:creationId xmlns:p14="http://schemas.microsoft.com/office/powerpoint/2010/main" val="4196779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64235-C84E-D420-14A1-97688E69C9C7}"/>
              </a:ext>
            </a:extLst>
          </p:cNvPr>
          <p:cNvSpPr>
            <a:spLocks noGrp="1"/>
          </p:cNvSpPr>
          <p:nvPr>
            <p:ph type="title"/>
          </p:nvPr>
        </p:nvSpPr>
        <p:spPr>
          <a:xfrm>
            <a:off x="593667" y="955567"/>
            <a:ext cx="10969943" cy="711081"/>
          </a:xfrm>
        </p:spPr>
        <p:txBody>
          <a:bodyPr/>
          <a:lstStyle/>
          <a:p>
            <a:pPr algn="ctr"/>
            <a:r>
              <a:rPr lang="ro-RO" sz="1800" b="1" i="0" dirty="0">
                <a:solidFill>
                  <a:schemeClr val="tx1">
                    <a:lumMod val="85000"/>
                    <a:lumOff val="15000"/>
                  </a:schemeClr>
                </a:solidFill>
                <a:effectLst/>
              </a:rPr>
              <a:t>Diagrama </a:t>
            </a:r>
            <a:r>
              <a:rPr lang="en-US" sz="1800" b="1" i="0" dirty="0">
                <a:solidFill>
                  <a:schemeClr val="tx1">
                    <a:lumMod val="85000"/>
                    <a:lumOff val="15000"/>
                  </a:schemeClr>
                </a:solidFill>
                <a:effectLst/>
              </a:rPr>
              <a:t>Ishikawa</a:t>
            </a:r>
            <a:br>
              <a:rPr lang="ro-RO" sz="1800" b="1" i="0" dirty="0">
                <a:solidFill>
                  <a:schemeClr val="tx1">
                    <a:lumMod val="85000"/>
                    <a:lumOff val="15000"/>
                  </a:schemeClr>
                </a:solidFill>
                <a:effectLst/>
              </a:rPr>
            </a:br>
            <a:r>
              <a:rPr lang="ro-RO" sz="1800" b="1" i="0" dirty="0">
                <a:solidFill>
                  <a:schemeClr val="tx1">
                    <a:lumMod val="85000"/>
                    <a:lumOff val="15000"/>
                  </a:schemeClr>
                </a:solidFill>
                <a:effectLst/>
              </a:rPr>
              <a:t>Dezvoltarea de competențe de leadership și talent management în contextul noilor tehnologii și al transformărilor digitale</a:t>
            </a:r>
            <a:endParaRPr lang="en-US" sz="1800" b="1" dirty="0">
              <a:solidFill>
                <a:schemeClr val="tx1">
                  <a:lumMod val="85000"/>
                  <a:lumOff val="15000"/>
                </a:schemeClr>
              </a:solidFill>
            </a:endParaRPr>
          </a:p>
        </p:txBody>
      </p:sp>
      <p:grpSp>
        <p:nvGrpSpPr>
          <p:cNvPr id="27" name="Grupare 26">
            <a:extLst>
              <a:ext uri="{FF2B5EF4-FFF2-40B4-BE49-F238E27FC236}">
                <a16:creationId xmlns:a16="http://schemas.microsoft.com/office/drawing/2014/main" id="{7D4BF487-CB01-138C-D9BF-A550739ADED5}"/>
              </a:ext>
            </a:extLst>
          </p:cNvPr>
          <p:cNvGrpSpPr/>
          <p:nvPr/>
        </p:nvGrpSpPr>
        <p:grpSpPr>
          <a:xfrm>
            <a:off x="1694866" y="1886769"/>
            <a:ext cx="8799092" cy="4119356"/>
            <a:chOff x="609440" y="1203899"/>
            <a:chExt cx="11044382" cy="5170504"/>
          </a:xfrm>
        </p:grpSpPr>
        <p:sp>
          <p:nvSpPr>
            <p:cNvPr id="29" name="Arrow: Chevron 28">
              <a:extLst>
                <a:ext uri="{FF2B5EF4-FFF2-40B4-BE49-F238E27FC236}">
                  <a16:creationId xmlns:a16="http://schemas.microsoft.com/office/drawing/2014/main" id="{0333155E-F257-AE8A-5308-DFF1A2C37C1B}"/>
                </a:ext>
              </a:extLst>
            </p:cNvPr>
            <p:cNvSpPr/>
            <p:nvPr/>
          </p:nvSpPr>
          <p:spPr>
            <a:xfrm>
              <a:off x="3701261"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91440 w 3103114"/>
                <a:gd name="connsiteY6" fmla="*/ 9144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0" fmla="*/ 0 w 692025"/>
                <a:gd name="connsiteY0" fmla="*/ 0 h 4044414"/>
                <a:gd name="connsiteX1" fmla="*/ 692025 w 692025"/>
                <a:gd name="connsiteY1" fmla="*/ 2022207 h 4044414"/>
                <a:gd name="connsiteX2" fmla="*/ 0 w 692025"/>
                <a:gd name="connsiteY2" fmla="*/ 4044414 h 4044414"/>
              </a:gdLst>
              <a:ahLst/>
              <a:cxnLst>
                <a:cxn ang="0">
                  <a:pos x="connsiteX0" y="connsiteY0"/>
                </a:cxn>
                <a:cxn ang="0">
                  <a:pos x="connsiteX1" y="connsiteY1"/>
                </a:cxn>
                <a:cxn ang="0">
                  <a:pos x="connsiteX2" y="connsiteY2"/>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Arrow: Chevron 28">
              <a:extLst>
                <a:ext uri="{FF2B5EF4-FFF2-40B4-BE49-F238E27FC236}">
                  <a16:creationId xmlns:a16="http://schemas.microsoft.com/office/drawing/2014/main" id="{DFBE376D-2B37-2A23-0F0A-2323F4D6C98A}"/>
                </a:ext>
              </a:extLst>
            </p:cNvPr>
            <p:cNvSpPr/>
            <p:nvPr/>
          </p:nvSpPr>
          <p:spPr>
            <a:xfrm>
              <a:off x="8349462"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91440 w 3103114"/>
                <a:gd name="connsiteY6" fmla="*/ 9144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0" fmla="*/ 0 w 692025"/>
                <a:gd name="connsiteY0" fmla="*/ 0 h 4044414"/>
                <a:gd name="connsiteX1" fmla="*/ 692025 w 692025"/>
                <a:gd name="connsiteY1" fmla="*/ 2022207 h 4044414"/>
                <a:gd name="connsiteX2" fmla="*/ 0 w 692025"/>
                <a:gd name="connsiteY2" fmla="*/ 4044414 h 4044414"/>
              </a:gdLst>
              <a:ahLst/>
              <a:cxnLst>
                <a:cxn ang="0">
                  <a:pos x="connsiteX0" y="connsiteY0"/>
                </a:cxn>
                <a:cxn ang="0">
                  <a:pos x="connsiteX1" y="connsiteY1"/>
                </a:cxn>
                <a:cxn ang="0">
                  <a:pos x="connsiteX2" y="connsiteY2"/>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Arrow: Chevron 28">
              <a:extLst>
                <a:ext uri="{FF2B5EF4-FFF2-40B4-BE49-F238E27FC236}">
                  <a16:creationId xmlns:a16="http://schemas.microsoft.com/office/drawing/2014/main" id="{25C8BDD0-2050-97D6-188C-B86A214B797A}"/>
                </a:ext>
              </a:extLst>
            </p:cNvPr>
            <p:cNvSpPr/>
            <p:nvPr/>
          </p:nvSpPr>
          <p:spPr>
            <a:xfrm>
              <a:off x="6014476"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91440 w 3103114"/>
                <a:gd name="connsiteY6" fmla="*/ 9144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0" fmla="*/ 0 w 692025"/>
                <a:gd name="connsiteY0" fmla="*/ 0 h 4044414"/>
                <a:gd name="connsiteX1" fmla="*/ 692025 w 692025"/>
                <a:gd name="connsiteY1" fmla="*/ 2022207 h 4044414"/>
                <a:gd name="connsiteX2" fmla="*/ 0 w 692025"/>
                <a:gd name="connsiteY2" fmla="*/ 4044414 h 4044414"/>
              </a:gdLst>
              <a:ahLst/>
              <a:cxnLst>
                <a:cxn ang="0">
                  <a:pos x="connsiteX0" y="connsiteY0"/>
                </a:cxn>
                <a:cxn ang="0">
                  <a:pos x="connsiteX1" y="connsiteY1"/>
                </a:cxn>
                <a:cxn ang="0">
                  <a:pos x="connsiteX2" y="connsiteY2"/>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1" name="Straight Connector 10">
              <a:extLst>
                <a:ext uri="{FF2B5EF4-FFF2-40B4-BE49-F238E27FC236}">
                  <a16:creationId xmlns:a16="http://schemas.microsoft.com/office/drawing/2014/main" id="{9CF91A87-FF93-A370-C25E-D8AC3947DCC4}"/>
                </a:ext>
              </a:extLst>
            </p:cNvPr>
            <p:cNvCxnSpPr>
              <a:cxnSpLocks/>
            </p:cNvCxnSpPr>
            <p:nvPr/>
          </p:nvCxnSpPr>
          <p:spPr>
            <a:xfrm flipH="1">
              <a:off x="6890326" y="2276872"/>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B25635-C920-2C27-4834-71AFC019EEAB}"/>
                </a:ext>
              </a:extLst>
            </p:cNvPr>
            <p:cNvCxnSpPr>
              <a:cxnSpLocks/>
            </p:cNvCxnSpPr>
            <p:nvPr/>
          </p:nvCxnSpPr>
          <p:spPr>
            <a:xfrm flipH="1">
              <a:off x="4824021" y="3071529"/>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3B109D-0FFE-718B-233A-DE97D8375641}"/>
                </a:ext>
              </a:extLst>
            </p:cNvPr>
            <p:cNvCxnSpPr>
              <a:cxnSpLocks/>
            </p:cNvCxnSpPr>
            <p:nvPr/>
          </p:nvCxnSpPr>
          <p:spPr>
            <a:xfrm flipH="1">
              <a:off x="2270496" y="2331300"/>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5A921A-DC65-52D7-42F5-E2D0ACF020C1}"/>
                </a:ext>
              </a:extLst>
            </p:cNvPr>
            <p:cNvCxnSpPr>
              <a:cxnSpLocks/>
            </p:cNvCxnSpPr>
            <p:nvPr/>
          </p:nvCxnSpPr>
          <p:spPr>
            <a:xfrm flipH="1">
              <a:off x="4844143" y="4312501"/>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0F8998-D203-977A-77BE-8AA88CCC76EC}"/>
                </a:ext>
              </a:extLst>
            </p:cNvPr>
            <p:cNvCxnSpPr>
              <a:cxnSpLocks/>
            </p:cNvCxnSpPr>
            <p:nvPr/>
          </p:nvCxnSpPr>
          <p:spPr>
            <a:xfrm flipH="1">
              <a:off x="6814457" y="5422843"/>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C03808-467E-48C9-885D-4937B95B837D}"/>
                </a:ext>
              </a:extLst>
            </p:cNvPr>
            <p:cNvCxnSpPr>
              <a:cxnSpLocks/>
            </p:cNvCxnSpPr>
            <p:nvPr/>
          </p:nvCxnSpPr>
          <p:spPr>
            <a:xfrm flipH="1">
              <a:off x="2405079" y="4725144"/>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FB44C2-9A05-4E7F-E6E5-074D8CA9EFDF}"/>
                </a:ext>
              </a:extLst>
            </p:cNvPr>
            <p:cNvCxnSpPr>
              <a:cxnSpLocks/>
            </p:cNvCxnSpPr>
            <p:nvPr/>
          </p:nvCxnSpPr>
          <p:spPr>
            <a:xfrm flipH="1">
              <a:off x="1917948" y="3728654"/>
              <a:ext cx="8259097"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46DBB2BB-04E2-4CB7-CF46-5C8AFF067427}"/>
                </a:ext>
              </a:extLst>
            </p:cNvPr>
            <p:cNvSpPr/>
            <p:nvPr/>
          </p:nvSpPr>
          <p:spPr>
            <a:xfrm>
              <a:off x="609440" y="2555553"/>
              <a:ext cx="1596539" cy="2346203"/>
            </a:xfrm>
            <a:prstGeom prst="chevron">
              <a:avLst>
                <a:gd name="adj" fmla="val 22301"/>
              </a:avLst>
            </a:prstGeom>
            <a:solidFill>
              <a:srgbClr val="4593D3"/>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nvGrpSpPr>
            <p:cNvPr id="8" name="Group 7">
              <a:extLst>
                <a:ext uri="{FF2B5EF4-FFF2-40B4-BE49-F238E27FC236}">
                  <a16:creationId xmlns:a16="http://schemas.microsoft.com/office/drawing/2014/main" id="{158ED39E-C593-FDE8-DD37-79B888CF2413}"/>
                </a:ext>
              </a:extLst>
            </p:cNvPr>
            <p:cNvGrpSpPr/>
            <p:nvPr/>
          </p:nvGrpSpPr>
          <p:grpSpPr>
            <a:xfrm>
              <a:off x="2738570" y="1205245"/>
              <a:ext cx="1897627" cy="534598"/>
              <a:chOff x="1900370" y="1205245"/>
              <a:chExt cx="1897627" cy="534598"/>
            </a:xfrm>
          </p:grpSpPr>
          <p:sp>
            <p:nvSpPr>
              <p:cNvPr id="39" name="Rectangle: Rounded Corners 38">
                <a:extLst>
                  <a:ext uri="{FF2B5EF4-FFF2-40B4-BE49-F238E27FC236}">
                    <a16:creationId xmlns:a16="http://schemas.microsoft.com/office/drawing/2014/main" id="{BA65D219-7AF7-367F-2C77-73AFA5B58DDE}"/>
                  </a:ext>
                </a:extLst>
              </p:cNvPr>
              <p:cNvSpPr/>
              <p:nvPr/>
            </p:nvSpPr>
            <p:spPr>
              <a:xfrm>
                <a:off x="1900370" y="1205245"/>
                <a:ext cx="1897627" cy="534598"/>
              </a:xfrm>
              <a:prstGeom prst="roundRect">
                <a:avLst>
                  <a:gd name="adj" fmla="val 2233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55E030C1-A9A7-2EA7-8414-20BE1256B37C}"/>
                  </a:ext>
                </a:extLst>
              </p:cNvPr>
              <p:cNvSpPr txBox="1"/>
              <p:nvPr/>
            </p:nvSpPr>
            <p:spPr>
              <a:xfrm>
                <a:off x="2030522" y="1353332"/>
                <a:ext cx="1637323" cy="200352"/>
              </a:xfrm>
              <a:prstGeom prst="rect">
                <a:avLst/>
              </a:prstGeom>
              <a:noFill/>
            </p:spPr>
            <p:txBody>
              <a:bodyPr wrap="square" lIns="0" tIns="0" rIns="0" bIns="0" rtlCol="0" anchor="ctr">
                <a:noAutofit/>
              </a:bodyPr>
              <a:lstStyle/>
              <a:p>
                <a:pPr algn="ctr"/>
                <a:r>
                  <a:rPr lang="ro-RO" sz="1050" dirty="0">
                    <a:solidFill>
                      <a:schemeClr val="bg1"/>
                    </a:solidFill>
                  </a:rPr>
                  <a:t>Competențe manageriale</a:t>
                </a:r>
                <a:endParaRPr lang="en-US" sz="1050" dirty="0">
                  <a:solidFill>
                    <a:schemeClr val="bg1"/>
                  </a:solidFill>
                </a:endParaRPr>
              </a:p>
            </p:txBody>
          </p:sp>
        </p:grpSp>
        <p:grpSp>
          <p:nvGrpSpPr>
            <p:cNvPr id="3" name="Group 2">
              <a:extLst>
                <a:ext uri="{FF2B5EF4-FFF2-40B4-BE49-F238E27FC236}">
                  <a16:creationId xmlns:a16="http://schemas.microsoft.com/office/drawing/2014/main" id="{CAEB36B7-0F5C-4256-8EA5-59AD8B08769C}"/>
                </a:ext>
              </a:extLst>
            </p:cNvPr>
            <p:cNvGrpSpPr/>
            <p:nvPr/>
          </p:nvGrpSpPr>
          <p:grpSpPr>
            <a:xfrm>
              <a:off x="7377704" y="1203899"/>
              <a:ext cx="1897627" cy="544307"/>
              <a:chOff x="7018476" y="1203899"/>
              <a:chExt cx="1897627" cy="544307"/>
            </a:xfrm>
          </p:grpSpPr>
          <p:sp>
            <p:nvSpPr>
              <p:cNvPr id="35" name="Rectangle: Rounded Corners 34">
                <a:extLst>
                  <a:ext uri="{FF2B5EF4-FFF2-40B4-BE49-F238E27FC236}">
                    <a16:creationId xmlns:a16="http://schemas.microsoft.com/office/drawing/2014/main" id="{2CAD2D34-8294-5CEC-E40B-9988EE73FB1B}"/>
                  </a:ext>
                </a:extLst>
              </p:cNvPr>
              <p:cNvSpPr/>
              <p:nvPr/>
            </p:nvSpPr>
            <p:spPr>
              <a:xfrm>
                <a:off x="7018476" y="1203899"/>
                <a:ext cx="1897627" cy="544307"/>
              </a:xfrm>
              <a:prstGeom prst="roundRect">
                <a:avLst>
                  <a:gd name="adj" fmla="val 2233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a:extLst>
                  <a:ext uri="{FF2B5EF4-FFF2-40B4-BE49-F238E27FC236}">
                    <a16:creationId xmlns:a16="http://schemas.microsoft.com/office/drawing/2014/main" id="{EB3445F2-D31E-554C-A638-66F726399117}"/>
                  </a:ext>
                </a:extLst>
              </p:cNvPr>
              <p:cNvSpPr txBox="1"/>
              <p:nvPr/>
            </p:nvSpPr>
            <p:spPr>
              <a:xfrm>
                <a:off x="7148628" y="1341284"/>
                <a:ext cx="1637323" cy="200352"/>
              </a:xfrm>
              <a:prstGeom prst="rect">
                <a:avLst/>
              </a:prstGeom>
              <a:noFill/>
            </p:spPr>
            <p:txBody>
              <a:bodyPr wrap="square" lIns="0" tIns="0" rIns="0" bIns="0" rtlCol="0" anchor="ctr">
                <a:noAutofit/>
              </a:bodyPr>
              <a:lstStyle/>
              <a:p>
                <a:pPr algn="ctr"/>
                <a:r>
                  <a:rPr lang="ro-RO" sz="1050" dirty="0">
                    <a:solidFill>
                      <a:schemeClr val="bg1"/>
                    </a:solidFill>
                  </a:rPr>
                  <a:t>Perspectivă digitală</a:t>
                </a:r>
                <a:endParaRPr lang="en-US" sz="1050" dirty="0">
                  <a:solidFill>
                    <a:schemeClr val="bg1"/>
                  </a:solidFill>
                </a:endParaRPr>
              </a:p>
            </p:txBody>
          </p:sp>
        </p:grpSp>
        <p:grpSp>
          <p:nvGrpSpPr>
            <p:cNvPr id="9" name="Group 8">
              <a:extLst>
                <a:ext uri="{FF2B5EF4-FFF2-40B4-BE49-F238E27FC236}">
                  <a16:creationId xmlns:a16="http://schemas.microsoft.com/office/drawing/2014/main" id="{8FBFF880-3EA5-9919-88ED-AD90AFB3DE98}"/>
                </a:ext>
              </a:extLst>
            </p:cNvPr>
            <p:cNvGrpSpPr/>
            <p:nvPr/>
          </p:nvGrpSpPr>
          <p:grpSpPr>
            <a:xfrm>
              <a:off x="2738570" y="5818277"/>
              <a:ext cx="1897627" cy="556122"/>
              <a:chOff x="1900370" y="5818277"/>
              <a:chExt cx="1897627" cy="556122"/>
            </a:xfrm>
          </p:grpSpPr>
          <p:sp>
            <p:nvSpPr>
              <p:cNvPr id="40" name="Rectangle: Rounded Corners 39">
                <a:extLst>
                  <a:ext uri="{FF2B5EF4-FFF2-40B4-BE49-F238E27FC236}">
                    <a16:creationId xmlns:a16="http://schemas.microsoft.com/office/drawing/2014/main" id="{61DB10AC-12D7-CFFA-CFC3-008CF122E653}"/>
                  </a:ext>
                </a:extLst>
              </p:cNvPr>
              <p:cNvSpPr/>
              <p:nvPr/>
            </p:nvSpPr>
            <p:spPr>
              <a:xfrm>
                <a:off x="1900370" y="5818277"/>
                <a:ext cx="1897627" cy="556122"/>
              </a:xfrm>
              <a:prstGeom prst="roundRect">
                <a:avLst>
                  <a:gd name="adj" fmla="val 223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TextBox 43">
                <a:extLst>
                  <a:ext uri="{FF2B5EF4-FFF2-40B4-BE49-F238E27FC236}">
                    <a16:creationId xmlns:a16="http://schemas.microsoft.com/office/drawing/2014/main" id="{3AC7CB8B-A674-2CC9-15FA-C61CB2FF119E}"/>
                  </a:ext>
                </a:extLst>
              </p:cNvPr>
              <p:cNvSpPr txBox="1"/>
              <p:nvPr/>
            </p:nvSpPr>
            <p:spPr>
              <a:xfrm>
                <a:off x="2030522" y="5984109"/>
                <a:ext cx="1637323" cy="200352"/>
              </a:xfrm>
              <a:prstGeom prst="rect">
                <a:avLst/>
              </a:prstGeom>
              <a:noFill/>
            </p:spPr>
            <p:txBody>
              <a:bodyPr wrap="square" lIns="0" tIns="0" rIns="0" bIns="0" rtlCol="0" anchor="ctr">
                <a:noAutofit/>
              </a:bodyPr>
              <a:lstStyle/>
              <a:p>
                <a:pPr algn="ctr"/>
                <a:r>
                  <a:rPr lang="ro-RO" sz="1050" dirty="0">
                    <a:solidFill>
                      <a:schemeClr val="bg1"/>
                    </a:solidFill>
                  </a:rPr>
                  <a:t>Administrație publică eficientă</a:t>
                </a:r>
                <a:endParaRPr lang="en-US" sz="1050" dirty="0">
                  <a:solidFill>
                    <a:schemeClr val="bg1"/>
                  </a:solidFill>
                </a:endParaRPr>
              </a:p>
            </p:txBody>
          </p:sp>
        </p:grpSp>
        <p:grpSp>
          <p:nvGrpSpPr>
            <p:cNvPr id="5" name="Group 4">
              <a:extLst>
                <a:ext uri="{FF2B5EF4-FFF2-40B4-BE49-F238E27FC236}">
                  <a16:creationId xmlns:a16="http://schemas.microsoft.com/office/drawing/2014/main" id="{6EAE76C0-E9DF-42D0-45A0-A4EE5FE00A95}"/>
                </a:ext>
              </a:extLst>
            </p:cNvPr>
            <p:cNvGrpSpPr/>
            <p:nvPr/>
          </p:nvGrpSpPr>
          <p:grpSpPr>
            <a:xfrm>
              <a:off x="7377704" y="5818278"/>
              <a:ext cx="1897627" cy="556125"/>
              <a:chOff x="7018476" y="5818278"/>
              <a:chExt cx="1897627" cy="556125"/>
            </a:xfrm>
          </p:grpSpPr>
          <p:sp>
            <p:nvSpPr>
              <p:cNvPr id="36" name="Rectangle: Rounded Corners 35">
                <a:extLst>
                  <a:ext uri="{FF2B5EF4-FFF2-40B4-BE49-F238E27FC236}">
                    <a16:creationId xmlns:a16="http://schemas.microsoft.com/office/drawing/2014/main" id="{3F750D41-45D4-7BAA-050E-5BE10A28C15A}"/>
                  </a:ext>
                </a:extLst>
              </p:cNvPr>
              <p:cNvSpPr/>
              <p:nvPr/>
            </p:nvSpPr>
            <p:spPr>
              <a:xfrm>
                <a:off x="7018476" y="5818278"/>
                <a:ext cx="1897627" cy="556125"/>
              </a:xfrm>
              <a:prstGeom prst="roundRect">
                <a:avLst>
                  <a:gd name="adj" fmla="val 2233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TextBox 45">
                <a:extLst>
                  <a:ext uri="{FF2B5EF4-FFF2-40B4-BE49-F238E27FC236}">
                    <a16:creationId xmlns:a16="http://schemas.microsoft.com/office/drawing/2014/main" id="{77B6B885-7493-6441-7C2F-FC35B240A9E1}"/>
                  </a:ext>
                </a:extLst>
              </p:cNvPr>
              <p:cNvSpPr txBox="1"/>
              <p:nvPr/>
            </p:nvSpPr>
            <p:spPr>
              <a:xfrm>
                <a:off x="7148628" y="6004734"/>
                <a:ext cx="1637323" cy="200352"/>
              </a:xfrm>
              <a:prstGeom prst="rect">
                <a:avLst/>
              </a:prstGeom>
              <a:noFill/>
            </p:spPr>
            <p:txBody>
              <a:bodyPr wrap="square" lIns="0" tIns="0" rIns="0" bIns="0" rtlCol="0" anchor="ctr">
                <a:noAutofit/>
              </a:bodyPr>
              <a:lstStyle/>
              <a:p>
                <a:pPr algn="ctr"/>
                <a:r>
                  <a:rPr lang="ro-RO" sz="1050" dirty="0"/>
                  <a:t>Valoarea adăugată în informatizare</a:t>
                </a:r>
                <a:endParaRPr lang="en-US" sz="1050" dirty="0"/>
              </a:p>
            </p:txBody>
          </p:sp>
        </p:grpSp>
        <p:sp>
          <p:nvSpPr>
            <p:cNvPr id="48" name="Rectangle 47">
              <a:extLst>
                <a:ext uri="{FF2B5EF4-FFF2-40B4-BE49-F238E27FC236}">
                  <a16:creationId xmlns:a16="http://schemas.microsoft.com/office/drawing/2014/main" id="{011AF7BD-69E0-A4AF-0E25-18618E33DD78}"/>
                </a:ext>
              </a:extLst>
            </p:cNvPr>
            <p:cNvSpPr/>
            <p:nvPr/>
          </p:nvSpPr>
          <p:spPr>
            <a:xfrm>
              <a:off x="1065427" y="3290147"/>
              <a:ext cx="936104" cy="877014"/>
            </a:xfrm>
            <a:prstGeom prst="rect">
              <a:avLst/>
            </a:prstGeom>
          </p:spPr>
          <p:txBody>
            <a:bodyPr wrap="square" lIns="0" tIns="0" rIns="0" bIns="0" anchor="ctr">
              <a:noAutofit/>
            </a:bodyPr>
            <a:lstStyle/>
            <a:p>
              <a:pPr algn="ctr"/>
              <a:r>
                <a:rPr lang="ro-RO" sz="1050" dirty="0">
                  <a:solidFill>
                    <a:schemeClr val="tx1">
                      <a:lumMod val="85000"/>
                      <a:lumOff val="15000"/>
                    </a:schemeClr>
                  </a:solidFill>
                  <a:ea typeface="Open Sans" panose="020B0606030504020204" pitchFamily="34" charset="0"/>
                  <a:cs typeface="Open Sans" panose="020B0606030504020204" pitchFamily="34" charset="0"/>
                </a:rPr>
                <a:t>Cursuri de formare funcționari cu rol de conducere</a:t>
              </a:r>
              <a:r>
                <a:rPr lang="en-IN" sz="1050" dirty="0">
                  <a:solidFill>
                    <a:schemeClr val="tx1">
                      <a:lumMod val="85000"/>
                      <a:lumOff val="15000"/>
                    </a:schemeClr>
                  </a:solidFill>
                  <a:ea typeface="Open Sans" panose="020B0606030504020204" pitchFamily="34" charset="0"/>
                  <a:cs typeface="Open Sans" panose="020B0606030504020204" pitchFamily="34" charset="0"/>
                </a:rPr>
                <a:t> </a:t>
              </a:r>
            </a:p>
          </p:txBody>
        </p:sp>
        <p:grpSp>
          <p:nvGrpSpPr>
            <p:cNvPr id="6" name="Group 5">
              <a:extLst>
                <a:ext uri="{FF2B5EF4-FFF2-40B4-BE49-F238E27FC236}">
                  <a16:creationId xmlns:a16="http://schemas.microsoft.com/office/drawing/2014/main" id="{9E8BAB4B-DB39-5B76-4211-227FD152D893}"/>
                </a:ext>
              </a:extLst>
            </p:cNvPr>
            <p:cNvGrpSpPr/>
            <p:nvPr/>
          </p:nvGrpSpPr>
          <p:grpSpPr>
            <a:xfrm>
              <a:off x="5077445" y="1205245"/>
              <a:ext cx="1897627" cy="5169155"/>
              <a:chOff x="4449114" y="1205245"/>
              <a:chExt cx="1897627" cy="5169155"/>
            </a:xfrm>
          </p:grpSpPr>
          <p:sp>
            <p:nvSpPr>
              <p:cNvPr id="37" name="Rectangle: Rounded Corners 36">
                <a:extLst>
                  <a:ext uri="{FF2B5EF4-FFF2-40B4-BE49-F238E27FC236}">
                    <a16:creationId xmlns:a16="http://schemas.microsoft.com/office/drawing/2014/main" id="{6E186D3B-59FB-B542-DC25-18C168F9C601}"/>
                  </a:ext>
                </a:extLst>
              </p:cNvPr>
              <p:cNvSpPr/>
              <p:nvPr/>
            </p:nvSpPr>
            <p:spPr>
              <a:xfrm>
                <a:off x="4449114" y="1205245"/>
                <a:ext cx="1897627" cy="544307"/>
              </a:xfrm>
              <a:prstGeom prst="roundRect">
                <a:avLst>
                  <a:gd name="adj" fmla="val 2233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Rounded Corners 37">
                <a:extLst>
                  <a:ext uri="{FF2B5EF4-FFF2-40B4-BE49-F238E27FC236}">
                    <a16:creationId xmlns:a16="http://schemas.microsoft.com/office/drawing/2014/main" id="{BD81EB9E-C707-ECEE-1044-629F5913B69A}"/>
                  </a:ext>
                </a:extLst>
              </p:cNvPr>
              <p:cNvSpPr/>
              <p:nvPr/>
            </p:nvSpPr>
            <p:spPr>
              <a:xfrm>
                <a:off x="4449114" y="5818276"/>
                <a:ext cx="1897627" cy="556124"/>
              </a:xfrm>
              <a:prstGeom prst="roundRect">
                <a:avLst>
                  <a:gd name="adj" fmla="val 22330"/>
                </a:avLst>
              </a:prstGeom>
              <a:solidFill>
                <a:srgbClr val="E4B5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TextBox 41">
                <a:extLst>
                  <a:ext uri="{FF2B5EF4-FFF2-40B4-BE49-F238E27FC236}">
                    <a16:creationId xmlns:a16="http://schemas.microsoft.com/office/drawing/2014/main" id="{68F58906-5280-B150-6FF0-960E0BB25971}"/>
                  </a:ext>
                </a:extLst>
              </p:cNvPr>
              <p:cNvSpPr txBox="1"/>
              <p:nvPr/>
            </p:nvSpPr>
            <p:spPr>
              <a:xfrm>
                <a:off x="4579266" y="1345793"/>
                <a:ext cx="1637323" cy="200352"/>
              </a:xfrm>
              <a:prstGeom prst="rect">
                <a:avLst/>
              </a:prstGeom>
              <a:noFill/>
            </p:spPr>
            <p:txBody>
              <a:bodyPr wrap="square" lIns="0" tIns="0" rIns="0" bIns="0" rtlCol="0" anchor="ctr">
                <a:noAutofit/>
              </a:bodyPr>
              <a:lstStyle/>
              <a:p>
                <a:pPr algn="ctr"/>
                <a:r>
                  <a:rPr lang="ro-RO" sz="1050" dirty="0"/>
                  <a:t>Competențe de leadership</a:t>
                </a:r>
                <a:endParaRPr lang="en-US" sz="1050" dirty="0"/>
              </a:p>
            </p:txBody>
          </p:sp>
          <p:sp>
            <p:nvSpPr>
              <p:cNvPr id="45" name="TextBox 44">
                <a:extLst>
                  <a:ext uri="{FF2B5EF4-FFF2-40B4-BE49-F238E27FC236}">
                    <a16:creationId xmlns:a16="http://schemas.microsoft.com/office/drawing/2014/main" id="{1218F220-D869-F6B7-D910-0D7C849AE0C7}"/>
                  </a:ext>
                </a:extLst>
              </p:cNvPr>
              <p:cNvSpPr txBox="1"/>
              <p:nvPr/>
            </p:nvSpPr>
            <p:spPr>
              <a:xfrm>
                <a:off x="4579266" y="6001495"/>
                <a:ext cx="1637323" cy="165580"/>
              </a:xfrm>
              <a:prstGeom prst="rect">
                <a:avLst/>
              </a:prstGeom>
              <a:noFill/>
            </p:spPr>
            <p:txBody>
              <a:bodyPr wrap="square" lIns="0" tIns="0" rIns="0" bIns="0" rtlCol="0" anchor="ctr">
                <a:noAutofit/>
              </a:bodyPr>
              <a:lstStyle/>
              <a:p>
                <a:pPr algn="ctr"/>
                <a:r>
                  <a:rPr lang="ro-RO" sz="1050" dirty="0"/>
                  <a:t>Reziliență în administrația publică</a:t>
                </a:r>
                <a:endParaRPr lang="en-US" sz="1050" dirty="0"/>
              </a:p>
            </p:txBody>
          </p:sp>
        </p:grpSp>
        <p:cxnSp>
          <p:nvCxnSpPr>
            <p:cNvPr id="18" name="Straight Connector 17">
              <a:extLst>
                <a:ext uri="{FF2B5EF4-FFF2-40B4-BE49-F238E27FC236}">
                  <a16:creationId xmlns:a16="http://schemas.microsoft.com/office/drawing/2014/main" id="{5070FBF0-BF7B-3D4B-C9BE-B727622E4518}"/>
                </a:ext>
              </a:extLst>
            </p:cNvPr>
            <p:cNvCxnSpPr/>
            <p:nvPr/>
          </p:nvCxnSpPr>
          <p:spPr>
            <a:xfrm flipH="1">
              <a:off x="2886047" y="4729834"/>
              <a:ext cx="288032" cy="864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3CB1C9-89E9-DC08-9137-1CC1852F31B6}"/>
                </a:ext>
              </a:extLst>
            </p:cNvPr>
            <p:cNvCxnSpPr>
              <a:cxnSpLocks/>
            </p:cNvCxnSpPr>
            <p:nvPr/>
          </p:nvCxnSpPr>
          <p:spPr>
            <a:xfrm flipH="1">
              <a:off x="5126573" y="4315371"/>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5FFD7D-2FB9-7FDB-E536-43E56768ADE4}"/>
                </a:ext>
              </a:extLst>
            </p:cNvPr>
            <p:cNvCxnSpPr>
              <a:cxnSpLocks/>
            </p:cNvCxnSpPr>
            <p:nvPr/>
          </p:nvCxnSpPr>
          <p:spPr>
            <a:xfrm flipH="1">
              <a:off x="7508240" y="4213771"/>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E40F0B-8952-57CE-971F-69CF682B7A50}"/>
                </a:ext>
              </a:extLst>
            </p:cNvPr>
            <p:cNvCxnSpPr>
              <a:cxnSpLocks/>
            </p:cNvCxnSpPr>
            <p:nvPr/>
          </p:nvCxnSpPr>
          <p:spPr>
            <a:xfrm>
              <a:off x="7505253" y="2276568"/>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800B5F-6B73-BB3F-BCD3-1951BE89CDE2}"/>
                </a:ext>
              </a:extLst>
            </p:cNvPr>
            <p:cNvCxnSpPr>
              <a:cxnSpLocks/>
            </p:cNvCxnSpPr>
            <p:nvPr/>
          </p:nvCxnSpPr>
          <p:spPr>
            <a:xfrm>
              <a:off x="7076752" y="1765691"/>
              <a:ext cx="171985" cy="5127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177367E2-387C-90F0-626C-24F64B1ED2D2}"/>
                </a:ext>
              </a:extLst>
            </p:cNvPr>
            <p:cNvGrpSpPr/>
            <p:nvPr/>
          </p:nvGrpSpPr>
          <p:grpSpPr>
            <a:xfrm>
              <a:off x="9916884" y="2201575"/>
              <a:ext cx="1736938" cy="3054158"/>
              <a:chOff x="9916884" y="2201575"/>
              <a:chExt cx="1736938" cy="3054158"/>
            </a:xfrm>
          </p:grpSpPr>
          <p:sp>
            <p:nvSpPr>
              <p:cNvPr id="19" name="Isosceles Triangle 18">
                <a:extLst>
                  <a:ext uri="{FF2B5EF4-FFF2-40B4-BE49-F238E27FC236}">
                    <a16:creationId xmlns:a16="http://schemas.microsoft.com/office/drawing/2014/main" id="{80BC3FDE-A1C3-BBD5-AEF1-B51BB29AF50C}"/>
                  </a:ext>
                </a:extLst>
              </p:cNvPr>
              <p:cNvSpPr/>
              <p:nvPr/>
            </p:nvSpPr>
            <p:spPr>
              <a:xfrm rot="5400000">
                <a:off x="9258274" y="2860185"/>
                <a:ext cx="3054158" cy="1736938"/>
              </a:xfrm>
              <a:prstGeom prst="triangle">
                <a:avLst/>
              </a:prstGeom>
              <a:solidFill>
                <a:srgbClr val="134074"/>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7" name="Rectangle 46">
                <a:extLst>
                  <a:ext uri="{FF2B5EF4-FFF2-40B4-BE49-F238E27FC236}">
                    <a16:creationId xmlns:a16="http://schemas.microsoft.com/office/drawing/2014/main" id="{860F24A7-B929-F28D-2A40-08FDDF2357E5}"/>
                  </a:ext>
                </a:extLst>
              </p:cNvPr>
              <p:cNvSpPr/>
              <p:nvPr/>
            </p:nvSpPr>
            <p:spPr>
              <a:xfrm>
                <a:off x="9973902" y="3290147"/>
                <a:ext cx="1303868" cy="877014"/>
              </a:xfrm>
              <a:prstGeom prst="rect">
                <a:avLst/>
              </a:prstGeom>
            </p:spPr>
            <p:txBody>
              <a:bodyPr wrap="square" lIns="0" tIns="0" rIns="0" bIns="0" anchor="ctr">
                <a:noAutofit/>
              </a:bodyPr>
              <a:lstStyle/>
              <a:p>
                <a:pPr algn="ctr"/>
                <a:r>
                  <a:rPr lang="ro-RO" sz="1050" b="1" dirty="0">
                    <a:solidFill>
                      <a:schemeClr val="bg1"/>
                    </a:solidFill>
                    <a:ea typeface="Open Sans" panose="020B0606030504020204" pitchFamily="34" charset="0"/>
                    <a:cs typeface="Open Sans" panose="020B0606030504020204" pitchFamily="34" charset="0"/>
                  </a:rPr>
                  <a:t>Valoarea adăugată în economie</a:t>
                </a:r>
                <a:endParaRPr lang="en-IN" sz="1050" b="1" dirty="0">
                  <a:solidFill>
                    <a:schemeClr val="bg1"/>
                  </a:solidFill>
                  <a:ea typeface="Open Sans" panose="020B0606030504020204" pitchFamily="34" charset="0"/>
                  <a:cs typeface="Open Sans" panose="020B0606030504020204" pitchFamily="34" charset="0"/>
                </a:endParaRPr>
              </a:p>
            </p:txBody>
          </p:sp>
        </p:grpSp>
        <p:sp>
          <p:nvSpPr>
            <p:cNvPr id="33" name="Diamond 32">
              <a:extLst>
                <a:ext uri="{FF2B5EF4-FFF2-40B4-BE49-F238E27FC236}">
                  <a16:creationId xmlns:a16="http://schemas.microsoft.com/office/drawing/2014/main" id="{ABD6B12A-5382-4930-7CCE-903FD20FFDC3}"/>
                </a:ext>
              </a:extLst>
            </p:cNvPr>
            <p:cNvSpPr/>
            <p:nvPr/>
          </p:nvSpPr>
          <p:spPr>
            <a:xfrm>
              <a:off x="4309223"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Diamond 33">
              <a:extLst>
                <a:ext uri="{FF2B5EF4-FFF2-40B4-BE49-F238E27FC236}">
                  <a16:creationId xmlns:a16="http://schemas.microsoft.com/office/drawing/2014/main" id="{00390928-E2B4-48E7-7F28-1E174EA5F052}"/>
                </a:ext>
              </a:extLst>
            </p:cNvPr>
            <p:cNvSpPr/>
            <p:nvPr/>
          </p:nvSpPr>
          <p:spPr>
            <a:xfrm>
              <a:off x="6619093"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Diamond 48">
              <a:extLst>
                <a:ext uri="{FF2B5EF4-FFF2-40B4-BE49-F238E27FC236}">
                  <a16:creationId xmlns:a16="http://schemas.microsoft.com/office/drawing/2014/main" id="{F69C6424-9243-AABB-5CBE-50D0F0725931}"/>
                </a:ext>
              </a:extLst>
            </p:cNvPr>
            <p:cNvSpPr/>
            <p:nvPr/>
          </p:nvSpPr>
          <p:spPr>
            <a:xfrm>
              <a:off x="8951304"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0" name="Straight Connector 49">
              <a:extLst>
                <a:ext uri="{FF2B5EF4-FFF2-40B4-BE49-F238E27FC236}">
                  <a16:creationId xmlns:a16="http://schemas.microsoft.com/office/drawing/2014/main" id="{F72B074A-67B6-7ED6-32D7-65CE0545D705}"/>
                </a:ext>
              </a:extLst>
            </p:cNvPr>
            <p:cNvCxnSpPr/>
            <p:nvPr/>
          </p:nvCxnSpPr>
          <p:spPr>
            <a:xfrm flipH="1">
              <a:off x="3599480" y="3861702"/>
              <a:ext cx="288032" cy="864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DE5333-3F9B-4AAD-95C4-C9201EDF1EB8}"/>
                </a:ext>
              </a:extLst>
            </p:cNvPr>
            <p:cNvCxnSpPr>
              <a:cxnSpLocks/>
            </p:cNvCxnSpPr>
            <p:nvPr/>
          </p:nvCxnSpPr>
          <p:spPr>
            <a:xfrm>
              <a:off x="3185032" y="2323689"/>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39031A-BE60-0087-1008-80BFCA20D322}"/>
                </a:ext>
              </a:extLst>
            </p:cNvPr>
            <p:cNvCxnSpPr>
              <a:cxnSpLocks/>
            </p:cNvCxnSpPr>
            <p:nvPr/>
          </p:nvCxnSpPr>
          <p:spPr>
            <a:xfrm>
              <a:off x="2545179" y="1817454"/>
              <a:ext cx="171985" cy="5127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C5E3EAC-4CBC-C8B3-58F9-9C3AE7B83B62}"/>
                </a:ext>
              </a:extLst>
            </p:cNvPr>
            <p:cNvSpPr/>
            <p:nvPr/>
          </p:nvSpPr>
          <p:spPr>
            <a:xfrm rot="17308997">
              <a:off x="6807980" y="4403375"/>
              <a:ext cx="1244080" cy="419900"/>
            </a:xfrm>
            <a:prstGeom prst="rect">
              <a:avLst/>
            </a:prstGeom>
          </p:spPr>
          <p:txBody>
            <a:bodyPr wrap="square" lIns="0" tIns="0" rIns="0" bIns="0" anchor="ctr">
              <a:noAutofit/>
            </a:bodyPr>
            <a:lstStyle/>
            <a:p>
              <a:pPr algn="ctr"/>
              <a:r>
                <a:rPr lang="ro-RO" sz="1000" dirty="0">
                  <a:solidFill>
                    <a:schemeClr val="tx1">
                      <a:lumMod val="85000"/>
                      <a:lumOff val="15000"/>
                    </a:schemeClr>
                  </a:solidFill>
                  <a:ea typeface="Open Sans" panose="020B0606030504020204" pitchFamily="34" charset="0"/>
                  <a:cs typeface="Open Sans" panose="020B0606030504020204" pitchFamily="34" charset="0"/>
                </a:rPr>
                <a:t>Creșterea indicelui DESI</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sp>
          <p:nvSpPr>
            <p:cNvPr id="55" name="TextBox 54">
              <a:extLst>
                <a:ext uri="{FF2B5EF4-FFF2-40B4-BE49-F238E27FC236}">
                  <a16:creationId xmlns:a16="http://schemas.microsoft.com/office/drawing/2014/main" id="{1BA2FA89-A8EF-C7B3-2908-6D5D9F87E8AC}"/>
                </a:ext>
              </a:extLst>
            </p:cNvPr>
            <p:cNvSpPr txBox="1"/>
            <p:nvPr/>
          </p:nvSpPr>
          <p:spPr>
            <a:xfrm>
              <a:off x="6805722" y="5476632"/>
              <a:ext cx="1637323"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Digitalizare</a:t>
              </a:r>
              <a:endParaRPr lang="en-US" sz="1000" b="1" dirty="0">
                <a:solidFill>
                  <a:schemeClr val="tx1">
                    <a:lumMod val="85000"/>
                    <a:lumOff val="15000"/>
                  </a:schemeClr>
                </a:solidFill>
              </a:endParaRPr>
            </a:p>
          </p:txBody>
        </p:sp>
        <p:sp>
          <p:nvSpPr>
            <p:cNvPr id="56" name="TextBox 55">
              <a:extLst>
                <a:ext uri="{FF2B5EF4-FFF2-40B4-BE49-F238E27FC236}">
                  <a16:creationId xmlns:a16="http://schemas.microsoft.com/office/drawing/2014/main" id="{D7B90A6B-87C7-BD32-B6B1-CF2E7E1E4E1D}"/>
                </a:ext>
              </a:extLst>
            </p:cNvPr>
            <p:cNvSpPr txBox="1"/>
            <p:nvPr/>
          </p:nvSpPr>
          <p:spPr>
            <a:xfrm>
              <a:off x="4833034" y="4018713"/>
              <a:ext cx="1637323"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Scăderea externalizărilor</a:t>
              </a:r>
              <a:endParaRPr lang="en-US" sz="1000" b="1" dirty="0">
                <a:solidFill>
                  <a:schemeClr val="tx1">
                    <a:lumMod val="85000"/>
                    <a:lumOff val="15000"/>
                  </a:schemeClr>
                </a:solidFill>
              </a:endParaRPr>
            </a:p>
          </p:txBody>
        </p:sp>
        <p:sp>
          <p:nvSpPr>
            <p:cNvPr id="57" name="TextBox 56">
              <a:extLst>
                <a:ext uri="{FF2B5EF4-FFF2-40B4-BE49-F238E27FC236}">
                  <a16:creationId xmlns:a16="http://schemas.microsoft.com/office/drawing/2014/main" id="{DF347407-AD78-E79B-C20E-81E168E5D3FA}"/>
                </a:ext>
              </a:extLst>
            </p:cNvPr>
            <p:cNvSpPr txBox="1"/>
            <p:nvPr/>
          </p:nvSpPr>
          <p:spPr>
            <a:xfrm>
              <a:off x="4824522" y="3139832"/>
              <a:ext cx="1637323"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Retenție de personal</a:t>
              </a:r>
              <a:endParaRPr lang="en-US" sz="1000" b="1" dirty="0">
                <a:solidFill>
                  <a:schemeClr val="tx1">
                    <a:lumMod val="85000"/>
                    <a:lumOff val="15000"/>
                  </a:schemeClr>
                </a:solidFill>
              </a:endParaRPr>
            </a:p>
          </p:txBody>
        </p:sp>
        <p:sp>
          <p:nvSpPr>
            <p:cNvPr id="58" name="TextBox 57">
              <a:extLst>
                <a:ext uri="{FF2B5EF4-FFF2-40B4-BE49-F238E27FC236}">
                  <a16:creationId xmlns:a16="http://schemas.microsoft.com/office/drawing/2014/main" id="{FDC76BD3-EBE5-0D18-02C2-DC129E23A55E}"/>
                </a:ext>
              </a:extLst>
            </p:cNvPr>
            <p:cNvSpPr txBox="1"/>
            <p:nvPr/>
          </p:nvSpPr>
          <p:spPr>
            <a:xfrm>
              <a:off x="2267273" y="4422134"/>
              <a:ext cx="1320828"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Scade povara administrativă</a:t>
              </a:r>
              <a:endParaRPr lang="en-US" sz="1000" b="1" dirty="0">
                <a:solidFill>
                  <a:schemeClr val="tx1">
                    <a:lumMod val="85000"/>
                    <a:lumOff val="15000"/>
                  </a:schemeClr>
                </a:solidFill>
              </a:endParaRPr>
            </a:p>
          </p:txBody>
        </p:sp>
        <p:sp>
          <p:nvSpPr>
            <p:cNvPr id="59" name="TextBox 58">
              <a:extLst>
                <a:ext uri="{FF2B5EF4-FFF2-40B4-BE49-F238E27FC236}">
                  <a16:creationId xmlns:a16="http://schemas.microsoft.com/office/drawing/2014/main" id="{5E59B1FA-4D14-6916-A28D-42F21109402D}"/>
                </a:ext>
              </a:extLst>
            </p:cNvPr>
            <p:cNvSpPr txBox="1"/>
            <p:nvPr/>
          </p:nvSpPr>
          <p:spPr>
            <a:xfrm>
              <a:off x="2743200" y="2089607"/>
              <a:ext cx="1060005"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Eficientizare</a:t>
              </a:r>
              <a:endParaRPr lang="en-US" sz="1000" b="1" dirty="0">
                <a:solidFill>
                  <a:schemeClr val="tx1">
                    <a:lumMod val="85000"/>
                    <a:lumOff val="15000"/>
                  </a:schemeClr>
                </a:solidFill>
              </a:endParaRPr>
            </a:p>
          </p:txBody>
        </p:sp>
        <p:sp>
          <p:nvSpPr>
            <p:cNvPr id="60" name="TextBox 59">
              <a:extLst>
                <a:ext uri="{FF2B5EF4-FFF2-40B4-BE49-F238E27FC236}">
                  <a16:creationId xmlns:a16="http://schemas.microsoft.com/office/drawing/2014/main" id="{B4A3BEC1-FF21-71EA-A50A-A7C32FC20102}"/>
                </a:ext>
              </a:extLst>
            </p:cNvPr>
            <p:cNvSpPr txBox="1"/>
            <p:nvPr/>
          </p:nvSpPr>
          <p:spPr>
            <a:xfrm>
              <a:off x="7324627" y="2023620"/>
              <a:ext cx="1060005"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Simplificare</a:t>
              </a:r>
              <a:endParaRPr lang="en-US" sz="1000" b="1" dirty="0">
                <a:solidFill>
                  <a:schemeClr val="tx1">
                    <a:lumMod val="85000"/>
                    <a:lumOff val="15000"/>
                  </a:schemeClr>
                </a:solidFill>
              </a:endParaRPr>
            </a:p>
          </p:txBody>
        </p:sp>
        <p:sp>
          <p:nvSpPr>
            <p:cNvPr id="62" name="Rectangle 61">
              <a:extLst>
                <a:ext uri="{FF2B5EF4-FFF2-40B4-BE49-F238E27FC236}">
                  <a16:creationId xmlns:a16="http://schemas.microsoft.com/office/drawing/2014/main" id="{71939A08-91B3-5271-CC45-8C8876A04A19}"/>
                </a:ext>
              </a:extLst>
            </p:cNvPr>
            <p:cNvSpPr/>
            <p:nvPr/>
          </p:nvSpPr>
          <p:spPr>
            <a:xfrm rot="17308997">
              <a:off x="5024391" y="4752166"/>
              <a:ext cx="1244080" cy="419900"/>
            </a:xfrm>
            <a:prstGeom prst="rect">
              <a:avLst/>
            </a:prstGeom>
          </p:spPr>
          <p:txBody>
            <a:bodyPr wrap="square" lIns="0" tIns="0" rIns="0" bIns="0" anchor="ctr">
              <a:noAutofit/>
            </a:bodyPr>
            <a:lstStyle/>
            <a:p>
              <a:r>
                <a:rPr lang="ro-RO" sz="1000" dirty="0">
                  <a:solidFill>
                    <a:schemeClr val="tx1">
                      <a:lumMod val="85000"/>
                      <a:lumOff val="15000"/>
                    </a:schemeClr>
                  </a:solidFill>
                  <a:ea typeface="Open Sans" panose="020B0606030504020204" pitchFamily="34" charset="0"/>
                  <a:cs typeface="Open Sans" panose="020B0606030504020204" pitchFamily="34" charset="0"/>
                </a:rPr>
                <a:t>Angajare de personal specializat IT</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sp>
          <p:nvSpPr>
            <p:cNvPr id="63" name="Rectangle 62">
              <a:extLst>
                <a:ext uri="{FF2B5EF4-FFF2-40B4-BE49-F238E27FC236}">
                  <a16:creationId xmlns:a16="http://schemas.microsoft.com/office/drawing/2014/main" id="{E1FAE141-3A55-52DD-19C9-5ED13D314A6D}"/>
                </a:ext>
              </a:extLst>
            </p:cNvPr>
            <p:cNvSpPr/>
            <p:nvPr/>
          </p:nvSpPr>
          <p:spPr>
            <a:xfrm rot="4291003" flipH="1">
              <a:off x="6802922" y="2790554"/>
              <a:ext cx="1244080" cy="349596"/>
            </a:xfrm>
            <a:prstGeom prst="rect">
              <a:avLst/>
            </a:prstGeom>
          </p:spPr>
          <p:txBody>
            <a:bodyPr wrap="square" lIns="0" tIns="0" rIns="0" bIns="0" anchor="ctr">
              <a:noAutofit/>
            </a:bodyPr>
            <a:lstStyle/>
            <a:p>
              <a:pPr algn="ctr"/>
              <a:r>
                <a:rPr lang="ro-RO" sz="1000" dirty="0">
                  <a:solidFill>
                    <a:schemeClr val="tx1">
                      <a:lumMod val="85000"/>
                      <a:lumOff val="15000"/>
                    </a:schemeClr>
                  </a:solidFill>
                  <a:ea typeface="Open Sans" panose="020B0606030504020204" pitchFamily="34" charset="0"/>
                  <a:cs typeface="Open Sans" panose="020B0606030504020204" pitchFamily="34" charset="0"/>
                </a:rPr>
                <a:t>Accesibilitate</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sp>
          <p:nvSpPr>
            <p:cNvPr id="64" name="Rectangle 63">
              <a:extLst>
                <a:ext uri="{FF2B5EF4-FFF2-40B4-BE49-F238E27FC236}">
                  <a16:creationId xmlns:a16="http://schemas.microsoft.com/office/drawing/2014/main" id="{B38533C5-5DDB-6EAB-3A37-0A2A7E4F71F4}"/>
                </a:ext>
              </a:extLst>
            </p:cNvPr>
            <p:cNvSpPr/>
            <p:nvPr/>
          </p:nvSpPr>
          <p:spPr>
            <a:xfrm rot="4291003" flipH="1">
              <a:off x="4312469" y="2169963"/>
              <a:ext cx="1182881" cy="419900"/>
            </a:xfrm>
            <a:prstGeom prst="rect">
              <a:avLst/>
            </a:prstGeom>
          </p:spPr>
          <p:txBody>
            <a:bodyPr wrap="square" lIns="0" tIns="0" rIns="0" bIns="0" anchor="ctr">
              <a:noAutofit/>
            </a:bodyPr>
            <a:lstStyle/>
            <a:p>
              <a:r>
                <a:rPr lang="ro-RO" sz="1000" dirty="0">
                  <a:solidFill>
                    <a:schemeClr val="tx1">
                      <a:lumMod val="85000"/>
                      <a:lumOff val="15000"/>
                    </a:schemeClr>
                  </a:solidFill>
                  <a:ea typeface="Open Sans" panose="020B0606030504020204" pitchFamily="34" charset="0"/>
                  <a:cs typeface="Open Sans" panose="020B0606030504020204" pitchFamily="34" charset="0"/>
                </a:rPr>
                <a:t>Creșterea calității mediului de lucru</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cxnSp>
          <p:nvCxnSpPr>
            <p:cNvPr id="30" name="Straight Connector 29">
              <a:extLst>
                <a:ext uri="{FF2B5EF4-FFF2-40B4-BE49-F238E27FC236}">
                  <a16:creationId xmlns:a16="http://schemas.microsoft.com/office/drawing/2014/main" id="{859BF403-3846-55BD-F7C6-5CE0B4909314}"/>
                </a:ext>
              </a:extLst>
            </p:cNvPr>
            <p:cNvCxnSpPr>
              <a:cxnSpLocks/>
            </p:cNvCxnSpPr>
            <p:nvPr/>
          </p:nvCxnSpPr>
          <p:spPr>
            <a:xfrm>
              <a:off x="5043100" y="1734532"/>
              <a:ext cx="447979" cy="133568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1D8AF17-1090-429E-CF08-B26AEFA0EDEA}"/>
                </a:ext>
              </a:extLst>
            </p:cNvPr>
            <p:cNvSpPr/>
            <p:nvPr/>
          </p:nvSpPr>
          <p:spPr>
            <a:xfrm rot="4291003" flipH="1">
              <a:off x="2493096" y="2829839"/>
              <a:ext cx="1182881" cy="419900"/>
            </a:xfrm>
            <a:prstGeom prst="rect">
              <a:avLst/>
            </a:prstGeom>
          </p:spPr>
          <p:txBody>
            <a:bodyPr wrap="square" lIns="0" tIns="0" rIns="0" bIns="0" anchor="ctr">
              <a:noAutofit/>
            </a:bodyPr>
            <a:lstStyle/>
            <a:p>
              <a:pPr algn="ctr"/>
              <a:r>
                <a:rPr lang="ro-RO" sz="1000" dirty="0">
                  <a:solidFill>
                    <a:schemeClr val="tx1">
                      <a:lumMod val="85000"/>
                      <a:lumOff val="15000"/>
                    </a:schemeClr>
                  </a:solidFill>
                  <a:ea typeface="Open Sans" panose="020B0606030504020204" pitchFamily="34" charset="0"/>
                  <a:cs typeface="Open Sans" panose="020B0606030504020204" pitchFamily="34" charset="0"/>
                </a:rPr>
                <a:t>Productivitate ridicată a muncii</a:t>
              </a:r>
              <a:endParaRPr lang="en-IN" sz="10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84A3BCE5-E6A5-3F60-2C1B-695626C3D224}"/>
                </a:ext>
              </a:extLst>
            </p:cNvPr>
            <p:cNvSpPr/>
            <p:nvPr/>
          </p:nvSpPr>
          <p:spPr>
            <a:xfrm rot="17308997">
              <a:off x="2268370" y="4969419"/>
              <a:ext cx="845581" cy="419900"/>
            </a:xfrm>
            <a:prstGeom prst="rect">
              <a:avLst/>
            </a:prstGeom>
          </p:spPr>
          <p:txBody>
            <a:bodyPr wrap="square" lIns="0" tIns="0" rIns="0" bIns="0" anchor="ctr">
              <a:noAutofit/>
            </a:bodyPr>
            <a:lstStyle/>
            <a:p>
              <a:r>
                <a:rPr lang="ro-RO" sz="1000" dirty="0">
                  <a:solidFill>
                    <a:schemeClr val="tx1">
                      <a:lumMod val="85000"/>
                      <a:lumOff val="15000"/>
                    </a:schemeClr>
                  </a:solidFill>
                  <a:ea typeface="Open Sans" panose="020B0606030504020204" pitchFamily="34" charset="0"/>
                  <a:cs typeface="Open Sans" panose="020B0606030504020204" pitchFamily="34" charset="0"/>
                </a:rPr>
                <a:t>Dinamică economică pozitivă</a:t>
              </a:r>
              <a:endParaRPr lang="en-IN" sz="1000" dirty="0">
                <a:solidFill>
                  <a:schemeClr val="tx1">
                    <a:lumMod val="85000"/>
                    <a:lumOff val="15000"/>
                  </a:schemeClr>
                </a:solidFill>
                <a:ea typeface="Open Sans" panose="020B0606030504020204" pitchFamily="34" charset="0"/>
                <a:cs typeface="Open Sans" panose="020B0606030504020204" pitchFamily="34" charset="0"/>
              </a:endParaRPr>
            </a:p>
          </p:txBody>
        </p:sp>
        <p:grpSp>
          <p:nvGrpSpPr>
            <p:cNvPr id="73" name="Group 72">
              <a:extLst>
                <a:ext uri="{FF2B5EF4-FFF2-40B4-BE49-F238E27FC236}">
                  <a16:creationId xmlns:a16="http://schemas.microsoft.com/office/drawing/2014/main" id="{F10B2A6A-9B24-8DA7-1B63-31560522201E}"/>
                </a:ext>
              </a:extLst>
            </p:cNvPr>
            <p:cNvGrpSpPr/>
            <p:nvPr/>
          </p:nvGrpSpPr>
          <p:grpSpPr>
            <a:xfrm>
              <a:off x="2947536" y="4048677"/>
              <a:ext cx="878870" cy="221632"/>
              <a:chOff x="2947536" y="4048677"/>
              <a:chExt cx="878870" cy="221632"/>
            </a:xfrm>
          </p:grpSpPr>
          <p:sp>
            <p:nvSpPr>
              <p:cNvPr id="70" name="TextBox 69">
                <a:extLst>
                  <a:ext uri="{FF2B5EF4-FFF2-40B4-BE49-F238E27FC236}">
                    <a16:creationId xmlns:a16="http://schemas.microsoft.com/office/drawing/2014/main" id="{ED42F332-F2AF-51FF-D45D-31453C610F7B}"/>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Timp redus</a:t>
                </a:r>
                <a:endParaRPr lang="en-US" sz="900" dirty="0">
                  <a:solidFill>
                    <a:schemeClr val="tx1">
                      <a:lumMod val="85000"/>
                      <a:lumOff val="15000"/>
                    </a:schemeClr>
                  </a:solidFill>
                </a:endParaRPr>
              </a:p>
            </p:txBody>
          </p:sp>
          <p:cxnSp>
            <p:nvCxnSpPr>
              <p:cNvPr id="72" name="Straight Connector 71">
                <a:extLst>
                  <a:ext uri="{FF2B5EF4-FFF2-40B4-BE49-F238E27FC236}">
                    <a16:creationId xmlns:a16="http://schemas.microsoft.com/office/drawing/2014/main" id="{CC7DA7E2-A481-8F36-1756-821D307FE0C9}"/>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0E6488B9-43B6-5E11-55EF-B40895CBB344}"/>
                </a:ext>
              </a:extLst>
            </p:cNvPr>
            <p:cNvSpPr txBox="1"/>
            <p:nvPr/>
          </p:nvSpPr>
          <p:spPr>
            <a:xfrm>
              <a:off x="4414136" y="4652318"/>
              <a:ext cx="893972" cy="214666"/>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Optimizarea sarcinilor</a:t>
              </a:r>
              <a:endParaRPr lang="en-US" sz="900" dirty="0">
                <a:solidFill>
                  <a:schemeClr val="tx1">
                    <a:lumMod val="85000"/>
                    <a:lumOff val="15000"/>
                  </a:schemeClr>
                </a:solidFill>
              </a:endParaRPr>
            </a:p>
          </p:txBody>
        </p:sp>
        <p:cxnSp>
          <p:nvCxnSpPr>
            <p:cNvPr id="76" name="Straight Connector 75">
              <a:extLst>
                <a:ext uri="{FF2B5EF4-FFF2-40B4-BE49-F238E27FC236}">
                  <a16:creationId xmlns:a16="http://schemas.microsoft.com/office/drawing/2014/main" id="{66615DB4-E454-ABEB-56C5-4D2AE5031636}"/>
                </a:ext>
              </a:extLst>
            </p:cNvPr>
            <p:cNvCxnSpPr/>
            <p:nvPr/>
          </p:nvCxnSpPr>
          <p:spPr>
            <a:xfrm flipH="1">
              <a:off x="4563705" y="4558881"/>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137B2DB-3FA0-9D67-352A-D6BC98DD4D79}"/>
                </a:ext>
              </a:extLst>
            </p:cNvPr>
            <p:cNvSpPr txBox="1"/>
            <p:nvPr/>
          </p:nvSpPr>
          <p:spPr>
            <a:xfrm>
              <a:off x="4449952" y="5148424"/>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Scăderea stresului</a:t>
              </a:r>
              <a:endParaRPr lang="en-US" sz="900" dirty="0">
                <a:solidFill>
                  <a:schemeClr val="tx1">
                    <a:lumMod val="85000"/>
                    <a:lumOff val="15000"/>
                  </a:schemeClr>
                </a:solidFill>
              </a:endParaRPr>
            </a:p>
          </p:txBody>
        </p:sp>
        <p:cxnSp>
          <p:nvCxnSpPr>
            <p:cNvPr id="79" name="Straight Connector 78">
              <a:extLst>
                <a:ext uri="{FF2B5EF4-FFF2-40B4-BE49-F238E27FC236}">
                  <a16:creationId xmlns:a16="http://schemas.microsoft.com/office/drawing/2014/main" id="{6FD19EF8-293E-6A7D-1B9F-CF3D20A1A1C8}"/>
                </a:ext>
              </a:extLst>
            </p:cNvPr>
            <p:cNvCxnSpPr/>
            <p:nvPr/>
          </p:nvCxnSpPr>
          <p:spPr>
            <a:xfrm flipH="1">
              <a:off x="4398960" y="5083150"/>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62E898F9-4865-17F1-21F8-D31B75B228FB}"/>
                </a:ext>
              </a:extLst>
            </p:cNvPr>
            <p:cNvGrpSpPr/>
            <p:nvPr/>
          </p:nvGrpSpPr>
          <p:grpSpPr>
            <a:xfrm>
              <a:off x="7658081" y="2700167"/>
              <a:ext cx="916931" cy="179505"/>
              <a:chOff x="2947536" y="4048677"/>
              <a:chExt cx="916931" cy="179505"/>
            </a:xfrm>
          </p:grpSpPr>
          <p:sp>
            <p:nvSpPr>
              <p:cNvPr id="81" name="TextBox 80">
                <a:extLst>
                  <a:ext uri="{FF2B5EF4-FFF2-40B4-BE49-F238E27FC236}">
                    <a16:creationId xmlns:a16="http://schemas.microsoft.com/office/drawing/2014/main" id="{9A5F5B29-C774-1543-D463-AB5761813719}"/>
                  </a:ext>
                </a:extLst>
              </p:cNvPr>
              <p:cNvSpPr txBox="1"/>
              <p:nvPr/>
            </p:nvSpPr>
            <p:spPr>
              <a:xfrm>
                <a:off x="2998068" y="4069958"/>
                <a:ext cx="866399" cy="158224"/>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Transparență</a:t>
                </a:r>
                <a:endParaRPr lang="en-US" sz="900" dirty="0">
                  <a:solidFill>
                    <a:schemeClr val="tx1">
                      <a:lumMod val="85000"/>
                      <a:lumOff val="15000"/>
                    </a:schemeClr>
                  </a:solidFill>
                </a:endParaRPr>
              </a:p>
            </p:txBody>
          </p:sp>
          <p:cxnSp>
            <p:nvCxnSpPr>
              <p:cNvPr id="82" name="Straight Connector 81">
                <a:extLst>
                  <a:ext uri="{FF2B5EF4-FFF2-40B4-BE49-F238E27FC236}">
                    <a16:creationId xmlns:a16="http://schemas.microsoft.com/office/drawing/2014/main" id="{122D814B-0AEA-D1F0-5E0A-798BECF6186C}"/>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E18C227-B9E7-4005-9B66-52A6F3580C4E}"/>
                </a:ext>
              </a:extLst>
            </p:cNvPr>
            <p:cNvGrpSpPr/>
            <p:nvPr/>
          </p:nvGrpSpPr>
          <p:grpSpPr>
            <a:xfrm>
              <a:off x="7768918" y="3032676"/>
              <a:ext cx="878870" cy="221632"/>
              <a:chOff x="2947536" y="4048677"/>
              <a:chExt cx="878870" cy="221632"/>
            </a:xfrm>
          </p:grpSpPr>
          <p:sp>
            <p:nvSpPr>
              <p:cNvPr id="84" name="TextBox 83">
                <a:extLst>
                  <a:ext uri="{FF2B5EF4-FFF2-40B4-BE49-F238E27FC236}">
                    <a16:creationId xmlns:a16="http://schemas.microsoft.com/office/drawing/2014/main" id="{68CE18CE-A285-F223-3889-9FDE6D75613A}"/>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Rapiditate</a:t>
                </a:r>
                <a:endParaRPr lang="en-US" sz="900" dirty="0">
                  <a:solidFill>
                    <a:schemeClr val="tx1">
                      <a:lumMod val="85000"/>
                      <a:lumOff val="15000"/>
                    </a:schemeClr>
                  </a:solidFill>
                </a:endParaRPr>
              </a:p>
            </p:txBody>
          </p:sp>
          <p:cxnSp>
            <p:nvCxnSpPr>
              <p:cNvPr id="85" name="Straight Connector 84">
                <a:extLst>
                  <a:ext uri="{FF2B5EF4-FFF2-40B4-BE49-F238E27FC236}">
                    <a16:creationId xmlns:a16="http://schemas.microsoft.com/office/drawing/2014/main" id="{827059A8-F3D3-A7AF-18BA-78E0E04B9326}"/>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8D4C385-88D9-CE6A-6540-7885D6F44E66}"/>
                </a:ext>
              </a:extLst>
            </p:cNvPr>
            <p:cNvGrpSpPr/>
            <p:nvPr/>
          </p:nvGrpSpPr>
          <p:grpSpPr>
            <a:xfrm>
              <a:off x="5122127" y="1979731"/>
              <a:ext cx="878870" cy="221632"/>
              <a:chOff x="2947536" y="4048677"/>
              <a:chExt cx="878870" cy="221632"/>
            </a:xfrm>
          </p:grpSpPr>
          <p:sp>
            <p:nvSpPr>
              <p:cNvPr id="87" name="TextBox 86">
                <a:extLst>
                  <a:ext uri="{FF2B5EF4-FFF2-40B4-BE49-F238E27FC236}">
                    <a16:creationId xmlns:a16="http://schemas.microsoft.com/office/drawing/2014/main" id="{69390C30-4181-0E73-6FDB-12EC959D14EC}"/>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en-IN" sz="900" dirty="0">
                    <a:solidFill>
                      <a:schemeClr val="tx1">
                        <a:lumMod val="85000"/>
                        <a:lumOff val="15000"/>
                      </a:schemeClr>
                    </a:solidFill>
                  </a:rPr>
                  <a:t>E</a:t>
                </a:r>
                <a:r>
                  <a:rPr lang="ro-RO" sz="900" dirty="0" err="1">
                    <a:solidFill>
                      <a:schemeClr val="tx1">
                        <a:lumMod val="85000"/>
                        <a:lumOff val="15000"/>
                      </a:schemeClr>
                    </a:solidFill>
                  </a:rPr>
                  <a:t>tică</a:t>
                </a:r>
                <a:endParaRPr lang="en-US" sz="900" dirty="0">
                  <a:solidFill>
                    <a:schemeClr val="tx1">
                      <a:lumMod val="85000"/>
                      <a:lumOff val="15000"/>
                    </a:schemeClr>
                  </a:solidFill>
                </a:endParaRPr>
              </a:p>
            </p:txBody>
          </p:sp>
          <p:cxnSp>
            <p:nvCxnSpPr>
              <p:cNvPr id="88" name="Straight Connector 87">
                <a:extLst>
                  <a:ext uri="{FF2B5EF4-FFF2-40B4-BE49-F238E27FC236}">
                    <a16:creationId xmlns:a16="http://schemas.microsoft.com/office/drawing/2014/main" id="{178B0B39-2BE4-F6A3-C032-EC00AD44CEBA}"/>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890A06D5-9F00-A9DF-E173-2CB9FDEBD290}"/>
                </a:ext>
              </a:extLst>
            </p:cNvPr>
            <p:cNvGrpSpPr/>
            <p:nvPr/>
          </p:nvGrpSpPr>
          <p:grpSpPr>
            <a:xfrm>
              <a:off x="5232964" y="2312240"/>
              <a:ext cx="878870" cy="221632"/>
              <a:chOff x="2947536" y="4048677"/>
              <a:chExt cx="878870" cy="221632"/>
            </a:xfrm>
          </p:grpSpPr>
          <p:sp>
            <p:nvSpPr>
              <p:cNvPr id="90" name="TextBox 89">
                <a:extLst>
                  <a:ext uri="{FF2B5EF4-FFF2-40B4-BE49-F238E27FC236}">
                    <a16:creationId xmlns:a16="http://schemas.microsoft.com/office/drawing/2014/main" id="{E7B4516D-4C7C-C140-12AF-CA9C44E569D2}"/>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Motivare</a:t>
                </a:r>
                <a:endParaRPr lang="en-US" sz="900" dirty="0">
                  <a:solidFill>
                    <a:schemeClr val="tx1">
                      <a:lumMod val="85000"/>
                      <a:lumOff val="15000"/>
                    </a:schemeClr>
                  </a:solidFill>
                </a:endParaRPr>
              </a:p>
            </p:txBody>
          </p:sp>
          <p:cxnSp>
            <p:nvCxnSpPr>
              <p:cNvPr id="91" name="Straight Connector 90">
                <a:extLst>
                  <a:ext uri="{FF2B5EF4-FFF2-40B4-BE49-F238E27FC236}">
                    <a16:creationId xmlns:a16="http://schemas.microsoft.com/office/drawing/2014/main" id="{F48D3EF8-8D13-36AF-05D8-F4D0F4185279}"/>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90C4022-BD6B-1F71-95E1-0511D9ECFDDB}"/>
                </a:ext>
              </a:extLst>
            </p:cNvPr>
            <p:cNvSpPr txBox="1"/>
            <p:nvPr/>
          </p:nvSpPr>
          <p:spPr>
            <a:xfrm>
              <a:off x="7979402" y="4158850"/>
              <a:ext cx="786230" cy="172604"/>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Instrumente digitale</a:t>
              </a:r>
              <a:endParaRPr lang="en-US" sz="900" dirty="0">
                <a:solidFill>
                  <a:schemeClr val="tx1">
                    <a:lumMod val="85000"/>
                    <a:lumOff val="15000"/>
                  </a:schemeClr>
                </a:solidFill>
              </a:endParaRPr>
            </a:p>
          </p:txBody>
        </p:sp>
        <p:cxnSp>
          <p:nvCxnSpPr>
            <p:cNvPr id="94" name="Straight Connector 93">
              <a:extLst>
                <a:ext uri="{FF2B5EF4-FFF2-40B4-BE49-F238E27FC236}">
                  <a16:creationId xmlns:a16="http://schemas.microsoft.com/office/drawing/2014/main" id="{0767623D-51DB-833C-ED4D-40F5CC74F296}"/>
                </a:ext>
              </a:extLst>
            </p:cNvPr>
            <p:cNvCxnSpPr/>
            <p:nvPr/>
          </p:nvCxnSpPr>
          <p:spPr>
            <a:xfrm flipH="1">
              <a:off x="7828489" y="4474912"/>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1A3B226-CD5C-93C9-540F-9B14BE34FB65}"/>
                </a:ext>
              </a:extLst>
            </p:cNvPr>
            <p:cNvSpPr txBox="1"/>
            <p:nvPr/>
          </p:nvSpPr>
          <p:spPr>
            <a:xfrm>
              <a:off x="7769341" y="4575404"/>
              <a:ext cx="878447"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Competențe digitale</a:t>
              </a:r>
              <a:endParaRPr lang="en-US" sz="900" dirty="0">
                <a:solidFill>
                  <a:schemeClr val="tx1">
                    <a:lumMod val="85000"/>
                    <a:lumOff val="15000"/>
                  </a:schemeClr>
                </a:solidFill>
              </a:endParaRPr>
            </a:p>
          </p:txBody>
        </p:sp>
        <p:cxnSp>
          <p:nvCxnSpPr>
            <p:cNvPr id="97" name="Straight Connector 96">
              <a:extLst>
                <a:ext uri="{FF2B5EF4-FFF2-40B4-BE49-F238E27FC236}">
                  <a16:creationId xmlns:a16="http://schemas.microsoft.com/office/drawing/2014/main" id="{1BCBBAD3-6EC7-9EF5-E827-EEC7BE9E2E46}"/>
                </a:ext>
              </a:extLst>
            </p:cNvPr>
            <p:cNvCxnSpPr/>
            <p:nvPr/>
          </p:nvCxnSpPr>
          <p:spPr>
            <a:xfrm flipH="1">
              <a:off x="7656799" y="4891469"/>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3ADFDF02-EE87-A7AD-7ED0-E03D5521E296}"/>
                </a:ext>
              </a:extLst>
            </p:cNvPr>
            <p:cNvSpPr txBox="1"/>
            <p:nvPr/>
          </p:nvSpPr>
          <p:spPr>
            <a:xfrm rot="4275563">
              <a:off x="6525957" y="1740415"/>
              <a:ext cx="769227" cy="200352"/>
            </a:xfrm>
            <a:prstGeom prst="rect">
              <a:avLst/>
            </a:prstGeom>
            <a:noFill/>
          </p:spPr>
          <p:txBody>
            <a:bodyPr wrap="square" lIns="0" tIns="0" rIns="0" bIns="0" rtlCol="0" anchor="ctr">
              <a:noAutofit/>
            </a:bodyPr>
            <a:lstStyle/>
            <a:p>
              <a:pPr algn="r"/>
              <a:r>
                <a:rPr lang="ro-RO" sz="900" dirty="0">
                  <a:solidFill>
                    <a:schemeClr val="tx1">
                      <a:lumMod val="85000"/>
                      <a:lumOff val="15000"/>
                    </a:schemeClr>
                  </a:solidFill>
                </a:rPr>
                <a:t>Prestigiu</a:t>
              </a:r>
              <a:endParaRPr lang="en-US" sz="900" dirty="0">
                <a:solidFill>
                  <a:schemeClr val="tx1">
                    <a:lumMod val="85000"/>
                    <a:lumOff val="15000"/>
                  </a:schemeClr>
                </a:solidFill>
              </a:endParaRPr>
            </a:p>
          </p:txBody>
        </p:sp>
        <p:sp>
          <p:nvSpPr>
            <p:cNvPr id="99" name="TextBox 98">
              <a:extLst>
                <a:ext uri="{FF2B5EF4-FFF2-40B4-BE49-F238E27FC236}">
                  <a16:creationId xmlns:a16="http://schemas.microsoft.com/office/drawing/2014/main" id="{49BF70E0-9F5B-7D5D-F6CE-486888737B86}"/>
                </a:ext>
              </a:extLst>
            </p:cNvPr>
            <p:cNvSpPr txBox="1"/>
            <p:nvPr/>
          </p:nvSpPr>
          <p:spPr>
            <a:xfrm>
              <a:off x="3293794" y="4949492"/>
              <a:ext cx="632076" cy="200352"/>
            </a:xfrm>
            <a:prstGeom prst="rect">
              <a:avLst/>
            </a:prstGeom>
            <a:noFill/>
          </p:spPr>
          <p:txBody>
            <a:bodyPr wrap="square" lIns="0" tIns="0" rIns="0" bIns="0" rtlCol="0" anchor="ctr">
              <a:noAutofit/>
            </a:bodyPr>
            <a:lstStyle/>
            <a:p>
              <a:pPr algn="r"/>
              <a:r>
                <a:rPr lang="ro-RO" sz="900" dirty="0">
                  <a:solidFill>
                    <a:schemeClr val="tx1">
                      <a:lumMod val="85000"/>
                      <a:lumOff val="15000"/>
                    </a:schemeClr>
                  </a:solidFill>
                </a:rPr>
                <a:t>Încredere</a:t>
              </a:r>
              <a:endParaRPr lang="en-US" sz="900" dirty="0">
                <a:solidFill>
                  <a:schemeClr val="tx1">
                    <a:lumMod val="85000"/>
                    <a:lumOff val="15000"/>
                  </a:schemeClr>
                </a:solidFill>
              </a:endParaRPr>
            </a:p>
          </p:txBody>
        </p:sp>
        <p:sp>
          <p:nvSpPr>
            <p:cNvPr id="100" name="TextBox 99">
              <a:extLst>
                <a:ext uri="{FF2B5EF4-FFF2-40B4-BE49-F238E27FC236}">
                  <a16:creationId xmlns:a16="http://schemas.microsoft.com/office/drawing/2014/main" id="{B4268E4C-CA1E-8CC8-832D-059BD9F3C7EF}"/>
                </a:ext>
              </a:extLst>
            </p:cNvPr>
            <p:cNvSpPr txBox="1"/>
            <p:nvPr/>
          </p:nvSpPr>
          <p:spPr>
            <a:xfrm rot="17317321" flipH="1">
              <a:off x="3574674" y="4212930"/>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Costuri reduse</a:t>
              </a:r>
              <a:endParaRPr lang="en-US" sz="900" dirty="0">
                <a:solidFill>
                  <a:schemeClr val="tx1">
                    <a:lumMod val="85000"/>
                    <a:lumOff val="15000"/>
                  </a:schemeClr>
                </a:solidFill>
              </a:endParaRPr>
            </a:p>
          </p:txBody>
        </p:sp>
        <p:sp>
          <p:nvSpPr>
            <p:cNvPr id="10" name="TextBox 98">
              <a:extLst>
                <a:ext uri="{FF2B5EF4-FFF2-40B4-BE49-F238E27FC236}">
                  <a16:creationId xmlns:a16="http://schemas.microsoft.com/office/drawing/2014/main" id="{4038BBFD-AB14-8C77-D832-98742374917F}"/>
                </a:ext>
              </a:extLst>
            </p:cNvPr>
            <p:cNvSpPr txBox="1"/>
            <p:nvPr/>
          </p:nvSpPr>
          <p:spPr>
            <a:xfrm rot="4436657">
              <a:off x="1993090" y="1830942"/>
              <a:ext cx="689151"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Gestionare resurse</a:t>
              </a:r>
              <a:endParaRPr lang="en-US" sz="900" dirty="0">
                <a:solidFill>
                  <a:schemeClr val="tx1">
                    <a:lumMod val="85000"/>
                    <a:lumOff val="15000"/>
                  </a:schemeClr>
                </a:solidFill>
              </a:endParaRPr>
            </a:p>
          </p:txBody>
        </p:sp>
        <p:cxnSp>
          <p:nvCxnSpPr>
            <p:cNvPr id="12" name="Straight Connector 93">
              <a:extLst>
                <a:ext uri="{FF2B5EF4-FFF2-40B4-BE49-F238E27FC236}">
                  <a16:creationId xmlns:a16="http://schemas.microsoft.com/office/drawing/2014/main" id="{C415C462-7810-7B3D-7E2E-D5B4284EEF0C}"/>
                </a:ext>
              </a:extLst>
            </p:cNvPr>
            <p:cNvCxnSpPr>
              <a:cxnSpLocks/>
            </p:cNvCxnSpPr>
            <p:nvPr/>
          </p:nvCxnSpPr>
          <p:spPr>
            <a:xfrm flipH="1">
              <a:off x="3356942" y="4920282"/>
              <a:ext cx="6819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95">
              <a:extLst>
                <a:ext uri="{FF2B5EF4-FFF2-40B4-BE49-F238E27FC236}">
                  <a16:creationId xmlns:a16="http://schemas.microsoft.com/office/drawing/2014/main" id="{A862A4EC-8370-9794-5BFC-03A874CCAB78}"/>
                </a:ext>
              </a:extLst>
            </p:cNvPr>
            <p:cNvSpPr txBox="1"/>
            <p:nvPr/>
          </p:nvSpPr>
          <p:spPr>
            <a:xfrm>
              <a:off x="7657222" y="4997102"/>
              <a:ext cx="878447"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Norme digitale</a:t>
              </a:r>
              <a:endParaRPr lang="en-US" sz="900" dirty="0">
                <a:solidFill>
                  <a:schemeClr val="tx1">
                    <a:lumMod val="85000"/>
                    <a:lumOff val="15000"/>
                  </a:schemeClr>
                </a:solidFill>
              </a:endParaRPr>
            </a:p>
          </p:txBody>
        </p:sp>
      </p:grpSp>
      <p:sp>
        <p:nvSpPr>
          <p:cNvPr id="28" name="TextBox 80">
            <a:extLst>
              <a:ext uri="{FF2B5EF4-FFF2-40B4-BE49-F238E27FC236}">
                <a16:creationId xmlns:a16="http://schemas.microsoft.com/office/drawing/2014/main" id="{AD9DAB16-51E1-6730-6E54-E1E141F109CD}"/>
              </a:ext>
            </a:extLst>
          </p:cNvPr>
          <p:cNvSpPr txBox="1"/>
          <p:nvPr/>
        </p:nvSpPr>
        <p:spPr>
          <a:xfrm>
            <a:off x="7249843" y="2811199"/>
            <a:ext cx="796678" cy="171145"/>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Interconectare</a:t>
            </a:r>
            <a:endParaRPr lang="en-US" sz="900" dirty="0">
              <a:solidFill>
                <a:schemeClr val="tx1">
                  <a:lumMod val="85000"/>
                  <a:lumOff val="15000"/>
                </a:schemeClr>
              </a:solidFill>
            </a:endParaRPr>
          </a:p>
        </p:txBody>
      </p:sp>
      <p:pic>
        <p:nvPicPr>
          <p:cNvPr id="22" name="Picture 3">
            <a:extLst>
              <a:ext uri="{FF2B5EF4-FFF2-40B4-BE49-F238E27FC236}">
                <a16:creationId xmlns:a16="http://schemas.microsoft.com/office/drawing/2014/main" id="{3087AEFE-D2C0-5999-60F2-894758622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4" name="Picture 2">
            <a:extLst>
              <a:ext uri="{FF2B5EF4-FFF2-40B4-BE49-F238E27FC236}">
                <a16:creationId xmlns:a16="http://schemas.microsoft.com/office/drawing/2014/main" id="{9997EFE7-1406-BC8B-AC9A-06B87369B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059451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9711B-3AA9-55EE-A281-90790AC0545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F587616-48D4-2C8E-B014-2490EE077E78}"/>
              </a:ext>
            </a:extLst>
          </p:cNvPr>
          <p:cNvSpPr/>
          <p:nvPr/>
        </p:nvSpPr>
        <p:spPr>
          <a:xfrm flipH="1">
            <a:off x="-19535" y="1280936"/>
            <a:ext cx="12215096" cy="20776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C09C7CCE-0794-933B-E946-502A0DE00B48}"/>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136C2AA-D610-E807-0D5B-216488927D0E}"/>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17E7B7-2051-4787-DE8A-A83A27722C7B}"/>
              </a:ext>
            </a:extLst>
          </p:cNvPr>
          <p:cNvSpPr>
            <a:spLocks noGrp="1"/>
          </p:cNvSpPr>
          <p:nvPr>
            <p:ph type="title"/>
          </p:nvPr>
        </p:nvSpPr>
        <p:spPr>
          <a:xfrm>
            <a:off x="1794212" y="1938954"/>
            <a:ext cx="9628792" cy="806987"/>
          </a:xfrm>
        </p:spPr>
        <p:txBody>
          <a:bodyPr/>
          <a:lstStyle/>
          <a:p>
            <a:r>
              <a:rPr lang="ro-RO" sz="5400" dirty="0">
                <a:solidFill>
                  <a:schemeClr val="accent4"/>
                </a:solidFill>
              </a:rPr>
              <a:t>MODIFCĂRI STRUCTURALE</a:t>
            </a:r>
            <a:endParaRPr lang="en-US" sz="5400" dirty="0">
              <a:solidFill>
                <a:schemeClr val="accent4"/>
              </a:solidFill>
            </a:endParaRPr>
          </a:p>
        </p:txBody>
      </p:sp>
      <p:pic>
        <p:nvPicPr>
          <p:cNvPr id="4" name="Picture 3">
            <a:extLst>
              <a:ext uri="{FF2B5EF4-FFF2-40B4-BE49-F238E27FC236}">
                <a16:creationId xmlns:a16="http://schemas.microsoft.com/office/drawing/2014/main" id="{C07717C4-D3B8-0E3E-6338-C7E01940A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0DD1FE0E-0C9A-2838-3103-D3A148FB2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8" name="CasetăText 7">
            <a:extLst>
              <a:ext uri="{FF2B5EF4-FFF2-40B4-BE49-F238E27FC236}">
                <a16:creationId xmlns:a16="http://schemas.microsoft.com/office/drawing/2014/main" id="{D096D2B6-6245-774F-C401-FB73A5AC74B1}"/>
              </a:ext>
            </a:extLst>
          </p:cNvPr>
          <p:cNvSpPr txBox="1"/>
          <p:nvPr/>
        </p:nvSpPr>
        <p:spPr>
          <a:xfrm>
            <a:off x="1629916" y="3664599"/>
            <a:ext cx="9721080" cy="1908215"/>
          </a:xfrm>
          <a:prstGeom prst="rect">
            <a:avLst/>
          </a:prstGeom>
          <a:noFill/>
        </p:spPr>
        <p:txBody>
          <a:bodyPr wrap="square">
            <a:spAutoFit/>
          </a:bodyPr>
          <a:lstStyle/>
          <a:p>
            <a:pPr lvl="0" algn="just">
              <a:lnSpc>
                <a:spcPct val="115000"/>
              </a:lnSpc>
              <a:spcAft>
                <a:spcPts val="800"/>
              </a:spcAft>
            </a:pPr>
            <a:r>
              <a:rPr lang="ro-RO" sz="2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17%</a:t>
            </a:r>
            <a:r>
              <a:rPr lang="ro-RO" sz="2000" kern="100" dirty="0">
                <a:effectLst/>
                <a:latin typeface="Calibri" panose="020F0502020204030204" pitchFamily="34" charset="0"/>
                <a:ea typeface="Aptos" panose="020B0004020202020204" pitchFamily="34" charset="0"/>
                <a:cs typeface="Times New Roman" panose="02020603050405020304" pitchFamily="18" charset="0"/>
              </a:rPr>
              <a:t> dintre funcționarii publici participanți la cursurile de formare </a:t>
            </a:r>
            <a:r>
              <a:rPr lang="ro-RO" sz="2000" b="1" kern="100" dirty="0">
                <a:effectLst/>
                <a:latin typeface="Calibri" panose="020F0502020204030204" pitchFamily="34" charset="0"/>
                <a:ea typeface="Aptos" panose="020B0004020202020204" pitchFamily="34" charset="0"/>
                <a:cs typeface="Times New Roman" panose="02020603050405020304" pitchFamily="18" charset="0"/>
              </a:rPr>
              <a:t>nu mai dețin funcții publice de conducere</a:t>
            </a:r>
            <a:r>
              <a:rPr lang="ro-RO" sz="2000" i="1" kern="100" dirty="0">
                <a:effectLst/>
                <a:latin typeface="Calibri" panose="020F0502020204030204" pitchFamily="34" charset="0"/>
                <a:ea typeface="Aptos" panose="020B0004020202020204" pitchFamily="34" charset="0"/>
                <a:cs typeface="Times New Roman" panose="02020603050405020304" pitchFamily="18" charset="0"/>
              </a:rPr>
              <a:t>,</a:t>
            </a:r>
            <a:r>
              <a:rPr lang="ro-RO" sz="2000" kern="100" dirty="0">
                <a:effectLst/>
                <a:latin typeface="Calibri" panose="020F0502020204030204" pitchFamily="34" charset="0"/>
                <a:ea typeface="Aptos" panose="020B0004020202020204" pitchFamily="34" charset="0"/>
                <a:cs typeface="Times New Roman" panose="02020603050405020304" pitchFamily="18" charset="0"/>
              </a:rPr>
              <a:t> ca urmare a reorganizării aparatului administrativ. </a:t>
            </a:r>
          </a:p>
          <a:p>
            <a:pPr lvl="0" algn="just">
              <a:lnSpc>
                <a:spcPct val="115000"/>
              </a:lnSpc>
              <a:spcAft>
                <a:spcPts val="800"/>
              </a:spcAft>
            </a:pPr>
            <a:r>
              <a:rPr lang="ro-RO" b="1" dirty="0">
                <a:solidFill>
                  <a:srgbClr val="FF0000"/>
                </a:solidFill>
              </a:rPr>
              <a:t>4%</a:t>
            </a:r>
            <a:r>
              <a:rPr lang="ro-RO" dirty="0">
                <a:solidFill>
                  <a:srgbClr val="B66C1A"/>
                </a:solidFill>
              </a:rPr>
              <a:t> </a:t>
            </a:r>
            <a:r>
              <a:rPr lang="ro-RO" sz="2000" dirty="0"/>
              <a:t>dintre participanți </a:t>
            </a:r>
            <a:r>
              <a:rPr lang="ro-RO" sz="2000" b="1" dirty="0"/>
              <a:t>au avansat în ierarhie</a:t>
            </a:r>
            <a:r>
              <a:rPr lang="ro-RO" sz="2000" dirty="0"/>
              <a:t> </a:t>
            </a:r>
          </a:p>
          <a:p>
            <a:pPr lvl="0" algn="just">
              <a:lnSpc>
                <a:spcPct val="115000"/>
              </a:lnSpc>
              <a:spcAft>
                <a:spcPts val="800"/>
              </a:spcAft>
            </a:pPr>
            <a:r>
              <a:rPr lang="ro-RO" sz="2000" i="1" kern="100" dirty="0">
                <a:latin typeface="Aptos" panose="020B0004020202020204" pitchFamily="34" charset="0"/>
                <a:ea typeface="Aptos" panose="020B0004020202020204" pitchFamily="34" charset="0"/>
                <a:cs typeface="Times New Roman" panose="02020603050405020304" pitchFamily="18" charset="0"/>
              </a:rPr>
              <a:t>Pierdere minimală</a:t>
            </a:r>
            <a:r>
              <a:rPr lang="ro-RO" sz="2000" kern="100" dirty="0">
                <a:latin typeface="Aptos" panose="020B0004020202020204" pitchFamily="34" charset="0"/>
                <a:ea typeface="Aptos" panose="020B0004020202020204" pitchFamily="34" charset="0"/>
                <a:cs typeface="Times New Roman" panose="02020603050405020304" pitchFamily="18" charset="0"/>
              </a:rPr>
              <a:t> prin </a:t>
            </a:r>
            <a:r>
              <a:rPr lang="ro-RO" sz="2000" b="1" kern="100" dirty="0">
                <a:latin typeface="Aptos" panose="020B0004020202020204" pitchFamily="34" charset="0"/>
                <a:ea typeface="Aptos" panose="020B0004020202020204" pitchFamily="34" charset="0"/>
                <a:cs typeface="Times New Roman" panose="02020603050405020304" pitchFamily="18" charset="0"/>
              </a:rPr>
              <a:t>ieșiri din sistem</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76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66B2-29D4-AF76-67BE-048AB5A99BF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58C1658-F982-540D-9E09-5FDB35EB411A}"/>
              </a:ext>
            </a:extLst>
          </p:cNvPr>
          <p:cNvSpPr/>
          <p:nvPr/>
        </p:nvSpPr>
        <p:spPr>
          <a:xfrm flipH="1">
            <a:off x="-26268" y="1258001"/>
            <a:ext cx="5015398" cy="460851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09E0190F-64B3-1A99-5C90-1A9E6B397964}"/>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DCC55D9E-BB81-0419-4FEB-0CFEDEE142F6}"/>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9FBD25-1B67-185E-9F10-7C55449FF64B}"/>
              </a:ext>
            </a:extLst>
          </p:cNvPr>
          <p:cNvSpPr>
            <a:spLocks noGrp="1"/>
          </p:cNvSpPr>
          <p:nvPr>
            <p:ph type="title"/>
          </p:nvPr>
        </p:nvSpPr>
        <p:spPr>
          <a:xfrm>
            <a:off x="929209" y="3398673"/>
            <a:ext cx="4104453" cy="1439478"/>
          </a:xfrm>
        </p:spPr>
        <p:txBody>
          <a:bodyPr/>
          <a:lstStyle/>
          <a:p>
            <a:r>
              <a:rPr lang="ro-RO" sz="4800" noProof="0" dirty="0">
                <a:solidFill>
                  <a:schemeClr val="accent4"/>
                </a:solidFill>
              </a:rPr>
              <a:t>IMPACT</a:t>
            </a:r>
            <a:br>
              <a:rPr lang="ro-RO" sz="4800" noProof="0" dirty="0">
                <a:solidFill>
                  <a:schemeClr val="accent4"/>
                </a:solidFill>
              </a:rPr>
            </a:br>
            <a:r>
              <a:rPr lang="ro-RO" sz="4800" noProof="0" dirty="0">
                <a:solidFill>
                  <a:schemeClr val="accent4"/>
                </a:solidFill>
              </a:rPr>
              <a:t>MACRO-ECONOMIC</a:t>
            </a:r>
            <a:endParaRPr lang="en-US" sz="4800" dirty="0">
              <a:solidFill>
                <a:schemeClr val="accent4"/>
              </a:solidFill>
            </a:endParaRPr>
          </a:p>
        </p:txBody>
      </p:sp>
      <p:pic>
        <p:nvPicPr>
          <p:cNvPr id="4" name="Picture 3">
            <a:extLst>
              <a:ext uri="{FF2B5EF4-FFF2-40B4-BE49-F238E27FC236}">
                <a16:creationId xmlns:a16="http://schemas.microsoft.com/office/drawing/2014/main" id="{B55B671C-E81F-2776-A38F-684BDC5EA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64503756-C84B-EFBC-120E-9B8610BD2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8" name="CasetăText 7">
            <a:extLst>
              <a:ext uri="{FF2B5EF4-FFF2-40B4-BE49-F238E27FC236}">
                <a16:creationId xmlns:a16="http://schemas.microsoft.com/office/drawing/2014/main" id="{985545B7-DF66-B2A6-1E7A-751F07CF6CCD}"/>
              </a:ext>
            </a:extLst>
          </p:cNvPr>
          <p:cNvSpPr txBox="1"/>
          <p:nvPr/>
        </p:nvSpPr>
        <p:spPr>
          <a:xfrm>
            <a:off x="5734372" y="2616575"/>
            <a:ext cx="6107430" cy="707886"/>
          </a:xfrm>
          <a:prstGeom prst="rect">
            <a:avLst/>
          </a:prstGeom>
          <a:noFill/>
        </p:spPr>
        <p:txBody>
          <a:bodyPr wrap="square">
            <a:spAutoFit/>
          </a:bodyPr>
          <a:lstStyle/>
          <a:p>
            <a:r>
              <a:rPr lang="ro-RO" sz="2000" b="1" dirty="0">
                <a:solidFill>
                  <a:schemeClr val="accent2"/>
                </a:solidFill>
                <a:latin typeface="Calibri" panose="020F0502020204030204" pitchFamily="34" charset="0"/>
                <a:ea typeface="Aptos" panose="020B0004020202020204" pitchFamily="34" charset="0"/>
              </a:rPr>
              <a:t>- 6,7%</a:t>
            </a:r>
            <a:r>
              <a:rPr lang="ro-RO" sz="2000" dirty="0">
                <a:latin typeface="Calibri" panose="020F0502020204030204" pitchFamily="34" charset="0"/>
                <a:ea typeface="Aptos" panose="020B0004020202020204" pitchFamily="34" charset="0"/>
              </a:rPr>
              <a:t> au scăzut </a:t>
            </a:r>
            <a:r>
              <a:rPr lang="ro-RO" sz="2000" dirty="0">
                <a:effectLst/>
                <a:latin typeface="Calibri" panose="020F0502020204030204" pitchFamily="34" charset="0"/>
                <a:ea typeface="Aptos" panose="020B0004020202020204" pitchFamily="34" charset="0"/>
              </a:rPr>
              <a:t>cauzele privind infracțiunile de corupție trimise spre soluționare;</a:t>
            </a:r>
            <a:endParaRPr lang="en-GB" sz="2000" dirty="0"/>
          </a:p>
        </p:txBody>
      </p:sp>
      <p:sp>
        <p:nvSpPr>
          <p:cNvPr id="14" name="CasetăText 13">
            <a:extLst>
              <a:ext uri="{FF2B5EF4-FFF2-40B4-BE49-F238E27FC236}">
                <a16:creationId xmlns:a16="http://schemas.microsoft.com/office/drawing/2014/main" id="{9C359D49-259D-05F4-722D-4AE1B8597B25}"/>
              </a:ext>
            </a:extLst>
          </p:cNvPr>
          <p:cNvSpPr txBox="1"/>
          <p:nvPr/>
        </p:nvSpPr>
        <p:spPr>
          <a:xfrm>
            <a:off x="5734372" y="1166927"/>
            <a:ext cx="6107430" cy="707886"/>
          </a:xfrm>
          <a:prstGeom prst="rect">
            <a:avLst/>
          </a:prstGeom>
          <a:noFill/>
        </p:spPr>
        <p:txBody>
          <a:bodyPr wrap="square">
            <a:spAutoFit/>
          </a:bodyPr>
          <a:lstStyle/>
          <a:p>
            <a:r>
              <a:rPr lang="ro-RO" sz="2000" b="1" dirty="0">
                <a:solidFill>
                  <a:schemeClr val="accent2"/>
                </a:solidFill>
                <a:effectLst/>
                <a:latin typeface="Calibri" panose="020F0502020204030204" pitchFamily="34" charset="0"/>
                <a:ea typeface="Aptos" panose="020B0004020202020204" pitchFamily="34" charset="0"/>
              </a:rPr>
              <a:t>+12,1%</a:t>
            </a:r>
            <a:r>
              <a:rPr lang="ro-RO" sz="2000" b="1" dirty="0">
                <a:effectLst/>
                <a:latin typeface="Calibri" panose="020F0502020204030204" pitchFamily="34" charset="0"/>
                <a:ea typeface="Aptos" panose="020B0004020202020204" pitchFamily="34" charset="0"/>
              </a:rPr>
              <a:t> productivitatea muncii per angajat</a:t>
            </a:r>
            <a:r>
              <a:rPr lang="ro-RO" sz="2000" dirty="0">
                <a:effectLst/>
                <a:latin typeface="Calibri" panose="020F0502020204030204" pitchFamily="34" charset="0"/>
                <a:ea typeface="Aptos" panose="020B0004020202020204" pitchFamily="34" charset="0"/>
              </a:rPr>
              <a:t>, în domeniul CAEN O </a:t>
            </a:r>
            <a:r>
              <a:rPr lang="ro-RO" sz="1600" dirty="0">
                <a:effectLst/>
                <a:latin typeface="Calibri" panose="020F0502020204030204" pitchFamily="34" charset="0"/>
                <a:ea typeface="Aptos" panose="020B0004020202020204" pitchFamily="34" charset="0"/>
              </a:rPr>
              <a:t>(inclusiv administrație publică)</a:t>
            </a:r>
            <a:endParaRPr lang="en-GB" sz="2000" dirty="0"/>
          </a:p>
        </p:txBody>
      </p:sp>
      <p:sp>
        <p:nvSpPr>
          <p:cNvPr id="16" name="CasetăText 15">
            <a:extLst>
              <a:ext uri="{FF2B5EF4-FFF2-40B4-BE49-F238E27FC236}">
                <a16:creationId xmlns:a16="http://schemas.microsoft.com/office/drawing/2014/main" id="{A86E081D-99CE-6EAF-936F-B3304C400132}"/>
              </a:ext>
            </a:extLst>
          </p:cNvPr>
          <p:cNvSpPr txBox="1"/>
          <p:nvPr/>
        </p:nvSpPr>
        <p:spPr>
          <a:xfrm>
            <a:off x="5734372" y="1891751"/>
            <a:ext cx="6107430" cy="707886"/>
          </a:xfrm>
          <a:prstGeom prst="rect">
            <a:avLst/>
          </a:prstGeom>
          <a:noFill/>
        </p:spPr>
        <p:txBody>
          <a:bodyPr wrap="square">
            <a:spAutoFit/>
          </a:bodyPr>
          <a:lstStyle/>
          <a:p>
            <a:r>
              <a:rPr lang="ro-RO" sz="2000" b="1" dirty="0">
                <a:solidFill>
                  <a:schemeClr val="accent2"/>
                </a:solidFill>
                <a:effectLst/>
                <a:latin typeface="Calibri" panose="020F0502020204030204" pitchFamily="34" charset="0"/>
                <a:ea typeface="Aptos" panose="020B0004020202020204" pitchFamily="34" charset="0"/>
              </a:rPr>
              <a:t>+12,2%</a:t>
            </a:r>
            <a:r>
              <a:rPr lang="ro-RO" sz="2000" b="1" dirty="0">
                <a:effectLst/>
                <a:latin typeface="Calibri" panose="020F0502020204030204" pitchFamily="34" charset="0"/>
                <a:ea typeface="Aptos" panose="020B0004020202020204" pitchFamily="34" charset="0"/>
              </a:rPr>
              <a:t> productivitatea orară a muncii</a:t>
            </a:r>
            <a:r>
              <a:rPr lang="ro-RO" sz="2000" dirty="0">
                <a:effectLst/>
                <a:latin typeface="Calibri" panose="020F0502020204030204" pitchFamily="34" charset="0"/>
                <a:ea typeface="Aptos" panose="020B0004020202020204" pitchFamily="34" charset="0"/>
              </a:rPr>
              <a:t> în domeniul CAEN </a:t>
            </a:r>
            <a:r>
              <a:rPr lang="ro-RO" sz="2000" dirty="0">
                <a:latin typeface="Calibri" panose="020F0502020204030204" pitchFamily="34" charset="0"/>
                <a:ea typeface="Aptos" panose="020B0004020202020204" pitchFamily="34" charset="0"/>
              </a:rPr>
              <a:t>O </a:t>
            </a:r>
            <a:r>
              <a:rPr lang="ro-RO" sz="1800" dirty="0">
                <a:latin typeface="Calibri" panose="020F0502020204030204" pitchFamily="34" charset="0"/>
                <a:ea typeface="Aptos" panose="020B0004020202020204" pitchFamily="34" charset="0"/>
              </a:rPr>
              <a:t>(inclusiv administrație publică)</a:t>
            </a:r>
            <a:endParaRPr lang="en-GB" sz="2000" dirty="0"/>
          </a:p>
        </p:txBody>
      </p:sp>
      <p:pic>
        <p:nvPicPr>
          <p:cNvPr id="17" name="Imagine 16">
            <a:extLst>
              <a:ext uri="{FF2B5EF4-FFF2-40B4-BE49-F238E27FC236}">
                <a16:creationId xmlns:a16="http://schemas.microsoft.com/office/drawing/2014/main" id="{DEE7F8DC-A431-5CD5-2DD3-0A050D02700A}"/>
              </a:ext>
            </a:extLst>
          </p:cNvPr>
          <p:cNvPicPr>
            <a:picLocks noChangeAspect="1"/>
          </p:cNvPicPr>
          <p:nvPr/>
        </p:nvPicPr>
        <p:blipFill>
          <a:blip r:embed="rId4"/>
          <a:stretch>
            <a:fillRect/>
          </a:stretch>
        </p:blipFill>
        <p:spPr>
          <a:xfrm>
            <a:off x="5230316" y="3429000"/>
            <a:ext cx="6885736" cy="2600465"/>
          </a:xfrm>
          <a:prstGeom prst="rect">
            <a:avLst/>
          </a:prstGeom>
        </p:spPr>
      </p:pic>
      <p:sp>
        <p:nvSpPr>
          <p:cNvPr id="19" name="CasetăText 18">
            <a:extLst>
              <a:ext uri="{FF2B5EF4-FFF2-40B4-BE49-F238E27FC236}">
                <a16:creationId xmlns:a16="http://schemas.microsoft.com/office/drawing/2014/main" id="{F7569690-AEFA-10F5-D9F5-D84D349767EE}"/>
              </a:ext>
            </a:extLst>
          </p:cNvPr>
          <p:cNvSpPr txBox="1"/>
          <p:nvPr/>
        </p:nvSpPr>
        <p:spPr>
          <a:xfrm>
            <a:off x="9072105" y="3157092"/>
            <a:ext cx="2926963" cy="261610"/>
          </a:xfrm>
          <a:prstGeom prst="rect">
            <a:avLst/>
          </a:prstGeom>
          <a:noFill/>
        </p:spPr>
        <p:txBody>
          <a:bodyPr wrap="square">
            <a:spAutoFit/>
          </a:bodyPr>
          <a:lstStyle/>
          <a:p>
            <a:pPr algn="ctr"/>
            <a:r>
              <a:rPr lang="ro-RO" sz="1100" i="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Indicatori de țară 2025. Fișa OECD</a:t>
            </a:r>
            <a:endParaRPr lang="en-GB" sz="1100" i="1" dirty="0">
              <a:solidFill>
                <a:schemeClr val="accent2"/>
              </a:solidFill>
            </a:endParaRPr>
          </a:p>
        </p:txBody>
      </p:sp>
    </p:spTree>
    <p:extLst>
      <p:ext uri="{BB962C8B-B14F-4D97-AF65-F5344CB8AC3E}">
        <p14:creationId xmlns:p14="http://schemas.microsoft.com/office/powerpoint/2010/main" val="5547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9B604CE1-E37B-56D9-9310-367E21AEF017}"/>
              </a:ext>
            </a:extLst>
          </p:cNvPr>
          <p:cNvSpPr/>
          <p:nvPr/>
        </p:nvSpPr>
        <p:spPr>
          <a:xfrm rot="10800000">
            <a:off x="5272851" y="1179433"/>
            <a:ext cx="6924371" cy="4757396"/>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BDF92-112C-D3C5-F262-D4ADD7C44552}"/>
              </a:ext>
            </a:extLst>
          </p:cNvPr>
          <p:cNvSpPr>
            <a:spLocks noGrp="1"/>
          </p:cNvSpPr>
          <p:nvPr>
            <p:ph type="title"/>
          </p:nvPr>
        </p:nvSpPr>
        <p:spPr>
          <a:xfrm>
            <a:off x="1168399" y="1059224"/>
            <a:ext cx="4104453" cy="1439478"/>
          </a:xfrm>
        </p:spPr>
        <p:txBody>
          <a:bodyPr/>
          <a:lstStyle/>
          <a:p>
            <a:r>
              <a:rPr lang="ro-RO" dirty="0"/>
              <a:t>Beneficii</a:t>
            </a:r>
            <a:endParaRPr lang="en-US" dirty="0"/>
          </a:p>
        </p:txBody>
      </p:sp>
      <p:sp>
        <p:nvSpPr>
          <p:cNvPr id="10" name="TextBox 9">
            <a:extLst>
              <a:ext uri="{FF2B5EF4-FFF2-40B4-BE49-F238E27FC236}">
                <a16:creationId xmlns:a16="http://schemas.microsoft.com/office/drawing/2014/main" id="{BB822B73-DCF8-DDBB-43E1-CE42DC0BEC5C}"/>
              </a:ext>
            </a:extLst>
          </p:cNvPr>
          <p:cNvSpPr txBox="1"/>
          <p:nvPr/>
        </p:nvSpPr>
        <p:spPr>
          <a:xfrm>
            <a:off x="1773335" y="2863137"/>
            <a:ext cx="2736298" cy="584775"/>
          </a:xfrm>
          <a:prstGeom prst="rect">
            <a:avLst/>
          </a:prstGeom>
          <a:noFill/>
        </p:spPr>
        <p:txBody>
          <a:bodyPr wrap="square" rtlCol="0">
            <a:spAutoFit/>
          </a:bodyPr>
          <a:lstStyle/>
          <a:p>
            <a:r>
              <a:rPr lang="ro-RO" sz="1600" b="1" dirty="0"/>
              <a:t>ANGAJARE/RETENȚIE de PERSONAL IT</a:t>
            </a:r>
            <a:endParaRPr lang="en-US" sz="1600" b="1" dirty="0"/>
          </a:p>
        </p:txBody>
      </p:sp>
      <p:sp>
        <p:nvSpPr>
          <p:cNvPr id="11" name="TextBox 10">
            <a:extLst>
              <a:ext uri="{FF2B5EF4-FFF2-40B4-BE49-F238E27FC236}">
                <a16:creationId xmlns:a16="http://schemas.microsoft.com/office/drawing/2014/main" id="{2B93D2A9-A95E-33C0-393C-D513C268168D}"/>
              </a:ext>
            </a:extLst>
          </p:cNvPr>
          <p:cNvSpPr txBox="1"/>
          <p:nvPr/>
        </p:nvSpPr>
        <p:spPr>
          <a:xfrm>
            <a:off x="1773335" y="3738169"/>
            <a:ext cx="3456375" cy="830997"/>
          </a:xfrm>
          <a:prstGeom prst="rect">
            <a:avLst/>
          </a:prstGeom>
          <a:noFill/>
        </p:spPr>
        <p:txBody>
          <a:bodyPr wrap="square" rtlCol="0">
            <a:spAutoFit/>
          </a:bodyPr>
          <a:lstStyle/>
          <a:p>
            <a:r>
              <a:rPr lang="ro-RO" sz="1600" b="1" dirty="0"/>
              <a:t>CREȘTEREA CALITĂȚII MEDIULUI DE LUCRU/ REDUCEREA STRESULUI</a:t>
            </a:r>
            <a:endParaRPr lang="en-US" sz="1400" dirty="0"/>
          </a:p>
        </p:txBody>
      </p:sp>
      <p:sp>
        <p:nvSpPr>
          <p:cNvPr id="12" name="TextBox 11">
            <a:extLst>
              <a:ext uri="{FF2B5EF4-FFF2-40B4-BE49-F238E27FC236}">
                <a16:creationId xmlns:a16="http://schemas.microsoft.com/office/drawing/2014/main" id="{EA2B3F09-5C77-BA4B-5978-4DA73C7DE190}"/>
              </a:ext>
            </a:extLst>
          </p:cNvPr>
          <p:cNvSpPr txBox="1"/>
          <p:nvPr/>
        </p:nvSpPr>
        <p:spPr>
          <a:xfrm>
            <a:off x="1816477" y="4869884"/>
            <a:ext cx="2736298" cy="584775"/>
          </a:xfrm>
          <a:prstGeom prst="rect">
            <a:avLst/>
          </a:prstGeom>
          <a:noFill/>
        </p:spPr>
        <p:txBody>
          <a:bodyPr wrap="square" rtlCol="0">
            <a:spAutoFit/>
          </a:bodyPr>
          <a:lstStyle/>
          <a:p>
            <a:r>
              <a:rPr lang="ro-RO" sz="1600" b="1" dirty="0"/>
              <a:t>CREȘTEREA EFICIENȚEI și EFICACITĂȚII</a:t>
            </a:r>
            <a:endParaRPr lang="en-US" sz="1400" dirty="0"/>
          </a:p>
        </p:txBody>
      </p:sp>
      <p:sp>
        <p:nvSpPr>
          <p:cNvPr id="13" name="CasetăText 12">
            <a:extLst>
              <a:ext uri="{FF2B5EF4-FFF2-40B4-BE49-F238E27FC236}">
                <a16:creationId xmlns:a16="http://schemas.microsoft.com/office/drawing/2014/main" id="{9714FD61-22BC-C2B3-5BE4-66497C6E78E5}"/>
              </a:ext>
            </a:extLst>
          </p:cNvPr>
          <p:cNvSpPr txBox="1"/>
          <p:nvPr/>
        </p:nvSpPr>
        <p:spPr>
          <a:xfrm>
            <a:off x="8398673" y="2793779"/>
            <a:ext cx="3692690" cy="707886"/>
          </a:xfrm>
          <a:prstGeom prst="rect">
            <a:avLst/>
          </a:prstGeom>
          <a:noFill/>
        </p:spPr>
        <p:txBody>
          <a:bodyPr wrap="square">
            <a:spAutoFit/>
          </a:bodyPr>
          <a:lstStyle/>
          <a:p>
            <a:r>
              <a:rPr lang="ro-RO" sz="2000" b="1" dirty="0">
                <a:solidFill>
                  <a:schemeClr val="bg1"/>
                </a:solidFill>
                <a:latin typeface="Calibri" panose="020F0502020204030204" pitchFamily="34" charset="0"/>
                <a:ea typeface="Aptos" panose="020B0004020202020204" pitchFamily="34" charset="0"/>
              </a:rPr>
              <a:t>e</a:t>
            </a:r>
            <a:r>
              <a:rPr lang="ro-RO" sz="2000" b="1" dirty="0">
                <a:solidFill>
                  <a:schemeClr val="bg1"/>
                </a:solidFill>
                <a:effectLst/>
                <a:latin typeface="Calibri" panose="020F0502020204030204" pitchFamily="34" charset="0"/>
                <a:ea typeface="Aptos" panose="020B0004020202020204" pitchFamily="34" charset="0"/>
              </a:rPr>
              <a:t>conomii în sistemul public din externalizare</a:t>
            </a:r>
            <a:endParaRPr lang="en-GB" sz="2000" dirty="0">
              <a:solidFill>
                <a:schemeClr val="bg1"/>
              </a:solidFill>
            </a:endParaRPr>
          </a:p>
        </p:txBody>
      </p:sp>
      <p:sp>
        <p:nvSpPr>
          <p:cNvPr id="15" name="CasetăText 14">
            <a:extLst>
              <a:ext uri="{FF2B5EF4-FFF2-40B4-BE49-F238E27FC236}">
                <a16:creationId xmlns:a16="http://schemas.microsoft.com/office/drawing/2014/main" id="{2A6D7F5C-712F-8CD8-DF17-4E8A75AA10DF}"/>
              </a:ext>
            </a:extLst>
          </p:cNvPr>
          <p:cNvSpPr txBox="1"/>
          <p:nvPr/>
        </p:nvSpPr>
        <p:spPr>
          <a:xfrm>
            <a:off x="7656401" y="3539891"/>
            <a:ext cx="6094854" cy="409599"/>
          </a:xfrm>
          <a:prstGeom prst="rect">
            <a:avLst/>
          </a:prstGeom>
          <a:noFill/>
        </p:spPr>
        <p:txBody>
          <a:bodyPr wrap="square">
            <a:spAutoFit/>
          </a:bodyPr>
          <a:lstStyle/>
          <a:p>
            <a:pPr marL="685800">
              <a:lnSpc>
                <a:spcPct val="107000"/>
              </a:lnSpc>
              <a:spcAft>
                <a:spcPts val="800"/>
              </a:spcAft>
            </a:pPr>
            <a:r>
              <a:rPr lang="ro-RO" sz="20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economii stres profesional</a:t>
            </a:r>
            <a:endParaRPr lang="en-GB"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6">
            <a:extLst>
              <a:ext uri="{FF2B5EF4-FFF2-40B4-BE49-F238E27FC236}">
                <a16:creationId xmlns:a16="http://schemas.microsoft.com/office/drawing/2014/main" id="{C13D77A7-F90F-A537-958B-ACBABB3244B3}"/>
              </a:ext>
            </a:extLst>
          </p:cNvPr>
          <p:cNvSpPr/>
          <p:nvPr/>
        </p:nvSpPr>
        <p:spPr>
          <a:xfrm>
            <a:off x="1211856" y="2992431"/>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sp>
        <p:nvSpPr>
          <p:cNvPr id="14" name="Freeform 16">
            <a:extLst>
              <a:ext uri="{FF2B5EF4-FFF2-40B4-BE49-F238E27FC236}">
                <a16:creationId xmlns:a16="http://schemas.microsoft.com/office/drawing/2014/main" id="{7A14F439-DDAF-FF2C-51F1-741D44E82267}"/>
              </a:ext>
            </a:extLst>
          </p:cNvPr>
          <p:cNvSpPr/>
          <p:nvPr/>
        </p:nvSpPr>
        <p:spPr>
          <a:xfrm>
            <a:off x="1203451" y="3960919"/>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sp>
        <p:nvSpPr>
          <p:cNvPr id="16" name="TextBox 8">
            <a:extLst>
              <a:ext uri="{FF2B5EF4-FFF2-40B4-BE49-F238E27FC236}">
                <a16:creationId xmlns:a16="http://schemas.microsoft.com/office/drawing/2014/main" id="{E295DA80-801C-725B-0954-4C8F724E976C}"/>
              </a:ext>
            </a:extLst>
          </p:cNvPr>
          <p:cNvSpPr txBox="1"/>
          <p:nvPr/>
        </p:nvSpPr>
        <p:spPr>
          <a:xfrm>
            <a:off x="6107313" y="2801503"/>
            <a:ext cx="2291360" cy="461665"/>
          </a:xfrm>
          <a:prstGeom prst="rect">
            <a:avLst/>
          </a:prstGeom>
          <a:noFill/>
        </p:spPr>
        <p:txBody>
          <a:bodyPr wrap="square" rtlCol="0">
            <a:spAutoFit/>
          </a:bodyPr>
          <a:lstStyle/>
          <a:p>
            <a:r>
              <a:rPr lang="ro-RO" b="1" dirty="0">
                <a:solidFill>
                  <a:schemeClr val="accent5"/>
                </a:solidFill>
              </a:rPr>
              <a:t>4,6 mil. euro</a:t>
            </a:r>
            <a:endParaRPr lang="en-US" b="1" dirty="0">
              <a:solidFill>
                <a:schemeClr val="accent5"/>
              </a:solidFill>
            </a:endParaRPr>
          </a:p>
        </p:txBody>
      </p:sp>
      <p:sp>
        <p:nvSpPr>
          <p:cNvPr id="24" name="TextBox 8">
            <a:extLst>
              <a:ext uri="{FF2B5EF4-FFF2-40B4-BE49-F238E27FC236}">
                <a16:creationId xmlns:a16="http://schemas.microsoft.com/office/drawing/2014/main" id="{4D474D99-1336-45DC-A6D7-C6D058166080}"/>
              </a:ext>
            </a:extLst>
          </p:cNvPr>
          <p:cNvSpPr txBox="1"/>
          <p:nvPr/>
        </p:nvSpPr>
        <p:spPr>
          <a:xfrm>
            <a:off x="6118978" y="3513859"/>
            <a:ext cx="2291360" cy="461665"/>
          </a:xfrm>
          <a:prstGeom prst="rect">
            <a:avLst/>
          </a:prstGeom>
          <a:noFill/>
        </p:spPr>
        <p:txBody>
          <a:bodyPr wrap="square" rtlCol="0">
            <a:spAutoFit/>
          </a:bodyPr>
          <a:lstStyle/>
          <a:p>
            <a:r>
              <a:rPr lang="ro-RO" b="1" dirty="0">
                <a:solidFill>
                  <a:schemeClr val="accent5"/>
                </a:solidFill>
              </a:rPr>
              <a:t>1 mil. euro</a:t>
            </a:r>
            <a:endParaRPr lang="en-US" b="1" dirty="0">
              <a:solidFill>
                <a:schemeClr val="accent5"/>
              </a:solidFill>
            </a:endParaRPr>
          </a:p>
        </p:txBody>
      </p:sp>
      <p:sp>
        <p:nvSpPr>
          <p:cNvPr id="25" name="TextBox 8">
            <a:extLst>
              <a:ext uri="{FF2B5EF4-FFF2-40B4-BE49-F238E27FC236}">
                <a16:creationId xmlns:a16="http://schemas.microsoft.com/office/drawing/2014/main" id="{4E9CDB1E-0E3F-A373-3297-91CD34B66A07}"/>
              </a:ext>
            </a:extLst>
          </p:cNvPr>
          <p:cNvSpPr txBox="1"/>
          <p:nvPr/>
        </p:nvSpPr>
        <p:spPr>
          <a:xfrm>
            <a:off x="6118978" y="4089923"/>
            <a:ext cx="2291360" cy="461665"/>
          </a:xfrm>
          <a:prstGeom prst="rect">
            <a:avLst/>
          </a:prstGeom>
          <a:noFill/>
        </p:spPr>
        <p:txBody>
          <a:bodyPr wrap="square" rtlCol="0">
            <a:spAutoFit/>
          </a:bodyPr>
          <a:lstStyle/>
          <a:p>
            <a:pPr algn="ctr"/>
            <a:r>
              <a:rPr lang="ro-RO" b="1" dirty="0">
                <a:solidFill>
                  <a:schemeClr val="accent5"/>
                </a:solidFill>
              </a:rPr>
              <a:t>0,42</a:t>
            </a:r>
            <a:endParaRPr lang="en-US" b="1" dirty="0">
              <a:solidFill>
                <a:schemeClr val="accent5"/>
              </a:solidFill>
            </a:endParaRPr>
          </a:p>
        </p:txBody>
      </p:sp>
      <p:sp>
        <p:nvSpPr>
          <p:cNvPr id="26" name="CasetăText 25">
            <a:extLst>
              <a:ext uri="{FF2B5EF4-FFF2-40B4-BE49-F238E27FC236}">
                <a16:creationId xmlns:a16="http://schemas.microsoft.com/office/drawing/2014/main" id="{D9921789-D54A-28C5-9CE9-0EB6EDB5A67D}"/>
              </a:ext>
            </a:extLst>
          </p:cNvPr>
          <p:cNvSpPr txBox="1"/>
          <p:nvPr/>
        </p:nvSpPr>
        <p:spPr>
          <a:xfrm>
            <a:off x="7651412" y="4121118"/>
            <a:ext cx="6094854" cy="409599"/>
          </a:xfrm>
          <a:prstGeom prst="rect">
            <a:avLst/>
          </a:prstGeom>
          <a:noFill/>
        </p:spPr>
        <p:txBody>
          <a:bodyPr wrap="square">
            <a:spAutoFit/>
          </a:bodyPr>
          <a:lstStyle/>
          <a:p>
            <a:pPr marL="685800">
              <a:lnSpc>
                <a:spcPct val="107000"/>
              </a:lnSpc>
              <a:spcAft>
                <a:spcPts val="800"/>
              </a:spcAft>
            </a:pPr>
            <a:r>
              <a:rPr lang="ro-RO" sz="20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Indice de rentabilitate </a:t>
            </a:r>
            <a:r>
              <a:rPr lang="ro-RO" sz="1800" b="1" kern="100" dirty="0">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a:t>
            </a:r>
            <a:r>
              <a:rPr lang="ro-RO" sz="1800" b="1" kern="100" dirty="0" err="1">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Leontief</a:t>
            </a:r>
            <a:r>
              <a:rPr lang="ro-RO" sz="1800" b="1" kern="100" dirty="0">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a:t>
            </a:r>
            <a:endParaRPr lang="en-GB" sz="2000" kern="100" dirty="0">
              <a:solidFill>
                <a:schemeClr val="bg1">
                  <a:lumMod val="8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Freeform 16">
            <a:extLst>
              <a:ext uri="{FF2B5EF4-FFF2-40B4-BE49-F238E27FC236}">
                <a16:creationId xmlns:a16="http://schemas.microsoft.com/office/drawing/2014/main" id="{D64F51A0-E633-FB72-68D9-F411B214A1AA}"/>
              </a:ext>
            </a:extLst>
          </p:cNvPr>
          <p:cNvSpPr/>
          <p:nvPr/>
        </p:nvSpPr>
        <p:spPr>
          <a:xfrm>
            <a:off x="1238497" y="5011990"/>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pic>
        <p:nvPicPr>
          <p:cNvPr id="28" name="Graphic 21" descr="Money with solid fill">
            <a:extLst>
              <a:ext uri="{FF2B5EF4-FFF2-40B4-BE49-F238E27FC236}">
                <a16:creationId xmlns:a16="http://schemas.microsoft.com/office/drawing/2014/main" id="{B6A0C7A4-FD8D-0D53-B3B9-2CC942D03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6184" y="2365183"/>
            <a:ext cx="468000" cy="399177"/>
          </a:xfrm>
          <a:prstGeom prst="rect">
            <a:avLst/>
          </a:prstGeom>
        </p:spPr>
      </p:pic>
      <p:pic>
        <p:nvPicPr>
          <p:cNvPr id="6" name="Picture 3">
            <a:extLst>
              <a:ext uri="{FF2B5EF4-FFF2-40B4-BE49-F238E27FC236}">
                <a16:creationId xmlns:a16="http://schemas.microsoft.com/office/drawing/2014/main" id="{3612BBB4-203B-E29D-53BC-E360F4D4B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7" name="Picture 2">
            <a:extLst>
              <a:ext uri="{FF2B5EF4-FFF2-40B4-BE49-F238E27FC236}">
                <a16:creationId xmlns:a16="http://schemas.microsoft.com/office/drawing/2014/main" id="{FEEFDB84-2D12-BED6-A917-E2CFF5493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0838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nodeType="withEffect">
                                  <p:stCondLst>
                                    <p:cond delay="40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0" grpId="0"/>
      <p:bldP spid="11" grpId="0"/>
      <p:bldP spid="12" grpId="0"/>
      <p:bldP spid="3" grpId="0" animBg="1"/>
      <p:bldP spid="14" grpId="0" animBg="1"/>
      <p:bldP spid="16" grpId="0"/>
      <p:bldP spid="24" grpId="0"/>
      <p:bldP spid="25" grpId="0"/>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D4BB-9E3F-FF60-61E4-2AFD7C0DC28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BCFC9CF-4B52-8F53-9C4D-6C3F2235A642}"/>
              </a:ext>
            </a:extLst>
          </p:cNvPr>
          <p:cNvSpPr/>
          <p:nvPr/>
        </p:nvSpPr>
        <p:spPr>
          <a:xfrm flipH="1">
            <a:off x="-26268" y="1258001"/>
            <a:ext cx="5015398" cy="460851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94E9B7B3-858F-0EA0-87C4-7A919FA4F6C7}"/>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FEA9554B-6BED-61D7-9FB8-7A12628706B4}"/>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C3316BF-9196-87BF-AF49-A9F3592E70F2}"/>
              </a:ext>
            </a:extLst>
          </p:cNvPr>
          <p:cNvSpPr>
            <a:spLocks noGrp="1"/>
          </p:cNvSpPr>
          <p:nvPr>
            <p:ph type="title"/>
          </p:nvPr>
        </p:nvSpPr>
        <p:spPr>
          <a:xfrm>
            <a:off x="1125863" y="3790637"/>
            <a:ext cx="4104453" cy="1439478"/>
          </a:xfrm>
        </p:spPr>
        <p:txBody>
          <a:bodyPr/>
          <a:lstStyle/>
          <a:p>
            <a:r>
              <a:rPr lang="ro-RO" sz="4800" noProof="0" dirty="0">
                <a:solidFill>
                  <a:schemeClr val="accent4"/>
                </a:solidFill>
              </a:rPr>
              <a:t>IMPACT</a:t>
            </a:r>
            <a:br>
              <a:rPr lang="ro-RO" sz="4800" noProof="0" dirty="0">
                <a:solidFill>
                  <a:schemeClr val="accent4"/>
                </a:solidFill>
              </a:rPr>
            </a:br>
            <a:r>
              <a:rPr lang="ro-RO" sz="4800" noProof="0" dirty="0">
                <a:solidFill>
                  <a:schemeClr val="accent4"/>
                </a:solidFill>
              </a:rPr>
              <a:t>MEDIU DE AFACERI</a:t>
            </a:r>
            <a:endParaRPr lang="en-US" sz="4800" dirty="0">
              <a:solidFill>
                <a:schemeClr val="accent4"/>
              </a:solidFill>
            </a:endParaRPr>
          </a:p>
        </p:txBody>
      </p:sp>
      <p:pic>
        <p:nvPicPr>
          <p:cNvPr id="4" name="Picture 3">
            <a:extLst>
              <a:ext uri="{FF2B5EF4-FFF2-40B4-BE49-F238E27FC236}">
                <a16:creationId xmlns:a16="http://schemas.microsoft.com/office/drawing/2014/main" id="{98E62DED-083D-D4E7-08A9-73154E7EF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F634BF0E-CF80-311B-C85D-604248776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3" name="CasetăText 12">
            <a:extLst>
              <a:ext uri="{FF2B5EF4-FFF2-40B4-BE49-F238E27FC236}">
                <a16:creationId xmlns:a16="http://schemas.microsoft.com/office/drawing/2014/main" id="{3A90FFC9-A18D-9A43-F3AE-B9D975A8088A}"/>
              </a:ext>
            </a:extLst>
          </p:cNvPr>
          <p:cNvSpPr txBox="1"/>
          <p:nvPr/>
        </p:nvSpPr>
        <p:spPr>
          <a:xfrm>
            <a:off x="5548395" y="1268341"/>
            <a:ext cx="6107430" cy="1415772"/>
          </a:xfrm>
          <a:prstGeom prst="rect">
            <a:avLst/>
          </a:prstGeom>
          <a:noFill/>
        </p:spPr>
        <p:txBody>
          <a:bodyPr wrap="square">
            <a:spAutoFit/>
          </a:bodyPr>
          <a:lstStyle/>
          <a:p>
            <a:r>
              <a:rPr lang="ro-RO" sz="1800" b="1" dirty="0">
                <a:solidFill>
                  <a:srgbClr val="FF0000"/>
                </a:solidFill>
                <a:effectLst/>
                <a:ea typeface="Aptos" panose="020B0004020202020204" pitchFamily="34" charset="0"/>
              </a:rPr>
              <a:t>+ 6%</a:t>
            </a:r>
            <a:r>
              <a:rPr lang="ro-RO" sz="1600" dirty="0">
                <a:effectLst/>
                <a:ea typeface="Aptos" panose="020B0004020202020204" pitchFamily="34" charset="0"/>
              </a:rPr>
              <a:t> opinie pozitivă a reprezentanților mediului de afaceri cu privire la eficiența administrației publice în general;</a:t>
            </a:r>
          </a:p>
          <a:p>
            <a:endParaRPr lang="ro-RO" sz="1600" dirty="0">
              <a:effectLst/>
              <a:ea typeface="Aptos" panose="020B0004020202020204" pitchFamily="34" charset="0"/>
            </a:endParaRPr>
          </a:p>
          <a:p>
            <a:r>
              <a:rPr lang="ro-RO" sz="2000" b="1" dirty="0">
                <a:solidFill>
                  <a:srgbClr val="FF0000"/>
                </a:solidFill>
              </a:rPr>
              <a:t>+9</a:t>
            </a:r>
            <a:r>
              <a:rPr lang="en-GB" sz="2000" b="1" dirty="0">
                <a:solidFill>
                  <a:srgbClr val="FF0000"/>
                </a:solidFill>
              </a:rPr>
              <a:t>%</a:t>
            </a:r>
            <a:r>
              <a:rPr lang="en-GB" sz="1600" dirty="0"/>
              <a:t> </a:t>
            </a:r>
            <a:r>
              <a:rPr lang="ro-RO" sz="1600" noProof="0" dirty="0"/>
              <a:t>percepția antreprenorilor</a:t>
            </a:r>
            <a:r>
              <a:rPr lang="en-GB" sz="1600" dirty="0"/>
              <a:t> </a:t>
            </a:r>
            <a:r>
              <a:rPr lang="ro-RO" sz="1600" dirty="0"/>
              <a:t>privind competențele funcționarilor publici;</a:t>
            </a:r>
            <a:endParaRPr lang="en-GB" sz="1600" dirty="0"/>
          </a:p>
        </p:txBody>
      </p:sp>
      <p:pic>
        <p:nvPicPr>
          <p:cNvPr id="22" name="Imagine 21">
            <a:extLst>
              <a:ext uri="{FF2B5EF4-FFF2-40B4-BE49-F238E27FC236}">
                <a16:creationId xmlns:a16="http://schemas.microsoft.com/office/drawing/2014/main" id="{1A8D06B4-E08A-4E7F-A031-25371FE428B4}"/>
              </a:ext>
            </a:extLst>
          </p:cNvPr>
          <p:cNvPicPr>
            <a:picLocks noChangeAspect="1"/>
          </p:cNvPicPr>
          <p:nvPr/>
        </p:nvPicPr>
        <p:blipFill>
          <a:blip r:embed="rId4"/>
          <a:stretch>
            <a:fillRect/>
          </a:stretch>
        </p:blipFill>
        <p:spPr>
          <a:xfrm>
            <a:off x="4989130" y="2847223"/>
            <a:ext cx="6984776" cy="3019290"/>
          </a:xfrm>
          <a:prstGeom prst="rect">
            <a:avLst/>
          </a:prstGeom>
        </p:spPr>
      </p:pic>
    </p:spTree>
    <p:extLst>
      <p:ext uri="{BB962C8B-B14F-4D97-AF65-F5344CB8AC3E}">
        <p14:creationId xmlns:p14="http://schemas.microsoft.com/office/powerpoint/2010/main" val="25239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8F1D7-0ACB-D116-A019-681BC93AEE26}"/>
            </a:ext>
          </a:extLst>
        </p:cNvPr>
        <p:cNvGrpSpPr/>
        <p:nvPr/>
      </p:nvGrpSpPr>
      <p:grpSpPr>
        <a:xfrm>
          <a:off x="0" y="0"/>
          <a:ext cx="0" cy="0"/>
          <a:chOff x="0" y="0"/>
          <a:chExt cx="0" cy="0"/>
        </a:xfrm>
      </p:grpSpPr>
      <p:sp>
        <p:nvSpPr>
          <p:cNvPr id="6" name="Right Triangle 5">
            <a:extLst>
              <a:ext uri="{FF2B5EF4-FFF2-40B4-BE49-F238E27FC236}">
                <a16:creationId xmlns:a16="http://schemas.microsoft.com/office/drawing/2014/main" id="{98027BFA-0641-E85B-163E-C355A86D6226}"/>
              </a:ext>
            </a:extLst>
          </p:cNvPr>
          <p:cNvSpPr/>
          <p:nvPr/>
        </p:nvSpPr>
        <p:spPr>
          <a:xfrm rot="16200000" flipH="1">
            <a:off x="10267556" y="2709539"/>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B218DB1-7008-628F-420B-8CA43F0E001E}"/>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
            <a:extLst>
              <a:ext uri="{FF2B5EF4-FFF2-40B4-BE49-F238E27FC236}">
                <a16:creationId xmlns:a16="http://schemas.microsoft.com/office/drawing/2014/main" id="{66D57F17-2B55-F564-F43D-C9CFE05D2048}"/>
              </a:ext>
            </a:extLst>
          </p:cNvPr>
          <p:cNvSpPr txBox="1"/>
          <p:nvPr/>
        </p:nvSpPr>
        <p:spPr>
          <a:xfrm>
            <a:off x="961893" y="2798504"/>
            <a:ext cx="4176461" cy="338554"/>
          </a:xfrm>
          <a:prstGeom prst="rect">
            <a:avLst/>
          </a:prstGeom>
          <a:noFill/>
        </p:spPr>
        <p:txBody>
          <a:bodyPr wrap="square" rtlCol="0">
            <a:spAutoFit/>
          </a:bodyPr>
          <a:lstStyle/>
          <a:p>
            <a:r>
              <a:rPr lang="ro-RO" sz="1600" i="1" dirty="0">
                <a:solidFill>
                  <a:schemeClr val="accent1"/>
                </a:solidFill>
              </a:rPr>
              <a:t>Realități și provocări</a:t>
            </a:r>
            <a:endParaRPr lang="en-US" sz="1600" i="1" dirty="0">
              <a:solidFill>
                <a:schemeClr val="accent1"/>
              </a:solidFill>
            </a:endParaRPr>
          </a:p>
        </p:txBody>
      </p:sp>
      <p:pic>
        <p:nvPicPr>
          <p:cNvPr id="4" name="Picture 3">
            <a:extLst>
              <a:ext uri="{FF2B5EF4-FFF2-40B4-BE49-F238E27FC236}">
                <a16:creationId xmlns:a16="http://schemas.microsoft.com/office/drawing/2014/main" id="{9A7119C4-6571-D841-7DFA-9BF6DFEE5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28502547-4652-7999-763E-D6842891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8" name="Grupare 7">
            <a:extLst>
              <a:ext uri="{FF2B5EF4-FFF2-40B4-BE49-F238E27FC236}">
                <a16:creationId xmlns:a16="http://schemas.microsoft.com/office/drawing/2014/main" id="{B7B64673-2272-350B-388F-1CED56FAAD91}"/>
              </a:ext>
            </a:extLst>
          </p:cNvPr>
          <p:cNvGrpSpPr/>
          <p:nvPr/>
        </p:nvGrpSpPr>
        <p:grpSpPr>
          <a:xfrm>
            <a:off x="4150196" y="980728"/>
            <a:ext cx="6408712" cy="4680520"/>
            <a:chOff x="3469935" y="980728"/>
            <a:chExt cx="7105621" cy="5240463"/>
          </a:xfrm>
        </p:grpSpPr>
        <p:pic>
          <p:nvPicPr>
            <p:cNvPr id="9" name="Imagine 8">
              <a:extLst>
                <a:ext uri="{FF2B5EF4-FFF2-40B4-BE49-F238E27FC236}">
                  <a16:creationId xmlns:a16="http://schemas.microsoft.com/office/drawing/2014/main" id="{AFF4E855-EAE3-D5F3-2147-473F758A2948}"/>
                </a:ext>
              </a:extLst>
            </p:cNvPr>
            <p:cNvPicPr>
              <a:picLocks noChangeAspect="1"/>
            </p:cNvPicPr>
            <p:nvPr/>
          </p:nvPicPr>
          <p:blipFill>
            <a:blip r:embed="rId5"/>
            <a:srcRect l="15637" t="-1" r="8344" b="-951"/>
            <a:stretch>
              <a:fillRect/>
            </a:stretch>
          </p:blipFill>
          <p:spPr>
            <a:xfrm>
              <a:off x="3469935" y="1682170"/>
              <a:ext cx="7105621" cy="4539021"/>
            </a:xfrm>
            <a:prstGeom prst="rect">
              <a:avLst/>
            </a:prstGeom>
          </p:spPr>
        </p:pic>
        <p:pic>
          <p:nvPicPr>
            <p:cNvPr id="10" name="Imagine 9">
              <a:extLst>
                <a:ext uri="{FF2B5EF4-FFF2-40B4-BE49-F238E27FC236}">
                  <a16:creationId xmlns:a16="http://schemas.microsoft.com/office/drawing/2014/main" id="{8A3DD082-8D0F-AC7C-0292-0F2C5277FA8B}"/>
                </a:ext>
              </a:extLst>
            </p:cNvPr>
            <p:cNvPicPr>
              <a:picLocks noChangeAspect="1"/>
            </p:cNvPicPr>
            <p:nvPr/>
          </p:nvPicPr>
          <p:blipFill>
            <a:blip r:embed="rId6"/>
            <a:stretch>
              <a:fillRect/>
            </a:stretch>
          </p:blipFill>
          <p:spPr>
            <a:xfrm>
              <a:off x="3574132" y="980728"/>
              <a:ext cx="7001424" cy="701443"/>
            </a:xfrm>
            <a:prstGeom prst="rect">
              <a:avLst/>
            </a:prstGeom>
          </p:spPr>
        </p:pic>
      </p:grpSp>
      <p:sp>
        <p:nvSpPr>
          <p:cNvPr id="11" name="Title 1">
            <a:extLst>
              <a:ext uri="{FF2B5EF4-FFF2-40B4-BE49-F238E27FC236}">
                <a16:creationId xmlns:a16="http://schemas.microsoft.com/office/drawing/2014/main" id="{E1194000-6E92-FF37-C15C-016BF294BC8E}"/>
              </a:ext>
            </a:extLst>
          </p:cNvPr>
          <p:cNvSpPr txBox="1">
            <a:spLocks/>
          </p:cNvSpPr>
          <p:nvPr/>
        </p:nvSpPr>
        <p:spPr>
          <a:xfrm>
            <a:off x="1042259" y="932404"/>
            <a:ext cx="4104453" cy="143947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Digitalizarea României-WE(WB)</a:t>
            </a:r>
            <a:endParaRPr lang="en-US" dirty="0"/>
          </a:p>
        </p:txBody>
      </p:sp>
    </p:spTree>
    <p:extLst>
      <p:ext uri="{BB962C8B-B14F-4D97-AF65-F5344CB8AC3E}">
        <p14:creationId xmlns:p14="http://schemas.microsoft.com/office/powerpoint/2010/main" val="30846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1"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2DB04-DE10-5530-0ED1-B407F85C1BA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1994BBF-2D73-2B88-A38B-DFFFD9C93002}"/>
              </a:ext>
            </a:extLst>
          </p:cNvPr>
          <p:cNvSpPr/>
          <p:nvPr/>
        </p:nvSpPr>
        <p:spPr>
          <a:xfrm flipH="1">
            <a:off x="-26268" y="1258001"/>
            <a:ext cx="5015398" cy="460851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5C951F13-191B-2C95-2BCC-C247B54F6C6F}"/>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9A62974-19AA-14CD-0EF6-AD969A2F46AF}"/>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707EC1-5E75-A24A-D67E-04B828760479}"/>
              </a:ext>
            </a:extLst>
          </p:cNvPr>
          <p:cNvSpPr>
            <a:spLocks noGrp="1"/>
          </p:cNvSpPr>
          <p:nvPr>
            <p:ph type="title"/>
          </p:nvPr>
        </p:nvSpPr>
        <p:spPr>
          <a:xfrm>
            <a:off x="1125863" y="3790637"/>
            <a:ext cx="4104453" cy="1439478"/>
          </a:xfrm>
        </p:spPr>
        <p:txBody>
          <a:bodyPr/>
          <a:lstStyle/>
          <a:p>
            <a:r>
              <a:rPr lang="ro-RO" sz="4800" noProof="0" dirty="0">
                <a:solidFill>
                  <a:schemeClr val="accent4"/>
                </a:solidFill>
              </a:rPr>
              <a:t>IMPACT</a:t>
            </a:r>
            <a:br>
              <a:rPr lang="ro-RO" sz="4800" noProof="0" dirty="0">
                <a:solidFill>
                  <a:schemeClr val="accent4"/>
                </a:solidFill>
              </a:rPr>
            </a:br>
            <a:r>
              <a:rPr lang="ro-RO" sz="4800" noProof="0" dirty="0">
                <a:solidFill>
                  <a:schemeClr val="accent4"/>
                </a:solidFill>
              </a:rPr>
              <a:t>SOCIAL</a:t>
            </a:r>
            <a:endParaRPr lang="en-US" sz="4800" dirty="0">
              <a:solidFill>
                <a:schemeClr val="accent4"/>
              </a:solidFill>
            </a:endParaRPr>
          </a:p>
        </p:txBody>
      </p:sp>
      <p:pic>
        <p:nvPicPr>
          <p:cNvPr id="4" name="Picture 3">
            <a:extLst>
              <a:ext uri="{FF2B5EF4-FFF2-40B4-BE49-F238E27FC236}">
                <a16:creationId xmlns:a16="http://schemas.microsoft.com/office/drawing/2014/main" id="{CD79DCAD-D1CC-6174-222A-DFEB6A52F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4A13C1B4-913F-0E5F-EE05-6FF2AF31E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aphicFrame>
        <p:nvGraphicFramePr>
          <p:cNvPr id="2" name="Tabel 1">
            <a:extLst>
              <a:ext uri="{FF2B5EF4-FFF2-40B4-BE49-F238E27FC236}">
                <a16:creationId xmlns:a16="http://schemas.microsoft.com/office/drawing/2014/main" id="{4B40D047-687B-F4B3-941E-21EB17C9D69B}"/>
              </a:ext>
            </a:extLst>
          </p:cNvPr>
          <p:cNvGraphicFramePr>
            <a:graphicFrameLocks noGrp="1"/>
          </p:cNvGraphicFramePr>
          <p:nvPr>
            <p:extLst>
              <p:ext uri="{D42A27DB-BD31-4B8C-83A1-F6EECF244321}">
                <p14:modId xmlns:p14="http://schemas.microsoft.com/office/powerpoint/2010/main" val="1226796683"/>
              </p:ext>
            </p:extLst>
          </p:nvPr>
        </p:nvGraphicFramePr>
        <p:xfrm>
          <a:off x="5582870" y="1258001"/>
          <a:ext cx="6344189" cy="1496060"/>
        </p:xfrm>
        <a:graphic>
          <a:graphicData uri="http://schemas.openxmlformats.org/drawingml/2006/table">
            <a:tbl>
              <a:tblPr firstRow="1" firstCol="1" bandRow="1"/>
              <a:tblGrid>
                <a:gridCol w="6344189">
                  <a:extLst>
                    <a:ext uri="{9D8B030D-6E8A-4147-A177-3AD203B41FA5}">
                      <a16:colId xmlns:a16="http://schemas.microsoft.com/office/drawing/2014/main" val="256649507"/>
                    </a:ext>
                  </a:extLst>
                </a:gridCol>
              </a:tblGrid>
              <a:tr h="0">
                <a:tc>
                  <a:txBody>
                    <a:bodyPr/>
                    <a:lstStyle/>
                    <a:p>
                      <a:pPr marL="285750" indent="-285750" algn="l">
                        <a:lnSpc>
                          <a:spcPct val="115000"/>
                        </a:lnSpc>
                        <a:spcAft>
                          <a:spcPts val="800"/>
                        </a:spcAft>
                        <a:buClr>
                          <a:srgbClr val="FF0000"/>
                        </a:buClr>
                        <a:buFont typeface="Wingdings" panose="05000000000000000000" pitchFamily="2" charset="2"/>
                        <a:buChar char="ü"/>
                      </a:pPr>
                      <a:r>
                        <a:rPr lang="ro-RO" sz="1800" kern="100" dirty="0">
                          <a:effectLst/>
                          <a:latin typeface="Calibri" panose="020F0502020204030204" pitchFamily="34" charset="0"/>
                          <a:ea typeface="Aptos" panose="020B0004020202020204" pitchFamily="34" charset="0"/>
                          <a:cs typeface="Times New Roman" panose="02020603050405020304" pitchFamily="18" charset="0"/>
                        </a:rPr>
                        <a:t>Creșterea transparenței și trasabilității deciziilor;</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96390"/>
                  </a:ext>
                </a:extLst>
              </a:tr>
              <a:tr h="0">
                <a:tc>
                  <a:txBody>
                    <a:bodyPr/>
                    <a:lstStyle/>
                    <a:p>
                      <a:pPr marL="285750" indent="-285750" algn="l">
                        <a:lnSpc>
                          <a:spcPct val="115000"/>
                        </a:lnSpc>
                        <a:spcAft>
                          <a:spcPts val="800"/>
                        </a:spcAft>
                        <a:buClr>
                          <a:srgbClr val="FF0000"/>
                        </a:buClr>
                        <a:buFont typeface="Wingdings" panose="05000000000000000000" pitchFamily="2" charset="2"/>
                        <a:buChar char="ü"/>
                      </a:pPr>
                      <a:r>
                        <a:rPr lang="ro-RO" sz="1800" kern="100" dirty="0">
                          <a:effectLst/>
                          <a:latin typeface="Calibri" panose="020F0502020204030204" pitchFamily="34" charset="0"/>
                          <a:ea typeface="Aptos" panose="020B0004020202020204" pitchFamily="34" charset="0"/>
                          <a:cs typeface="Times New Roman" panose="02020603050405020304" pitchFamily="18" charset="0"/>
                        </a:rPr>
                        <a:t>Leadership bazat pe integritate și cultură organizațională;</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985511"/>
                  </a:ext>
                </a:extLst>
              </a:tr>
              <a:tr h="0">
                <a:tc>
                  <a:txBody>
                    <a:bodyPr/>
                    <a:lstStyle/>
                    <a:p>
                      <a:pPr marL="285750" indent="-285750" algn="l">
                        <a:lnSpc>
                          <a:spcPct val="115000"/>
                        </a:lnSpc>
                        <a:spcAft>
                          <a:spcPts val="800"/>
                        </a:spcAft>
                        <a:buClr>
                          <a:srgbClr val="FF0000"/>
                        </a:buClr>
                        <a:buFont typeface="Wingdings" panose="05000000000000000000" pitchFamily="2" charset="2"/>
                        <a:buChar char="ü"/>
                      </a:pPr>
                      <a:r>
                        <a:rPr lang="ro-RO" sz="1800" kern="100" dirty="0">
                          <a:effectLst/>
                          <a:latin typeface="Calibri" panose="020F0502020204030204" pitchFamily="34" charset="0"/>
                          <a:ea typeface="Aptos" panose="020B0004020202020204" pitchFamily="34" charset="0"/>
                          <a:cs typeface="Times New Roman" panose="02020603050405020304" pitchFamily="18" charset="0"/>
                        </a:rPr>
                        <a:t>Automatizarea și standardizarea proceselor decizionale;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285654"/>
                  </a:ext>
                </a:extLst>
              </a:tr>
              <a:tr h="0">
                <a:tc>
                  <a:txBody>
                    <a:bodyPr/>
                    <a:lstStyle/>
                    <a:p>
                      <a:pPr marL="285750" indent="-285750" algn="l">
                        <a:lnSpc>
                          <a:spcPct val="115000"/>
                        </a:lnSpc>
                        <a:spcAft>
                          <a:spcPts val="800"/>
                        </a:spcAft>
                        <a:buClr>
                          <a:srgbClr val="FF0000"/>
                        </a:buClr>
                        <a:buFont typeface="Wingdings" panose="05000000000000000000" pitchFamily="2" charset="2"/>
                        <a:buChar char="ü"/>
                      </a:pPr>
                      <a:r>
                        <a:rPr lang="ro-RO" sz="1800" kern="100" dirty="0">
                          <a:effectLst/>
                          <a:latin typeface="Calibri" panose="020F0502020204030204" pitchFamily="34" charset="0"/>
                          <a:ea typeface="Aptos" panose="020B0004020202020204" pitchFamily="34" charset="0"/>
                          <a:cs typeface="Times New Roman" panose="02020603050405020304" pitchFamily="18" charset="0"/>
                        </a:rPr>
                        <a:t>Guvernanță bazată pe date și monitorizare continuă;</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073463"/>
                  </a:ext>
                </a:extLst>
              </a:tr>
              <a:tr h="0">
                <a:tc>
                  <a:txBody>
                    <a:bodyPr/>
                    <a:lstStyle/>
                    <a:p>
                      <a:pPr marL="285750" indent="-285750" algn="l">
                        <a:lnSpc>
                          <a:spcPct val="115000"/>
                        </a:lnSpc>
                        <a:spcAft>
                          <a:spcPts val="800"/>
                        </a:spcAft>
                        <a:buClr>
                          <a:srgbClr val="FF0000"/>
                        </a:buClr>
                        <a:buFont typeface="Wingdings" panose="05000000000000000000" pitchFamily="2" charset="2"/>
                        <a:buChar char="ü"/>
                      </a:pPr>
                      <a:r>
                        <a:rPr lang="ro-RO" sz="1800" kern="100" dirty="0">
                          <a:effectLst/>
                          <a:latin typeface="Calibri" panose="020F0502020204030204" pitchFamily="34" charset="0"/>
                          <a:ea typeface="Aptos" panose="020B0004020202020204" pitchFamily="34" charset="0"/>
                          <a:cs typeface="Times New Roman" panose="02020603050405020304" pitchFamily="18" charset="0"/>
                        </a:rPr>
                        <a:t>Participare și deschidere către societate.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957600"/>
                  </a:ext>
                </a:extLst>
              </a:tr>
            </a:tbl>
          </a:graphicData>
        </a:graphic>
      </p:graphicFrame>
      <p:pic>
        <p:nvPicPr>
          <p:cNvPr id="7" name="Imagine 6">
            <a:extLst>
              <a:ext uri="{FF2B5EF4-FFF2-40B4-BE49-F238E27FC236}">
                <a16:creationId xmlns:a16="http://schemas.microsoft.com/office/drawing/2014/main" id="{241B21B0-7AB7-9381-A560-759F6817F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348" y="2918628"/>
            <a:ext cx="6344189" cy="3109538"/>
          </a:xfrm>
          <a:prstGeom prst="rect">
            <a:avLst/>
          </a:prstGeom>
        </p:spPr>
      </p:pic>
    </p:spTree>
    <p:extLst>
      <p:ext uri="{BB962C8B-B14F-4D97-AF65-F5344CB8AC3E}">
        <p14:creationId xmlns:p14="http://schemas.microsoft.com/office/powerpoint/2010/main" val="10698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E1251-DBF5-C5AA-6746-458043656F2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A0AB40C-0235-CFE2-6496-ED872967564E}"/>
              </a:ext>
            </a:extLst>
          </p:cNvPr>
          <p:cNvSpPr/>
          <p:nvPr/>
        </p:nvSpPr>
        <p:spPr>
          <a:xfrm flipH="1">
            <a:off x="-26268" y="1258001"/>
            <a:ext cx="5015398" cy="460851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1C233164-3F98-74F4-7F1D-4CB176703F1C}"/>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060CD65-85EB-86DC-213B-3D859BE3F105}"/>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664214C-65CD-351A-2464-84B16166092A}"/>
              </a:ext>
            </a:extLst>
          </p:cNvPr>
          <p:cNvSpPr>
            <a:spLocks noGrp="1"/>
          </p:cNvSpPr>
          <p:nvPr>
            <p:ph type="title"/>
          </p:nvPr>
        </p:nvSpPr>
        <p:spPr>
          <a:xfrm>
            <a:off x="1125863" y="3790637"/>
            <a:ext cx="4104453" cy="1439478"/>
          </a:xfrm>
        </p:spPr>
        <p:txBody>
          <a:bodyPr/>
          <a:lstStyle/>
          <a:p>
            <a:r>
              <a:rPr lang="ro-RO" sz="4800" noProof="0" dirty="0">
                <a:solidFill>
                  <a:schemeClr val="accent4"/>
                </a:solidFill>
              </a:rPr>
              <a:t>IMPACT</a:t>
            </a:r>
            <a:br>
              <a:rPr lang="ro-RO" sz="4800" noProof="0" dirty="0">
                <a:solidFill>
                  <a:schemeClr val="accent4"/>
                </a:solidFill>
              </a:rPr>
            </a:br>
            <a:r>
              <a:rPr lang="ro-RO" sz="4800" noProof="0" dirty="0">
                <a:solidFill>
                  <a:schemeClr val="accent4"/>
                </a:solidFill>
              </a:rPr>
              <a:t>SOCIAL</a:t>
            </a:r>
            <a:endParaRPr lang="en-US" sz="4800" dirty="0">
              <a:solidFill>
                <a:schemeClr val="accent4"/>
              </a:solidFill>
            </a:endParaRPr>
          </a:p>
        </p:txBody>
      </p:sp>
      <p:pic>
        <p:nvPicPr>
          <p:cNvPr id="4" name="Picture 3">
            <a:extLst>
              <a:ext uri="{FF2B5EF4-FFF2-40B4-BE49-F238E27FC236}">
                <a16:creationId xmlns:a16="http://schemas.microsoft.com/office/drawing/2014/main" id="{40EF01A5-B111-39F8-70A0-7908ADD02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01BBFEAE-06BB-22B0-192D-DF4FA0B36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5" name="CasetăText 14">
            <a:extLst>
              <a:ext uri="{FF2B5EF4-FFF2-40B4-BE49-F238E27FC236}">
                <a16:creationId xmlns:a16="http://schemas.microsoft.com/office/drawing/2014/main" id="{2F208E53-0597-BD88-678B-18444F561841}"/>
              </a:ext>
            </a:extLst>
          </p:cNvPr>
          <p:cNvSpPr txBox="1"/>
          <p:nvPr/>
        </p:nvSpPr>
        <p:spPr>
          <a:xfrm>
            <a:off x="5217734" y="1695386"/>
            <a:ext cx="6768752" cy="523220"/>
          </a:xfrm>
          <a:prstGeom prst="rect">
            <a:avLst/>
          </a:prstGeom>
          <a:noFill/>
        </p:spPr>
        <p:txBody>
          <a:bodyPr wrap="square" rtlCol="0">
            <a:spAutoFit/>
          </a:bodyPr>
          <a:lstStyle/>
          <a:p>
            <a:pPr algn="ctr" defTabSz="914400"/>
            <a:r>
              <a:rPr lang="pt-BR" sz="1400" b="1" i="1" dirty="0">
                <a:solidFill>
                  <a:srgbClr val="5B9BD5">
                    <a:lumMod val="50000"/>
                  </a:srgbClr>
                </a:solidFill>
                <a:latin typeface="Calibri"/>
              </a:rPr>
              <a:t>Dvs. personal, în relația cu funcționarii publici </a:t>
            </a:r>
            <a:r>
              <a:rPr lang="pt-BR" sz="1400" b="1" i="1" u="sng" dirty="0">
                <a:solidFill>
                  <a:srgbClr val="5B9BD5">
                    <a:lumMod val="50000"/>
                  </a:srgbClr>
                </a:solidFill>
                <a:latin typeface="Calibri"/>
              </a:rPr>
              <a:t>v-ați întâlnit în ultimul an </a:t>
            </a:r>
            <a:r>
              <a:rPr lang="pt-BR" sz="1400" b="1" i="1" dirty="0">
                <a:solidFill>
                  <a:srgbClr val="5B9BD5">
                    <a:lumMod val="50000"/>
                  </a:srgbClr>
                </a:solidFill>
                <a:latin typeface="Calibri"/>
              </a:rPr>
              <a:t>cu vreuna din următoarele situații: </a:t>
            </a:r>
            <a:endParaRPr lang="ro-RO" sz="1400" b="1" i="1" dirty="0">
              <a:solidFill>
                <a:srgbClr val="5B9BD5">
                  <a:lumMod val="50000"/>
                </a:srgbClr>
              </a:solidFill>
              <a:latin typeface="Calibri"/>
            </a:endParaRPr>
          </a:p>
        </p:txBody>
      </p:sp>
      <p:graphicFrame>
        <p:nvGraphicFramePr>
          <p:cNvPr id="16" name="Diagramă 15">
            <a:extLst>
              <a:ext uri="{FF2B5EF4-FFF2-40B4-BE49-F238E27FC236}">
                <a16:creationId xmlns:a16="http://schemas.microsoft.com/office/drawing/2014/main" id="{AE7463C9-6856-9C87-ED59-F5D8942913A8}"/>
              </a:ext>
            </a:extLst>
          </p:cNvPr>
          <p:cNvGraphicFramePr/>
          <p:nvPr>
            <p:extLst>
              <p:ext uri="{D42A27DB-BD31-4B8C-83A1-F6EECF244321}">
                <p14:modId xmlns:p14="http://schemas.microsoft.com/office/powerpoint/2010/main" val="793268891"/>
              </p:ext>
            </p:extLst>
          </p:nvPr>
        </p:nvGraphicFramePr>
        <p:xfrm>
          <a:off x="5217734" y="2313883"/>
          <a:ext cx="6768751" cy="3552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09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1645E15A-DE3C-A3BD-26F4-46646FCC10BD}"/>
              </a:ext>
            </a:extLst>
          </p:cNvPr>
          <p:cNvPicPr>
            <a:picLocks noChangeAspect="1"/>
          </p:cNvPicPr>
          <p:nvPr/>
        </p:nvPicPr>
        <p:blipFill>
          <a:blip r:embed="rId2"/>
          <a:stretch>
            <a:fillRect/>
          </a:stretch>
        </p:blipFill>
        <p:spPr>
          <a:xfrm>
            <a:off x="837828" y="1484784"/>
            <a:ext cx="8467205" cy="4466493"/>
          </a:xfrm>
          <a:prstGeom prst="rect">
            <a:avLst/>
          </a:prstGeom>
        </p:spPr>
      </p:pic>
      <p:sp>
        <p:nvSpPr>
          <p:cNvPr id="5" name="CasetăText 4">
            <a:extLst>
              <a:ext uri="{FF2B5EF4-FFF2-40B4-BE49-F238E27FC236}">
                <a16:creationId xmlns:a16="http://schemas.microsoft.com/office/drawing/2014/main" id="{93D7565D-73C6-F89B-F764-EA52DF1CABFD}"/>
              </a:ext>
            </a:extLst>
          </p:cNvPr>
          <p:cNvSpPr txBox="1"/>
          <p:nvPr/>
        </p:nvSpPr>
        <p:spPr>
          <a:xfrm>
            <a:off x="1773932" y="5951277"/>
            <a:ext cx="10200456" cy="261610"/>
          </a:xfrm>
          <a:prstGeom prst="rect">
            <a:avLst/>
          </a:prstGeom>
          <a:noFill/>
        </p:spPr>
        <p:txBody>
          <a:bodyPr wrap="square">
            <a:spAutoFit/>
          </a:bodyPr>
          <a:lstStyle/>
          <a:p>
            <a:pPr algn="r"/>
            <a:r>
              <a:rPr lang="ro-RO" sz="1100" i="1"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Eurobarometrul a fost dat publicității în iulie 2025 și poate fi consultat la adresa: https://europa.eu/eurobarometer/surveys/detail/3361</a:t>
            </a:r>
            <a:endParaRPr lang="en-GB" sz="1100" i="1" dirty="0">
              <a:solidFill>
                <a:schemeClr val="accent3"/>
              </a:solidFill>
            </a:endParaRPr>
          </a:p>
        </p:txBody>
      </p:sp>
      <p:sp>
        <p:nvSpPr>
          <p:cNvPr id="2" name="Right Triangle 5">
            <a:extLst>
              <a:ext uri="{FF2B5EF4-FFF2-40B4-BE49-F238E27FC236}">
                <a16:creationId xmlns:a16="http://schemas.microsoft.com/office/drawing/2014/main" id="{6308471B-DDCD-9880-4794-6CEDFFA00BA4}"/>
              </a:ext>
            </a:extLst>
          </p:cNvPr>
          <p:cNvSpPr/>
          <p:nvPr/>
        </p:nvSpPr>
        <p:spPr>
          <a:xfrm rot="16200000" flipH="1">
            <a:off x="10267556" y="2709539"/>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6">
            <a:extLst>
              <a:ext uri="{FF2B5EF4-FFF2-40B4-BE49-F238E27FC236}">
                <a16:creationId xmlns:a16="http://schemas.microsoft.com/office/drawing/2014/main" id="{5E05088D-2A3E-42EC-C5AD-0738E6CAAFB8}"/>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4CA2DE47-1853-4D03-717B-554B226B118B}"/>
              </a:ext>
            </a:extLst>
          </p:cNvPr>
          <p:cNvSpPr txBox="1">
            <a:spLocks/>
          </p:cNvSpPr>
          <p:nvPr/>
        </p:nvSpPr>
        <p:spPr>
          <a:xfrm>
            <a:off x="1197868" y="789306"/>
            <a:ext cx="9023318" cy="720080"/>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sz="4800" dirty="0">
                <a:solidFill>
                  <a:schemeClr val="accent4"/>
                </a:solidFill>
              </a:rPr>
              <a:t>IMPACT SOCIAL</a:t>
            </a:r>
            <a:endParaRPr lang="en-US" sz="4800" dirty="0">
              <a:solidFill>
                <a:schemeClr val="accent4"/>
              </a:solidFill>
            </a:endParaRPr>
          </a:p>
        </p:txBody>
      </p:sp>
      <p:pic>
        <p:nvPicPr>
          <p:cNvPr id="7" name="Picture 3">
            <a:extLst>
              <a:ext uri="{FF2B5EF4-FFF2-40B4-BE49-F238E27FC236}">
                <a16:creationId xmlns:a16="http://schemas.microsoft.com/office/drawing/2014/main" id="{6B404D5B-CAEC-5A5E-8C6A-15F661846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26E054AB-6C05-351F-6BCD-62B70C306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40906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5DA3E-5394-1817-3230-D27C91864E8A}"/>
            </a:ext>
          </a:extLst>
        </p:cNvPr>
        <p:cNvGrpSpPr/>
        <p:nvPr/>
      </p:nvGrpSpPr>
      <p:grpSpPr>
        <a:xfrm>
          <a:off x="0" y="0"/>
          <a:ext cx="0" cy="0"/>
          <a:chOff x="0" y="0"/>
          <a:chExt cx="0" cy="0"/>
        </a:xfrm>
      </p:grpSpPr>
      <p:sp>
        <p:nvSpPr>
          <p:cNvPr id="5" name="CasetăText 4">
            <a:extLst>
              <a:ext uri="{FF2B5EF4-FFF2-40B4-BE49-F238E27FC236}">
                <a16:creationId xmlns:a16="http://schemas.microsoft.com/office/drawing/2014/main" id="{E3E36292-AB95-3CD6-E75A-043AFDD3908A}"/>
              </a:ext>
            </a:extLst>
          </p:cNvPr>
          <p:cNvSpPr txBox="1"/>
          <p:nvPr/>
        </p:nvSpPr>
        <p:spPr>
          <a:xfrm>
            <a:off x="1773932" y="5951277"/>
            <a:ext cx="10200456" cy="261610"/>
          </a:xfrm>
          <a:prstGeom prst="rect">
            <a:avLst/>
          </a:prstGeom>
          <a:noFill/>
        </p:spPr>
        <p:txBody>
          <a:bodyPr wrap="square">
            <a:spAutoFit/>
          </a:bodyPr>
          <a:lstStyle/>
          <a:p>
            <a:pPr algn="r"/>
            <a:r>
              <a:rPr lang="ro-RO" sz="1100" i="1"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Eurobarometrul a fost dat publicității în iulie 2025 și poate fi consultat la adresa: https://europa.eu/eurobarometer/surveys/detail/3361</a:t>
            </a:r>
            <a:endParaRPr lang="en-GB" sz="1100" i="1" dirty="0">
              <a:solidFill>
                <a:schemeClr val="accent3"/>
              </a:solidFill>
            </a:endParaRPr>
          </a:p>
        </p:txBody>
      </p:sp>
      <p:sp>
        <p:nvSpPr>
          <p:cNvPr id="2" name="Right Triangle 5">
            <a:extLst>
              <a:ext uri="{FF2B5EF4-FFF2-40B4-BE49-F238E27FC236}">
                <a16:creationId xmlns:a16="http://schemas.microsoft.com/office/drawing/2014/main" id="{C39321C3-1C78-A02E-A244-B9F7BCAB5920}"/>
              </a:ext>
            </a:extLst>
          </p:cNvPr>
          <p:cNvSpPr/>
          <p:nvPr/>
        </p:nvSpPr>
        <p:spPr>
          <a:xfrm rot="16200000" flipH="1">
            <a:off x="10267556" y="2709539"/>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6">
            <a:extLst>
              <a:ext uri="{FF2B5EF4-FFF2-40B4-BE49-F238E27FC236}">
                <a16:creationId xmlns:a16="http://schemas.microsoft.com/office/drawing/2014/main" id="{EAEB1666-3847-7A57-9CA9-04A1E1D56AA3}"/>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256117C9-A2EC-BDA6-A9A9-C4B80E02EB1E}"/>
              </a:ext>
            </a:extLst>
          </p:cNvPr>
          <p:cNvSpPr txBox="1">
            <a:spLocks/>
          </p:cNvSpPr>
          <p:nvPr/>
        </p:nvSpPr>
        <p:spPr>
          <a:xfrm>
            <a:off x="1197868" y="789306"/>
            <a:ext cx="9023318" cy="720080"/>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sz="4800" dirty="0">
                <a:solidFill>
                  <a:schemeClr val="accent4"/>
                </a:solidFill>
              </a:rPr>
              <a:t>IMPACT SOCIAL</a:t>
            </a:r>
            <a:endParaRPr lang="en-US" sz="4800" dirty="0">
              <a:solidFill>
                <a:schemeClr val="accent4"/>
              </a:solidFill>
            </a:endParaRPr>
          </a:p>
        </p:txBody>
      </p:sp>
      <p:pic>
        <p:nvPicPr>
          <p:cNvPr id="7" name="Picture 3">
            <a:extLst>
              <a:ext uri="{FF2B5EF4-FFF2-40B4-BE49-F238E27FC236}">
                <a16:creationId xmlns:a16="http://schemas.microsoft.com/office/drawing/2014/main" id="{34F985A9-1B7F-1FB0-55E7-BC3E4088A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5942EE9F-688D-5D1A-30E7-B8F773DD4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9" name="Imagine 8">
            <a:extLst>
              <a:ext uri="{FF2B5EF4-FFF2-40B4-BE49-F238E27FC236}">
                <a16:creationId xmlns:a16="http://schemas.microsoft.com/office/drawing/2014/main" id="{E5B95E3E-7244-8DD8-2EB2-114CC3288F62}"/>
              </a:ext>
            </a:extLst>
          </p:cNvPr>
          <p:cNvPicPr>
            <a:picLocks noChangeAspect="1"/>
          </p:cNvPicPr>
          <p:nvPr/>
        </p:nvPicPr>
        <p:blipFill>
          <a:blip r:embed="rId4"/>
          <a:stretch>
            <a:fillRect/>
          </a:stretch>
        </p:blipFill>
        <p:spPr>
          <a:xfrm>
            <a:off x="1053852" y="1662235"/>
            <a:ext cx="8452383" cy="4210304"/>
          </a:xfrm>
          <a:prstGeom prst="rect">
            <a:avLst/>
          </a:prstGeom>
        </p:spPr>
      </p:pic>
    </p:spTree>
    <p:extLst>
      <p:ext uri="{BB962C8B-B14F-4D97-AF65-F5344CB8AC3E}">
        <p14:creationId xmlns:p14="http://schemas.microsoft.com/office/powerpoint/2010/main" val="14692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B44A5-A565-1E85-C44A-F5C52169EF97}"/>
            </a:ext>
          </a:extLst>
        </p:cNvPr>
        <p:cNvGrpSpPr/>
        <p:nvPr/>
      </p:nvGrpSpPr>
      <p:grpSpPr>
        <a:xfrm>
          <a:off x="0" y="0"/>
          <a:ext cx="0" cy="0"/>
          <a:chOff x="0" y="0"/>
          <a:chExt cx="0" cy="0"/>
        </a:xfrm>
      </p:grpSpPr>
      <p:pic>
        <p:nvPicPr>
          <p:cNvPr id="3" name="Imagine 2">
            <a:extLst>
              <a:ext uri="{FF2B5EF4-FFF2-40B4-BE49-F238E27FC236}">
                <a16:creationId xmlns:a16="http://schemas.microsoft.com/office/drawing/2014/main" id="{5D692482-5236-29BF-CA57-05282ADD96B1}"/>
              </a:ext>
            </a:extLst>
          </p:cNvPr>
          <p:cNvPicPr>
            <a:picLocks noChangeAspect="1"/>
          </p:cNvPicPr>
          <p:nvPr/>
        </p:nvPicPr>
        <p:blipFill>
          <a:blip r:embed="rId2"/>
          <a:stretch>
            <a:fillRect/>
          </a:stretch>
        </p:blipFill>
        <p:spPr>
          <a:xfrm>
            <a:off x="1958430" y="1498851"/>
            <a:ext cx="7727174" cy="4693882"/>
          </a:xfrm>
          <a:prstGeom prst="rect">
            <a:avLst/>
          </a:prstGeom>
        </p:spPr>
      </p:pic>
      <p:sp>
        <p:nvSpPr>
          <p:cNvPr id="5" name="CasetăText 4">
            <a:extLst>
              <a:ext uri="{FF2B5EF4-FFF2-40B4-BE49-F238E27FC236}">
                <a16:creationId xmlns:a16="http://schemas.microsoft.com/office/drawing/2014/main" id="{830FBD50-041D-DE4A-B908-FC70E573AC42}"/>
              </a:ext>
            </a:extLst>
          </p:cNvPr>
          <p:cNvSpPr txBox="1"/>
          <p:nvPr/>
        </p:nvSpPr>
        <p:spPr>
          <a:xfrm>
            <a:off x="1773932" y="5951277"/>
            <a:ext cx="10200456" cy="261610"/>
          </a:xfrm>
          <a:prstGeom prst="rect">
            <a:avLst/>
          </a:prstGeom>
          <a:noFill/>
        </p:spPr>
        <p:txBody>
          <a:bodyPr wrap="square">
            <a:spAutoFit/>
          </a:bodyPr>
          <a:lstStyle/>
          <a:p>
            <a:pPr algn="r"/>
            <a:r>
              <a:rPr lang="ro-RO" sz="1100" i="1"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Eurobarometrul a fost dat publicității în iulie 2025 și poate fi consultat la adresa: https://europa.eu/eurobarometer/surveys/detail/3361</a:t>
            </a:r>
            <a:endParaRPr lang="en-GB" sz="1100" i="1" dirty="0">
              <a:solidFill>
                <a:schemeClr val="accent3"/>
              </a:solidFill>
            </a:endParaRPr>
          </a:p>
        </p:txBody>
      </p:sp>
      <p:sp>
        <p:nvSpPr>
          <p:cNvPr id="2" name="Right Triangle 5">
            <a:extLst>
              <a:ext uri="{FF2B5EF4-FFF2-40B4-BE49-F238E27FC236}">
                <a16:creationId xmlns:a16="http://schemas.microsoft.com/office/drawing/2014/main" id="{ECDA0BB5-EF26-6AF0-C88A-D00C1C5D024F}"/>
              </a:ext>
            </a:extLst>
          </p:cNvPr>
          <p:cNvSpPr/>
          <p:nvPr/>
        </p:nvSpPr>
        <p:spPr>
          <a:xfrm rot="16200000" flipH="1">
            <a:off x="10267556" y="2709539"/>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6">
            <a:extLst>
              <a:ext uri="{FF2B5EF4-FFF2-40B4-BE49-F238E27FC236}">
                <a16:creationId xmlns:a16="http://schemas.microsoft.com/office/drawing/2014/main" id="{9389DC63-2912-088A-E6F5-5BB62E756F57}"/>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24CA938A-A26A-57E3-B437-AEA7437604B8}"/>
              </a:ext>
            </a:extLst>
          </p:cNvPr>
          <p:cNvSpPr txBox="1">
            <a:spLocks/>
          </p:cNvSpPr>
          <p:nvPr/>
        </p:nvSpPr>
        <p:spPr>
          <a:xfrm>
            <a:off x="1197868" y="789306"/>
            <a:ext cx="9023318" cy="720080"/>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sz="4800" dirty="0">
                <a:solidFill>
                  <a:schemeClr val="accent4"/>
                </a:solidFill>
              </a:rPr>
              <a:t>IMPACT SOCIAL</a:t>
            </a:r>
            <a:endParaRPr lang="en-US" sz="4800" dirty="0">
              <a:solidFill>
                <a:schemeClr val="accent4"/>
              </a:solidFill>
            </a:endParaRPr>
          </a:p>
        </p:txBody>
      </p:sp>
      <p:pic>
        <p:nvPicPr>
          <p:cNvPr id="7" name="Picture 3">
            <a:extLst>
              <a:ext uri="{FF2B5EF4-FFF2-40B4-BE49-F238E27FC236}">
                <a16:creationId xmlns:a16="http://schemas.microsoft.com/office/drawing/2014/main" id="{C8FDD2B6-E81A-CA8B-6F1F-9B395765E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DF70410C-9E9B-E28E-CBD3-110A78E0E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459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1F890E-AF83-E6DD-2C68-E8DAE24289B2}"/>
              </a:ext>
            </a:extLst>
          </p:cNvPr>
          <p:cNvSpPr txBox="1">
            <a:spLocks/>
          </p:cNvSpPr>
          <p:nvPr/>
        </p:nvSpPr>
        <p:spPr>
          <a:xfrm>
            <a:off x="1197868" y="789306"/>
            <a:ext cx="9023318" cy="720080"/>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sz="4800" dirty="0">
                <a:solidFill>
                  <a:schemeClr val="accent4"/>
                </a:solidFill>
              </a:rPr>
              <a:t>IMPACT SOCIAL</a:t>
            </a:r>
            <a:endParaRPr lang="en-US" sz="4800" dirty="0">
              <a:solidFill>
                <a:schemeClr val="accent4"/>
              </a:solidFill>
            </a:endParaRPr>
          </a:p>
        </p:txBody>
      </p:sp>
      <p:sp>
        <p:nvSpPr>
          <p:cNvPr id="6" name="Right Triangle 5">
            <a:extLst>
              <a:ext uri="{FF2B5EF4-FFF2-40B4-BE49-F238E27FC236}">
                <a16:creationId xmlns:a16="http://schemas.microsoft.com/office/drawing/2014/main" id="{269F6668-78C1-AE88-9B76-95821A4D9B9D}"/>
              </a:ext>
            </a:extLst>
          </p:cNvPr>
          <p:cNvSpPr/>
          <p:nvPr/>
        </p:nvSpPr>
        <p:spPr>
          <a:xfrm rot="16200000" flipH="1">
            <a:off x="10267556" y="2709539"/>
            <a:ext cx="2326840" cy="1518862"/>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56282F0-83E5-B965-C04C-6101A5109291}"/>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a:extLst>
              <a:ext uri="{FF2B5EF4-FFF2-40B4-BE49-F238E27FC236}">
                <a16:creationId xmlns:a16="http://schemas.microsoft.com/office/drawing/2014/main" id="{DC3F49E4-AE7F-B34F-88D4-35E2F10CF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AD0FBF70-C58D-0808-1245-EC3583BA2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10" name="Imagine 9">
            <a:extLst>
              <a:ext uri="{FF2B5EF4-FFF2-40B4-BE49-F238E27FC236}">
                <a16:creationId xmlns:a16="http://schemas.microsoft.com/office/drawing/2014/main" id="{C6359D7F-C597-5743-A46D-1B03426B7E87}"/>
              </a:ext>
            </a:extLst>
          </p:cNvPr>
          <p:cNvPicPr>
            <a:picLocks noChangeAspect="1"/>
          </p:cNvPicPr>
          <p:nvPr/>
        </p:nvPicPr>
        <p:blipFill>
          <a:blip r:embed="rId4"/>
          <a:stretch>
            <a:fillRect/>
          </a:stretch>
        </p:blipFill>
        <p:spPr>
          <a:xfrm>
            <a:off x="981844" y="2312766"/>
            <a:ext cx="4796616" cy="3257982"/>
          </a:xfrm>
          <a:prstGeom prst="rect">
            <a:avLst/>
          </a:prstGeom>
        </p:spPr>
      </p:pic>
      <p:pic>
        <p:nvPicPr>
          <p:cNvPr id="11" name="Imagine 10">
            <a:extLst>
              <a:ext uri="{FF2B5EF4-FFF2-40B4-BE49-F238E27FC236}">
                <a16:creationId xmlns:a16="http://schemas.microsoft.com/office/drawing/2014/main" id="{9A374FEB-FD77-CD2D-80E3-AED0262C9825}"/>
              </a:ext>
            </a:extLst>
          </p:cNvPr>
          <p:cNvPicPr>
            <a:picLocks noChangeAspect="1"/>
          </p:cNvPicPr>
          <p:nvPr/>
        </p:nvPicPr>
        <p:blipFill>
          <a:blip r:embed="rId5"/>
          <a:stretch>
            <a:fillRect/>
          </a:stretch>
        </p:blipFill>
        <p:spPr>
          <a:xfrm>
            <a:off x="5968513" y="2198620"/>
            <a:ext cx="4796616" cy="3459411"/>
          </a:xfrm>
          <a:prstGeom prst="rect">
            <a:avLst/>
          </a:prstGeom>
        </p:spPr>
      </p:pic>
      <p:sp>
        <p:nvSpPr>
          <p:cNvPr id="12" name="CasetăText 11">
            <a:extLst>
              <a:ext uri="{FF2B5EF4-FFF2-40B4-BE49-F238E27FC236}">
                <a16:creationId xmlns:a16="http://schemas.microsoft.com/office/drawing/2014/main" id="{26A6C2C5-06CD-C4CF-D2D0-76902119CA99}"/>
              </a:ext>
            </a:extLst>
          </p:cNvPr>
          <p:cNvSpPr txBox="1"/>
          <p:nvPr/>
        </p:nvSpPr>
        <p:spPr>
          <a:xfrm>
            <a:off x="4654252" y="5750935"/>
            <a:ext cx="1944216" cy="261610"/>
          </a:xfrm>
          <a:prstGeom prst="rect">
            <a:avLst/>
          </a:prstGeom>
          <a:noFill/>
        </p:spPr>
        <p:txBody>
          <a:bodyPr wrap="square">
            <a:spAutoFit/>
          </a:bodyPr>
          <a:lstStyle/>
          <a:p>
            <a:pPr algn="ctr"/>
            <a:r>
              <a:rPr lang="ro-RO" sz="1100" i="1"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Sursa datelor OECD</a:t>
            </a:r>
            <a:endParaRPr lang="en-GB" sz="1100" i="1" dirty="0">
              <a:solidFill>
                <a:schemeClr val="accent3"/>
              </a:solidFill>
            </a:endParaRPr>
          </a:p>
        </p:txBody>
      </p:sp>
    </p:spTree>
    <p:extLst>
      <p:ext uri="{BB962C8B-B14F-4D97-AF65-F5344CB8AC3E}">
        <p14:creationId xmlns:p14="http://schemas.microsoft.com/office/powerpoint/2010/main" val="7744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19BFF-819A-FE7A-E83F-5CA4ECC7349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35A59FA-9201-740A-24AA-DCB34A7E40EE}"/>
              </a:ext>
            </a:extLst>
          </p:cNvPr>
          <p:cNvSpPr/>
          <p:nvPr/>
        </p:nvSpPr>
        <p:spPr>
          <a:xfrm flipH="1">
            <a:off x="-26268" y="1258001"/>
            <a:ext cx="5015398" cy="460851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2299AB11-0E02-01F5-8A83-0FDC03383A84}"/>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E4E5540F-FA4D-1F20-04BA-D689554A7236}"/>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8CB57D-2DEB-4CF2-EAB8-FBC929CD515E}"/>
              </a:ext>
            </a:extLst>
          </p:cNvPr>
          <p:cNvSpPr>
            <a:spLocks noGrp="1"/>
          </p:cNvSpPr>
          <p:nvPr>
            <p:ph type="title"/>
          </p:nvPr>
        </p:nvSpPr>
        <p:spPr>
          <a:xfrm>
            <a:off x="621804" y="3825842"/>
            <a:ext cx="4104453" cy="1369067"/>
          </a:xfrm>
        </p:spPr>
        <p:txBody>
          <a:bodyPr/>
          <a:lstStyle/>
          <a:p>
            <a:r>
              <a:rPr lang="ro-RO" sz="4800" noProof="0" dirty="0">
                <a:solidFill>
                  <a:schemeClr val="accent4"/>
                </a:solidFill>
              </a:rPr>
              <a:t>INOVARE ȘI DIGITALIZARE</a:t>
            </a:r>
            <a:endParaRPr lang="en-US" sz="4800" dirty="0">
              <a:solidFill>
                <a:schemeClr val="accent4"/>
              </a:solidFill>
            </a:endParaRPr>
          </a:p>
        </p:txBody>
      </p:sp>
      <p:pic>
        <p:nvPicPr>
          <p:cNvPr id="4" name="Picture 3">
            <a:extLst>
              <a:ext uri="{FF2B5EF4-FFF2-40B4-BE49-F238E27FC236}">
                <a16:creationId xmlns:a16="http://schemas.microsoft.com/office/drawing/2014/main" id="{B086C798-5181-A181-89AF-760260F45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9B239CA5-FF98-6CEA-FB9F-59ED249AB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2" name="Imagine 1">
            <a:extLst>
              <a:ext uri="{FF2B5EF4-FFF2-40B4-BE49-F238E27FC236}">
                <a16:creationId xmlns:a16="http://schemas.microsoft.com/office/drawing/2014/main" id="{AEB6C350-7711-CA60-8388-98A0A5100D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2324" y="1076549"/>
            <a:ext cx="6416491" cy="4971415"/>
          </a:xfrm>
          <a:prstGeom prst="rect">
            <a:avLst/>
          </a:prstGeom>
          <a:noFill/>
        </p:spPr>
      </p:pic>
      <p:sp>
        <p:nvSpPr>
          <p:cNvPr id="7" name="CasetăText 6">
            <a:extLst>
              <a:ext uri="{FF2B5EF4-FFF2-40B4-BE49-F238E27FC236}">
                <a16:creationId xmlns:a16="http://schemas.microsoft.com/office/drawing/2014/main" id="{0F9F50C9-4D4C-4523-D148-DBEF69B7585C}"/>
              </a:ext>
            </a:extLst>
          </p:cNvPr>
          <p:cNvSpPr txBox="1"/>
          <p:nvPr/>
        </p:nvSpPr>
        <p:spPr>
          <a:xfrm>
            <a:off x="9964842" y="835499"/>
            <a:ext cx="1783569" cy="276999"/>
          </a:xfrm>
          <a:prstGeom prst="rect">
            <a:avLst/>
          </a:prstGeom>
          <a:noFill/>
        </p:spPr>
        <p:txBody>
          <a:bodyPr wrap="square">
            <a:spAutoFit/>
          </a:bodyPr>
          <a:lstStyle/>
          <a:p>
            <a:r>
              <a:rPr lang="ro-RO" sz="1200" i="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DESI. Fișa de țară 2025</a:t>
            </a:r>
            <a:endParaRPr lang="en-GB" sz="1200" i="1" dirty="0">
              <a:solidFill>
                <a:schemeClr val="accent2"/>
              </a:solidFill>
            </a:endParaRPr>
          </a:p>
        </p:txBody>
      </p:sp>
    </p:spTree>
    <p:extLst>
      <p:ext uri="{BB962C8B-B14F-4D97-AF65-F5344CB8AC3E}">
        <p14:creationId xmlns:p14="http://schemas.microsoft.com/office/powerpoint/2010/main" val="15280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7A66-FF61-206D-A462-0900B2CC56A7}"/>
            </a:ext>
          </a:extLst>
        </p:cNvPr>
        <p:cNvGrpSpPr/>
        <p:nvPr/>
      </p:nvGrpSpPr>
      <p:grpSpPr>
        <a:xfrm>
          <a:off x="0" y="0"/>
          <a:ext cx="0" cy="0"/>
          <a:chOff x="0" y="0"/>
          <a:chExt cx="0" cy="0"/>
        </a:xfrm>
      </p:grpSpPr>
      <p:sp>
        <p:nvSpPr>
          <p:cNvPr id="30" name="Formă liberă: formă 29">
            <a:extLst>
              <a:ext uri="{FF2B5EF4-FFF2-40B4-BE49-F238E27FC236}">
                <a16:creationId xmlns:a16="http://schemas.microsoft.com/office/drawing/2014/main" id="{87663742-CD39-FDEE-7770-E5585E063F3D}"/>
              </a:ext>
            </a:extLst>
          </p:cNvPr>
          <p:cNvSpPr/>
          <p:nvPr/>
        </p:nvSpPr>
        <p:spPr>
          <a:xfrm rot="10800000">
            <a:off x="-458316" y="1179433"/>
            <a:ext cx="12655538" cy="4757396"/>
          </a:xfrm>
          <a:custGeom>
            <a:avLst/>
            <a:gdLst>
              <a:gd name="connsiteX0" fmla="*/ 12589640 w 12589641"/>
              <a:gd name="connsiteY0" fmla="*/ 4757396 h 4757396"/>
              <a:gd name="connsiteX1" fmla="*/ 0 w 12589641"/>
              <a:gd name="connsiteY1" fmla="*/ 4757396 h 4757396"/>
              <a:gd name="connsiteX2" fmla="*/ 0 w 12589641"/>
              <a:gd name="connsiteY2" fmla="*/ 0 h 4757396"/>
              <a:gd name="connsiteX3" fmla="*/ 12197222 w 12589641"/>
              <a:gd name="connsiteY3" fmla="*/ 0 h 4757396"/>
              <a:gd name="connsiteX4" fmla="*/ 12197222 w 12589641"/>
              <a:gd name="connsiteY4" fmla="*/ 4757395 h 4757396"/>
              <a:gd name="connsiteX5" fmla="*/ 12589641 w 12589641"/>
              <a:gd name="connsiteY5" fmla="*/ 4757395 h 47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9641" h="4757396">
                <a:moveTo>
                  <a:pt x="12589640" y="4757396"/>
                </a:moveTo>
                <a:lnTo>
                  <a:pt x="0" y="4757396"/>
                </a:lnTo>
                <a:lnTo>
                  <a:pt x="0" y="0"/>
                </a:lnTo>
                <a:lnTo>
                  <a:pt x="12197222" y="0"/>
                </a:lnTo>
                <a:lnTo>
                  <a:pt x="12197222" y="4757395"/>
                </a:lnTo>
                <a:lnTo>
                  <a:pt x="12589641" y="4757395"/>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3">
            <a:extLst>
              <a:ext uri="{FF2B5EF4-FFF2-40B4-BE49-F238E27FC236}">
                <a16:creationId xmlns:a16="http://schemas.microsoft.com/office/drawing/2014/main" id="{2E5A5C59-EB62-8D27-0FAC-CCC7D7419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7" name="Picture 2">
            <a:extLst>
              <a:ext uri="{FF2B5EF4-FFF2-40B4-BE49-F238E27FC236}">
                <a16:creationId xmlns:a16="http://schemas.microsoft.com/office/drawing/2014/main" id="{4D35B451-A5F6-18C7-FA83-0F12EE4C2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19" name="Imagine 18">
            <a:extLst>
              <a:ext uri="{FF2B5EF4-FFF2-40B4-BE49-F238E27FC236}">
                <a16:creationId xmlns:a16="http://schemas.microsoft.com/office/drawing/2014/main" id="{C870CC69-42B0-4999-D160-1A8000E7120B}"/>
              </a:ext>
            </a:extLst>
          </p:cNvPr>
          <p:cNvPicPr>
            <a:picLocks noChangeAspect="1"/>
          </p:cNvPicPr>
          <p:nvPr/>
        </p:nvPicPr>
        <p:blipFill>
          <a:blip r:embed="rId4"/>
          <a:stretch>
            <a:fillRect/>
          </a:stretch>
        </p:blipFill>
        <p:spPr>
          <a:xfrm>
            <a:off x="360721" y="2395478"/>
            <a:ext cx="5733690" cy="3130313"/>
          </a:xfrm>
          <a:prstGeom prst="rect">
            <a:avLst/>
          </a:prstGeom>
        </p:spPr>
      </p:pic>
      <p:pic>
        <p:nvPicPr>
          <p:cNvPr id="21" name="Imagine 20">
            <a:extLst>
              <a:ext uri="{FF2B5EF4-FFF2-40B4-BE49-F238E27FC236}">
                <a16:creationId xmlns:a16="http://schemas.microsoft.com/office/drawing/2014/main" id="{210AD039-FB63-99F2-52C7-3F79987A9676}"/>
              </a:ext>
            </a:extLst>
          </p:cNvPr>
          <p:cNvPicPr>
            <a:picLocks noChangeAspect="1"/>
          </p:cNvPicPr>
          <p:nvPr/>
        </p:nvPicPr>
        <p:blipFill>
          <a:blip r:embed="rId5"/>
          <a:stretch>
            <a:fillRect/>
          </a:stretch>
        </p:blipFill>
        <p:spPr>
          <a:xfrm>
            <a:off x="6339370" y="2368808"/>
            <a:ext cx="5613192" cy="3131576"/>
          </a:xfrm>
          <a:prstGeom prst="rect">
            <a:avLst/>
          </a:prstGeom>
        </p:spPr>
      </p:pic>
      <p:sp>
        <p:nvSpPr>
          <p:cNvPr id="31" name="Title 4">
            <a:extLst>
              <a:ext uri="{FF2B5EF4-FFF2-40B4-BE49-F238E27FC236}">
                <a16:creationId xmlns:a16="http://schemas.microsoft.com/office/drawing/2014/main" id="{93954D2B-E9A3-0C55-C5C9-62508E6882C7}"/>
              </a:ext>
            </a:extLst>
          </p:cNvPr>
          <p:cNvSpPr>
            <a:spLocks noGrp="1"/>
          </p:cNvSpPr>
          <p:nvPr>
            <p:ph type="title"/>
          </p:nvPr>
        </p:nvSpPr>
        <p:spPr>
          <a:xfrm>
            <a:off x="959519" y="1357617"/>
            <a:ext cx="8784976" cy="755286"/>
          </a:xfrm>
        </p:spPr>
        <p:txBody>
          <a:bodyPr/>
          <a:lstStyle/>
          <a:p>
            <a:r>
              <a:rPr lang="ro-RO" sz="4800" noProof="0" dirty="0">
                <a:solidFill>
                  <a:schemeClr val="accent4"/>
                </a:solidFill>
              </a:rPr>
              <a:t>INOVARE ȘI DIGITALIZARE</a:t>
            </a:r>
            <a:endParaRPr lang="en-US" sz="4800" dirty="0">
              <a:solidFill>
                <a:schemeClr val="accent4"/>
              </a:solidFill>
            </a:endParaRPr>
          </a:p>
        </p:txBody>
      </p:sp>
    </p:spTree>
    <p:extLst>
      <p:ext uri="{BB962C8B-B14F-4D97-AF65-F5344CB8AC3E}">
        <p14:creationId xmlns:p14="http://schemas.microsoft.com/office/powerpoint/2010/main" val="27368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33CA1-A967-AEC9-4DEA-94976E1553B4}"/>
            </a:ext>
          </a:extLst>
        </p:cNvPr>
        <p:cNvGrpSpPr/>
        <p:nvPr/>
      </p:nvGrpSpPr>
      <p:grpSpPr>
        <a:xfrm>
          <a:off x="0" y="0"/>
          <a:ext cx="0" cy="0"/>
          <a:chOff x="0" y="0"/>
          <a:chExt cx="0" cy="0"/>
        </a:xfrm>
      </p:grpSpPr>
      <p:sp>
        <p:nvSpPr>
          <p:cNvPr id="30" name="Formă liberă: formă 29">
            <a:extLst>
              <a:ext uri="{FF2B5EF4-FFF2-40B4-BE49-F238E27FC236}">
                <a16:creationId xmlns:a16="http://schemas.microsoft.com/office/drawing/2014/main" id="{82652496-F4D8-A92C-DAB8-F94D960B3B32}"/>
              </a:ext>
            </a:extLst>
          </p:cNvPr>
          <p:cNvSpPr/>
          <p:nvPr/>
        </p:nvSpPr>
        <p:spPr>
          <a:xfrm rot="10800000">
            <a:off x="-458316" y="1179433"/>
            <a:ext cx="12655538" cy="4757396"/>
          </a:xfrm>
          <a:custGeom>
            <a:avLst/>
            <a:gdLst>
              <a:gd name="connsiteX0" fmla="*/ 12589640 w 12589641"/>
              <a:gd name="connsiteY0" fmla="*/ 4757396 h 4757396"/>
              <a:gd name="connsiteX1" fmla="*/ 0 w 12589641"/>
              <a:gd name="connsiteY1" fmla="*/ 4757396 h 4757396"/>
              <a:gd name="connsiteX2" fmla="*/ 0 w 12589641"/>
              <a:gd name="connsiteY2" fmla="*/ 0 h 4757396"/>
              <a:gd name="connsiteX3" fmla="*/ 12197222 w 12589641"/>
              <a:gd name="connsiteY3" fmla="*/ 0 h 4757396"/>
              <a:gd name="connsiteX4" fmla="*/ 12197222 w 12589641"/>
              <a:gd name="connsiteY4" fmla="*/ 4757395 h 4757396"/>
              <a:gd name="connsiteX5" fmla="*/ 12589641 w 12589641"/>
              <a:gd name="connsiteY5" fmla="*/ 4757395 h 47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9641" h="4757396">
                <a:moveTo>
                  <a:pt x="12589640" y="4757396"/>
                </a:moveTo>
                <a:lnTo>
                  <a:pt x="0" y="4757396"/>
                </a:lnTo>
                <a:lnTo>
                  <a:pt x="0" y="0"/>
                </a:lnTo>
                <a:lnTo>
                  <a:pt x="12197222" y="0"/>
                </a:lnTo>
                <a:lnTo>
                  <a:pt x="12197222" y="4757395"/>
                </a:lnTo>
                <a:lnTo>
                  <a:pt x="12589641" y="4757395"/>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3">
            <a:extLst>
              <a:ext uri="{FF2B5EF4-FFF2-40B4-BE49-F238E27FC236}">
                <a16:creationId xmlns:a16="http://schemas.microsoft.com/office/drawing/2014/main" id="{2378343D-4A04-04EC-A0A2-2DE474872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7" name="Picture 2">
            <a:extLst>
              <a:ext uri="{FF2B5EF4-FFF2-40B4-BE49-F238E27FC236}">
                <a16:creationId xmlns:a16="http://schemas.microsoft.com/office/drawing/2014/main" id="{87CC775E-ED20-6CF7-65A7-D1BB56545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pic>
        <p:nvPicPr>
          <p:cNvPr id="20" name="Imagine 19">
            <a:extLst>
              <a:ext uri="{FF2B5EF4-FFF2-40B4-BE49-F238E27FC236}">
                <a16:creationId xmlns:a16="http://schemas.microsoft.com/office/drawing/2014/main" id="{C80B9207-CC12-16F0-899D-6D64BF33A5AD}"/>
              </a:ext>
            </a:extLst>
          </p:cNvPr>
          <p:cNvPicPr>
            <a:picLocks noChangeAspect="1"/>
          </p:cNvPicPr>
          <p:nvPr/>
        </p:nvPicPr>
        <p:blipFill>
          <a:blip r:embed="rId4"/>
          <a:stretch>
            <a:fillRect/>
          </a:stretch>
        </p:blipFill>
        <p:spPr>
          <a:xfrm>
            <a:off x="6206903" y="2376252"/>
            <a:ext cx="5734014" cy="3132328"/>
          </a:xfrm>
          <a:prstGeom prst="rect">
            <a:avLst/>
          </a:prstGeom>
        </p:spPr>
      </p:pic>
      <p:pic>
        <p:nvPicPr>
          <p:cNvPr id="22" name="Imagine 21">
            <a:extLst>
              <a:ext uri="{FF2B5EF4-FFF2-40B4-BE49-F238E27FC236}">
                <a16:creationId xmlns:a16="http://schemas.microsoft.com/office/drawing/2014/main" id="{E3AA9F28-F2B2-89C4-D7AE-ADABEABFBB42}"/>
              </a:ext>
            </a:extLst>
          </p:cNvPr>
          <p:cNvPicPr>
            <a:picLocks noChangeAspect="1"/>
          </p:cNvPicPr>
          <p:nvPr/>
        </p:nvPicPr>
        <p:blipFill>
          <a:blip r:embed="rId5"/>
          <a:stretch>
            <a:fillRect/>
          </a:stretch>
        </p:blipFill>
        <p:spPr>
          <a:xfrm>
            <a:off x="217072" y="2348880"/>
            <a:ext cx="5733526" cy="3147516"/>
          </a:xfrm>
          <a:prstGeom prst="rect">
            <a:avLst/>
          </a:prstGeom>
        </p:spPr>
      </p:pic>
      <p:sp>
        <p:nvSpPr>
          <p:cNvPr id="2" name="Title 4">
            <a:extLst>
              <a:ext uri="{FF2B5EF4-FFF2-40B4-BE49-F238E27FC236}">
                <a16:creationId xmlns:a16="http://schemas.microsoft.com/office/drawing/2014/main" id="{37D2F64D-B7C7-651C-0C8E-B9B465317C2C}"/>
              </a:ext>
            </a:extLst>
          </p:cNvPr>
          <p:cNvSpPr>
            <a:spLocks noGrp="1"/>
          </p:cNvSpPr>
          <p:nvPr>
            <p:ph type="title"/>
          </p:nvPr>
        </p:nvSpPr>
        <p:spPr>
          <a:xfrm>
            <a:off x="959519" y="1357617"/>
            <a:ext cx="8784976" cy="755286"/>
          </a:xfrm>
        </p:spPr>
        <p:txBody>
          <a:bodyPr/>
          <a:lstStyle/>
          <a:p>
            <a:r>
              <a:rPr lang="ro-RO" sz="4800" noProof="0" dirty="0">
                <a:solidFill>
                  <a:schemeClr val="accent4"/>
                </a:solidFill>
              </a:rPr>
              <a:t>INOVARE ȘI DIGITALIZARE</a:t>
            </a:r>
            <a:endParaRPr lang="en-US" sz="4800" dirty="0">
              <a:solidFill>
                <a:schemeClr val="accent4"/>
              </a:solidFill>
            </a:endParaRPr>
          </a:p>
        </p:txBody>
      </p:sp>
      <p:sp>
        <p:nvSpPr>
          <p:cNvPr id="3" name="Săgeată: jos 2">
            <a:extLst>
              <a:ext uri="{FF2B5EF4-FFF2-40B4-BE49-F238E27FC236}">
                <a16:creationId xmlns:a16="http://schemas.microsoft.com/office/drawing/2014/main" id="{3268DB55-FF55-28D0-AADB-270BCE772146}"/>
              </a:ext>
            </a:extLst>
          </p:cNvPr>
          <p:cNvSpPr/>
          <p:nvPr/>
        </p:nvSpPr>
        <p:spPr>
          <a:xfrm>
            <a:off x="5518348" y="3282351"/>
            <a:ext cx="288032" cy="429415"/>
          </a:xfrm>
          <a:prstGeom prst="downArrow">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ăgeată: jos 3">
            <a:extLst>
              <a:ext uri="{FF2B5EF4-FFF2-40B4-BE49-F238E27FC236}">
                <a16:creationId xmlns:a16="http://schemas.microsoft.com/office/drawing/2014/main" id="{D71B4D98-9AF7-7FCD-ECD0-7F5C55727047}"/>
              </a:ext>
            </a:extLst>
          </p:cNvPr>
          <p:cNvSpPr/>
          <p:nvPr/>
        </p:nvSpPr>
        <p:spPr>
          <a:xfrm>
            <a:off x="11683721" y="3282350"/>
            <a:ext cx="288032" cy="429415"/>
          </a:xfrm>
          <a:prstGeom prst="downArrow">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1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020A2-5569-71C3-2E0C-887E3FC20DE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208EA4B-F0A3-6FED-F13A-90E4CF51C8EF}"/>
              </a:ext>
            </a:extLst>
          </p:cNvPr>
          <p:cNvSpPr/>
          <p:nvPr/>
        </p:nvSpPr>
        <p:spPr>
          <a:xfrm flipH="1">
            <a:off x="-9288" y="1089585"/>
            <a:ext cx="12215093" cy="101887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pic>
        <p:nvPicPr>
          <p:cNvPr id="4" name="Picture 3">
            <a:extLst>
              <a:ext uri="{FF2B5EF4-FFF2-40B4-BE49-F238E27FC236}">
                <a16:creationId xmlns:a16="http://schemas.microsoft.com/office/drawing/2014/main" id="{F538F6F8-8FB2-7338-8697-BAB37C8D1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E35C17CF-1CAC-4C3A-E8D9-AA6F0C169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8" name="CasetăText 7">
            <a:extLst>
              <a:ext uri="{FF2B5EF4-FFF2-40B4-BE49-F238E27FC236}">
                <a16:creationId xmlns:a16="http://schemas.microsoft.com/office/drawing/2014/main" id="{649E80C9-F5F2-63CF-3F7B-BC2FDCE9A9A4}"/>
              </a:ext>
            </a:extLst>
          </p:cNvPr>
          <p:cNvSpPr txBox="1"/>
          <p:nvPr/>
        </p:nvSpPr>
        <p:spPr>
          <a:xfrm>
            <a:off x="981844" y="4638213"/>
            <a:ext cx="4824536" cy="954107"/>
          </a:xfrm>
          <a:prstGeom prst="rect">
            <a:avLst/>
          </a:prstGeom>
          <a:noFill/>
        </p:spPr>
        <p:txBody>
          <a:bodyPr wrap="square">
            <a:spAutoFit/>
          </a:bodyPr>
          <a:lstStyle/>
          <a:p>
            <a:r>
              <a:rPr lang="ro-RO" b="1" dirty="0">
                <a:solidFill>
                  <a:schemeClr val="accent2"/>
                </a:solidFill>
                <a:effectLst/>
                <a:latin typeface="+mj-lt"/>
                <a:ea typeface="Aptos" panose="020B0004020202020204" pitchFamily="34" charset="0"/>
              </a:rPr>
              <a:t>62%</a:t>
            </a:r>
            <a:r>
              <a:rPr lang="ro-RO" sz="1600" dirty="0">
                <a:effectLst/>
                <a:latin typeface="+mj-lt"/>
                <a:ea typeface="Aptos" panose="020B0004020202020204" pitchFamily="34" charset="0"/>
              </a:rPr>
              <a:t> dintre participanți au declarat, la o jumătate de an după absolvire că </a:t>
            </a:r>
            <a:r>
              <a:rPr lang="ro-RO" sz="1600" b="1" dirty="0">
                <a:solidFill>
                  <a:srgbClr val="C00000"/>
                </a:solidFill>
                <a:effectLst/>
                <a:latin typeface="+mj-lt"/>
                <a:ea typeface="Aptos" panose="020B0004020202020204" pitchFamily="34" charset="0"/>
              </a:rPr>
              <a:t>volumul sarcinilor </a:t>
            </a:r>
            <a:r>
              <a:rPr lang="ro-RO" sz="1600" b="1" dirty="0">
                <a:effectLst/>
                <a:latin typeface="+mj-lt"/>
                <a:ea typeface="Aptos" panose="020B0004020202020204" pitchFamily="34" charset="0"/>
              </a:rPr>
              <a:t>de lucru rezolvate per unitate de timp a crescut</a:t>
            </a:r>
            <a:endParaRPr lang="en-GB" sz="1600" dirty="0">
              <a:latin typeface="+mj-lt"/>
            </a:endParaRPr>
          </a:p>
        </p:txBody>
      </p:sp>
      <p:sp>
        <p:nvSpPr>
          <p:cNvPr id="13" name="CasetăText 12">
            <a:extLst>
              <a:ext uri="{FF2B5EF4-FFF2-40B4-BE49-F238E27FC236}">
                <a16:creationId xmlns:a16="http://schemas.microsoft.com/office/drawing/2014/main" id="{D9A2CDDB-2FCB-6AC1-94DC-BA3B60713FF2}"/>
              </a:ext>
            </a:extLst>
          </p:cNvPr>
          <p:cNvSpPr txBox="1"/>
          <p:nvPr/>
        </p:nvSpPr>
        <p:spPr>
          <a:xfrm>
            <a:off x="6668436" y="4106009"/>
            <a:ext cx="5328592" cy="954107"/>
          </a:xfrm>
          <a:prstGeom prst="rect">
            <a:avLst/>
          </a:prstGeom>
          <a:noFill/>
        </p:spPr>
        <p:txBody>
          <a:bodyPr wrap="square">
            <a:spAutoFit/>
          </a:bodyPr>
          <a:lstStyle/>
          <a:p>
            <a:r>
              <a:rPr lang="ro-RO" b="1" dirty="0">
                <a:solidFill>
                  <a:schemeClr val="accent2"/>
                </a:solidFill>
                <a:latin typeface="+mj-lt"/>
              </a:rPr>
              <a:t>43%</a:t>
            </a:r>
            <a:r>
              <a:rPr lang="ro-RO" sz="1600" dirty="0">
                <a:latin typeface="+mj-lt"/>
              </a:rPr>
              <a:t> dintre funcționarii cu rol de conducere participanți la cursuri declară că de la absolvire procesele din interiorul structurii pe care o conduc </a:t>
            </a:r>
            <a:r>
              <a:rPr lang="ro-RO" sz="1600" b="1" dirty="0">
                <a:latin typeface="+mj-lt"/>
              </a:rPr>
              <a:t>s-au </a:t>
            </a:r>
            <a:r>
              <a:rPr lang="ro-RO" sz="1600" b="1" dirty="0">
                <a:solidFill>
                  <a:srgbClr val="C00000"/>
                </a:solidFill>
                <a:latin typeface="+mj-lt"/>
              </a:rPr>
              <a:t>simplificat</a:t>
            </a:r>
            <a:r>
              <a:rPr lang="ro-RO" sz="1600" b="1" dirty="0">
                <a:latin typeface="+mj-lt"/>
              </a:rPr>
              <a:t>.</a:t>
            </a:r>
            <a:endParaRPr lang="en-GB" sz="1600" dirty="0">
              <a:latin typeface="+mj-lt"/>
            </a:endParaRPr>
          </a:p>
        </p:txBody>
      </p:sp>
      <p:sp>
        <p:nvSpPr>
          <p:cNvPr id="15" name="CasetăText 14">
            <a:extLst>
              <a:ext uri="{FF2B5EF4-FFF2-40B4-BE49-F238E27FC236}">
                <a16:creationId xmlns:a16="http://schemas.microsoft.com/office/drawing/2014/main" id="{DE9D1BEA-7AF1-49E1-7DB5-4ADC8597ADD3}"/>
              </a:ext>
            </a:extLst>
          </p:cNvPr>
          <p:cNvSpPr txBox="1"/>
          <p:nvPr/>
        </p:nvSpPr>
        <p:spPr>
          <a:xfrm>
            <a:off x="891982" y="3505001"/>
            <a:ext cx="5040560" cy="954107"/>
          </a:xfrm>
          <a:prstGeom prst="rect">
            <a:avLst/>
          </a:prstGeom>
          <a:noFill/>
        </p:spPr>
        <p:txBody>
          <a:bodyPr wrap="square">
            <a:spAutoFit/>
          </a:bodyPr>
          <a:lstStyle/>
          <a:p>
            <a:r>
              <a:rPr lang="ro-RO" b="1" dirty="0">
                <a:solidFill>
                  <a:schemeClr val="accent2"/>
                </a:solidFill>
                <a:effectLst/>
                <a:latin typeface="+mj-lt"/>
                <a:ea typeface="Aptos" panose="020B0004020202020204" pitchFamily="34" charset="0"/>
              </a:rPr>
              <a:t>52%</a:t>
            </a:r>
            <a:r>
              <a:rPr lang="ro-RO" sz="1600" dirty="0">
                <a:effectLst/>
                <a:latin typeface="+mj-lt"/>
                <a:ea typeface="Aptos" panose="020B0004020202020204" pitchFamily="34" charset="0"/>
              </a:rPr>
              <a:t> dintre funcționarii cu rol de conducere chestionați au afirmat că în primele 6 luni de la absolvire au reușit </a:t>
            </a:r>
            <a:r>
              <a:rPr lang="ro-RO" sz="1600" b="1" dirty="0">
                <a:solidFill>
                  <a:srgbClr val="C00000"/>
                </a:solidFill>
                <a:effectLst/>
                <a:latin typeface="+mj-lt"/>
                <a:ea typeface="Aptos" panose="020B0004020202020204" pitchFamily="34" charset="0"/>
              </a:rPr>
              <a:t>să reducă timpul</a:t>
            </a:r>
            <a:r>
              <a:rPr lang="ro-RO" sz="1600" b="1" dirty="0">
                <a:effectLst/>
                <a:latin typeface="+mj-lt"/>
                <a:ea typeface="Aptos" panose="020B0004020202020204" pitchFamily="34" charset="0"/>
              </a:rPr>
              <a:t> mediu rezolvare a sarcinilor de lucru </a:t>
            </a:r>
            <a:endParaRPr lang="en-GB" sz="1600" dirty="0">
              <a:latin typeface="+mj-lt"/>
            </a:endParaRPr>
          </a:p>
        </p:txBody>
      </p:sp>
      <p:sp>
        <p:nvSpPr>
          <p:cNvPr id="17" name="CasetăText 16">
            <a:extLst>
              <a:ext uri="{FF2B5EF4-FFF2-40B4-BE49-F238E27FC236}">
                <a16:creationId xmlns:a16="http://schemas.microsoft.com/office/drawing/2014/main" id="{04971212-B27F-83F4-9623-13FE14481F4D}"/>
              </a:ext>
            </a:extLst>
          </p:cNvPr>
          <p:cNvSpPr txBox="1"/>
          <p:nvPr/>
        </p:nvSpPr>
        <p:spPr>
          <a:xfrm>
            <a:off x="6668436" y="5124583"/>
            <a:ext cx="4968552" cy="707886"/>
          </a:xfrm>
          <a:prstGeom prst="rect">
            <a:avLst/>
          </a:prstGeom>
          <a:noFill/>
        </p:spPr>
        <p:txBody>
          <a:bodyPr wrap="square">
            <a:spAutoFit/>
          </a:bodyPr>
          <a:lstStyle/>
          <a:p>
            <a:r>
              <a:rPr lang="ro-RO" b="1" dirty="0">
                <a:solidFill>
                  <a:schemeClr val="accent2"/>
                </a:solidFill>
                <a:effectLst/>
                <a:latin typeface="+mj-lt"/>
                <a:ea typeface="Aptos" panose="020B0004020202020204" pitchFamily="34" charset="0"/>
              </a:rPr>
              <a:t>45%</a:t>
            </a:r>
            <a:r>
              <a:rPr lang="ro-RO" sz="1600" dirty="0">
                <a:effectLst/>
                <a:latin typeface="+mj-lt"/>
                <a:ea typeface="Aptos" panose="020B0004020202020204" pitchFamily="34" charset="0"/>
              </a:rPr>
              <a:t> declară că </a:t>
            </a:r>
            <a:r>
              <a:rPr lang="ro-RO" sz="1600" b="1" dirty="0">
                <a:solidFill>
                  <a:srgbClr val="C00000"/>
                </a:solidFill>
                <a:effectLst/>
                <a:latin typeface="+mj-lt"/>
                <a:ea typeface="Aptos" panose="020B0004020202020204" pitchFamily="34" charset="0"/>
              </a:rPr>
              <a:t>digitalizarea</a:t>
            </a:r>
            <a:r>
              <a:rPr lang="ro-RO" sz="1600" b="1" dirty="0">
                <a:effectLst/>
                <a:latin typeface="+mj-lt"/>
                <a:ea typeface="Aptos" panose="020B0004020202020204" pitchFamily="34" charset="0"/>
              </a:rPr>
              <a:t> proceselor  din interiorul structurii aflate în subordine s-a intensificat</a:t>
            </a:r>
            <a:endParaRPr lang="en-GB" sz="1600" dirty="0">
              <a:latin typeface="+mj-lt"/>
            </a:endParaRPr>
          </a:p>
        </p:txBody>
      </p:sp>
      <p:sp>
        <p:nvSpPr>
          <p:cNvPr id="21" name="CasetăText 20">
            <a:extLst>
              <a:ext uri="{FF2B5EF4-FFF2-40B4-BE49-F238E27FC236}">
                <a16:creationId xmlns:a16="http://schemas.microsoft.com/office/drawing/2014/main" id="{D8B870BB-747F-B699-777D-6D604E9EDDFC}"/>
              </a:ext>
            </a:extLst>
          </p:cNvPr>
          <p:cNvSpPr txBox="1"/>
          <p:nvPr/>
        </p:nvSpPr>
        <p:spPr>
          <a:xfrm>
            <a:off x="879446" y="2435301"/>
            <a:ext cx="5286974" cy="954107"/>
          </a:xfrm>
          <a:prstGeom prst="rect">
            <a:avLst/>
          </a:prstGeom>
          <a:noFill/>
        </p:spPr>
        <p:txBody>
          <a:bodyPr wrap="square">
            <a:spAutoFit/>
          </a:bodyPr>
          <a:lstStyle/>
          <a:p>
            <a:r>
              <a:rPr lang="ro-RO" b="1" dirty="0">
                <a:solidFill>
                  <a:schemeClr val="accent2"/>
                </a:solidFill>
                <a:effectLst/>
                <a:latin typeface="+mj-lt"/>
                <a:ea typeface="Aptos" panose="020B0004020202020204" pitchFamily="34" charset="0"/>
              </a:rPr>
              <a:t>88%</a:t>
            </a:r>
            <a:r>
              <a:rPr lang="ro-RO" dirty="0">
                <a:solidFill>
                  <a:schemeClr val="accent2"/>
                </a:solidFill>
                <a:effectLst/>
                <a:latin typeface="+mj-lt"/>
                <a:ea typeface="Aptos" panose="020B0004020202020204" pitchFamily="34" charset="0"/>
              </a:rPr>
              <a:t> </a:t>
            </a:r>
            <a:r>
              <a:rPr lang="ro-RO" sz="1600" dirty="0">
                <a:effectLst/>
                <a:latin typeface="+mj-lt"/>
                <a:ea typeface="Aptos" panose="020B0004020202020204" pitchFamily="34" charset="0"/>
              </a:rPr>
              <a:t>dintre participanții la cursuri apreciază că, de la finalizarea sesiunilor de formare, </a:t>
            </a:r>
            <a:r>
              <a:rPr lang="ro-RO" sz="1600" b="1" dirty="0">
                <a:solidFill>
                  <a:srgbClr val="C00000"/>
                </a:solidFill>
                <a:effectLst/>
                <a:latin typeface="+mj-lt"/>
                <a:ea typeface="Aptos" panose="020B0004020202020204" pitchFamily="34" charset="0"/>
              </a:rPr>
              <a:t>calitatea muncii lor a crescut</a:t>
            </a:r>
            <a:r>
              <a:rPr lang="ro-RO" sz="1600" dirty="0">
                <a:solidFill>
                  <a:srgbClr val="C00000"/>
                </a:solidFill>
                <a:effectLst/>
                <a:latin typeface="+mj-lt"/>
                <a:ea typeface="Aptos" panose="020B0004020202020204" pitchFamily="34" charset="0"/>
              </a:rPr>
              <a:t>. </a:t>
            </a:r>
            <a:endParaRPr lang="en-GB" sz="1600" dirty="0">
              <a:solidFill>
                <a:srgbClr val="C00000"/>
              </a:solidFill>
              <a:latin typeface="+mj-lt"/>
            </a:endParaRPr>
          </a:p>
        </p:txBody>
      </p:sp>
      <p:sp>
        <p:nvSpPr>
          <p:cNvPr id="23" name="CasetăText 22">
            <a:extLst>
              <a:ext uri="{FF2B5EF4-FFF2-40B4-BE49-F238E27FC236}">
                <a16:creationId xmlns:a16="http://schemas.microsoft.com/office/drawing/2014/main" id="{17E65F17-21D1-4197-EA06-81C0D23B7528}"/>
              </a:ext>
            </a:extLst>
          </p:cNvPr>
          <p:cNvSpPr txBox="1"/>
          <p:nvPr/>
        </p:nvSpPr>
        <p:spPr>
          <a:xfrm>
            <a:off x="6670476" y="3411299"/>
            <a:ext cx="5040560" cy="646331"/>
          </a:xfrm>
          <a:prstGeom prst="rect">
            <a:avLst/>
          </a:prstGeom>
          <a:noFill/>
        </p:spPr>
        <p:txBody>
          <a:bodyPr wrap="square">
            <a:spAutoFit/>
          </a:bodyPr>
          <a:lstStyle/>
          <a:p>
            <a:r>
              <a:rPr lang="ro-RO" sz="2000" b="1" dirty="0">
                <a:solidFill>
                  <a:schemeClr val="accent2"/>
                </a:solidFill>
                <a:latin typeface="+mj-lt"/>
              </a:rPr>
              <a:t>57%</a:t>
            </a:r>
            <a:r>
              <a:rPr lang="ro-RO" sz="2000" b="1" dirty="0">
                <a:latin typeface="+mj-lt"/>
              </a:rPr>
              <a:t> </a:t>
            </a:r>
            <a:r>
              <a:rPr lang="ro-RO" sz="1600" dirty="0">
                <a:latin typeface="+mj-lt"/>
              </a:rPr>
              <a:t>dintre cursanți declară </a:t>
            </a:r>
            <a:r>
              <a:rPr lang="ro-RO" sz="1600" b="1" dirty="0">
                <a:latin typeface="+mj-lt"/>
              </a:rPr>
              <a:t>creșterea calității </a:t>
            </a:r>
            <a:r>
              <a:rPr lang="ro-RO" sz="1600" b="1" dirty="0">
                <a:solidFill>
                  <a:srgbClr val="C00000"/>
                </a:solidFill>
                <a:latin typeface="+mj-lt"/>
              </a:rPr>
              <a:t>relațiilor inter-instituționale</a:t>
            </a:r>
            <a:r>
              <a:rPr lang="ro-RO" sz="1600" dirty="0">
                <a:solidFill>
                  <a:srgbClr val="C00000"/>
                </a:solidFill>
                <a:effectLst/>
                <a:latin typeface="+mj-lt"/>
                <a:ea typeface="Aptos" panose="020B0004020202020204" pitchFamily="34" charset="0"/>
              </a:rPr>
              <a:t> </a:t>
            </a:r>
            <a:endParaRPr lang="en-GB" sz="1600" dirty="0">
              <a:solidFill>
                <a:srgbClr val="C00000"/>
              </a:solidFill>
              <a:latin typeface="+mj-lt"/>
            </a:endParaRPr>
          </a:p>
        </p:txBody>
      </p:sp>
      <p:sp>
        <p:nvSpPr>
          <p:cNvPr id="3" name="CasetăText 2">
            <a:extLst>
              <a:ext uri="{FF2B5EF4-FFF2-40B4-BE49-F238E27FC236}">
                <a16:creationId xmlns:a16="http://schemas.microsoft.com/office/drawing/2014/main" id="{BA4C3447-A0E2-4135-CDA1-AD44DE9CDA3B}"/>
              </a:ext>
            </a:extLst>
          </p:cNvPr>
          <p:cNvSpPr txBox="1"/>
          <p:nvPr/>
        </p:nvSpPr>
        <p:spPr>
          <a:xfrm>
            <a:off x="6598468" y="2384093"/>
            <a:ext cx="4893394" cy="892552"/>
          </a:xfrm>
          <a:prstGeom prst="rect">
            <a:avLst/>
          </a:prstGeom>
          <a:noFill/>
        </p:spPr>
        <p:txBody>
          <a:bodyPr wrap="square">
            <a:spAutoFit/>
          </a:bodyPr>
          <a:lstStyle/>
          <a:p>
            <a:r>
              <a:rPr lang="ro-RO" sz="2000" b="1" dirty="0">
                <a:solidFill>
                  <a:schemeClr val="accent2"/>
                </a:solidFill>
                <a:effectLst/>
                <a:latin typeface="+mj-lt"/>
                <a:ea typeface="Aptos" panose="020B0004020202020204" pitchFamily="34" charset="0"/>
              </a:rPr>
              <a:t>66%</a:t>
            </a:r>
            <a:r>
              <a:rPr lang="ro-RO" sz="1600" dirty="0">
                <a:effectLst/>
                <a:latin typeface="+mj-lt"/>
                <a:ea typeface="Aptos" panose="020B0004020202020204" pitchFamily="34" charset="0"/>
              </a:rPr>
              <a:t> dintre participanții la cursurile de formare  apreciază că, în perioada scursă de la absolvire, </a:t>
            </a:r>
            <a:r>
              <a:rPr lang="ro-RO" sz="1600" b="1" dirty="0">
                <a:effectLst/>
                <a:latin typeface="+mj-lt"/>
                <a:ea typeface="Aptos" panose="020B0004020202020204" pitchFamily="34" charset="0"/>
              </a:rPr>
              <a:t>s-a îmbunătățit calitatea </a:t>
            </a:r>
            <a:r>
              <a:rPr lang="ro-RO" sz="1600" b="1" dirty="0">
                <a:solidFill>
                  <a:srgbClr val="C00000"/>
                </a:solidFill>
                <a:effectLst/>
                <a:latin typeface="+mj-lt"/>
                <a:ea typeface="Aptos" panose="020B0004020202020204" pitchFamily="34" charset="0"/>
              </a:rPr>
              <a:t>interacțiunii cu beneficiarii finali</a:t>
            </a:r>
            <a:endParaRPr lang="en-GB" sz="1600" dirty="0">
              <a:solidFill>
                <a:srgbClr val="C00000"/>
              </a:solidFill>
              <a:latin typeface="+mj-lt"/>
            </a:endParaRPr>
          </a:p>
        </p:txBody>
      </p:sp>
      <p:sp>
        <p:nvSpPr>
          <p:cNvPr id="10" name="Title 4">
            <a:extLst>
              <a:ext uri="{FF2B5EF4-FFF2-40B4-BE49-F238E27FC236}">
                <a16:creationId xmlns:a16="http://schemas.microsoft.com/office/drawing/2014/main" id="{989C9C45-0081-9692-C1E7-150494FDB717}"/>
              </a:ext>
            </a:extLst>
          </p:cNvPr>
          <p:cNvSpPr>
            <a:spLocks noGrp="1"/>
          </p:cNvSpPr>
          <p:nvPr>
            <p:ph type="title"/>
          </p:nvPr>
        </p:nvSpPr>
        <p:spPr>
          <a:xfrm>
            <a:off x="981844" y="1238980"/>
            <a:ext cx="10103438" cy="720080"/>
          </a:xfrm>
        </p:spPr>
        <p:txBody>
          <a:bodyPr/>
          <a:lstStyle/>
          <a:p>
            <a:pPr algn="ctr"/>
            <a:r>
              <a:rPr lang="ro-RO" sz="4800" dirty="0">
                <a:solidFill>
                  <a:schemeClr val="accent4"/>
                </a:solidFill>
              </a:rPr>
              <a:t>IMPACT INSTITUȚIONAL</a:t>
            </a:r>
            <a:endParaRPr lang="en-US" sz="4800" dirty="0">
              <a:solidFill>
                <a:schemeClr val="accent4"/>
              </a:solidFill>
            </a:endParaRPr>
          </a:p>
        </p:txBody>
      </p:sp>
    </p:spTree>
    <p:extLst>
      <p:ext uri="{BB962C8B-B14F-4D97-AF65-F5344CB8AC3E}">
        <p14:creationId xmlns:p14="http://schemas.microsoft.com/office/powerpoint/2010/main" val="1267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0AF4-4B15-D4A5-FF8E-9241A0F64F64}"/>
            </a:ext>
          </a:extLst>
        </p:cNvPr>
        <p:cNvGrpSpPr/>
        <p:nvPr/>
      </p:nvGrpSpPr>
      <p:grpSpPr>
        <a:xfrm>
          <a:off x="0" y="0"/>
          <a:ext cx="0" cy="0"/>
          <a:chOff x="0" y="0"/>
          <a:chExt cx="0" cy="0"/>
        </a:xfrm>
      </p:grpSpPr>
      <p:grpSp>
        <p:nvGrpSpPr>
          <p:cNvPr id="42" name="Group 17">
            <a:extLst>
              <a:ext uri="{FF2B5EF4-FFF2-40B4-BE49-F238E27FC236}">
                <a16:creationId xmlns:a16="http://schemas.microsoft.com/office/drawing/2014/main" id="{635B190F-F86C-D72F-3022-ADC919D3143F}"/>
              </a:ext>
            </a:extLst>
          </p:cNvPr>
          <p:cNvGrpSpPr/>
          <p:nvPr/>
        </p:nvGrpSpPr>
        <p:grpSpPr>
          <a:xfrm>
            <a:off x="7886142" y="3566573"/>
            <a:ext cx="2561107" cy="2266130"/>
            <a:chOff x="5097615" y="3085050"/>
            <a:chExt cx="2394828" cy="2880357"/>
          </a:xfrm>
        </p:grpSpPr>
        <p:sp>
          <p:nvSpPr>
            <p:cNvPr id="43" name="Rectangle 20">
              <a:extLst>
                <a:ext uri="{FF2B5EF4-FFF2-40B4-BE49-F238E27FC236}">
                  <a16:creationId xmlns:a16="http://schemas.microsoft.com/office/drawing/2014/main" id="{E2C8E6FA-FECB-F83F-A08B-2082658AC1E0}"/>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21">
              <a:extLst>
                <a:ext uri="{FF2B5EF4-FFF2-40B4-BE49-F238E27FC236}">
                  <a16:creationId xmlns:a16="http://schemas.microsoft.com/office/drawing/2014/main" id="{04AAA9F0-188C-E2F8-1C95-4A0CD7E84CA9}"/>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18">
            <a:extLst>
              <a:ext uri="{FF2B5EF4-FFF2-40B4-BE49-F238E27FC236}">
                <a16:creationId xmlns:a16="http://schemas.microsoft.com/office/drawing/2014/main" id="{048DE7D6-6AFD-6F4C-A52E-476A67B45575}"/>
              </a:ext>
            </a:extLst>
          </p:cNvPr>
          <p:cNvSpPr/>
          <p:nvPr/>
        </p:nvSpPr>
        <p:spPr>
          <a:xfrm>
            <a:off x="4323167" y="5878551"/>
            <a:ext cx="2786464" cy="12707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CA40BFBE-8333-BCD9-D399-F2D9011ABE64}"/>
              </a:ext>
            </a:extLst>
          </p:cNvPr>
          <p:cNvSpPr/>
          <p:nvPr/>
        </p:nvSpPr>
        <p:spPr>
          <a:xfrm>
            <a:off x="1048394" y="5635826"/>
            <a:ext cx="2819449" cy="1616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reptunghi 29">
            <a:extLst>
              <a:ext uri="{FF2B5EF4-FFF2-40B4-BE49-F238E27FC236}">
                <a16:creationId xmlns:a16="http://schemas.microsoft.com/office/drawing/2014/main" id="{8EFE834E-9B38-DECE-18AC-00A9F2B85DAB}"/>
              </a:ext>
            </a:extLst>
          </p:cNvPr>
          <p:cNvSpPr/>
          <p:nvPr/>
        </p:nvSpPr>
        <p:spPr>
          <a:xfrm>
            <a:off x="-7088" y="887537"/>
            <a:ext cx="12188825" cy="16612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 name="Right Triangle 5">
            <a:extLst>
              <a:ext uri="{FF2B5EF4-FFF2-40B4-BE49-F238E27FC236}">
                <a16:creationId xmlns:a16="http://schemas.microsoft.com/office/drawing/2014/main" id="{C6886CE3-6EBC-6F28-6D58-C4F19A7FFE62}"/>
              </a:ext>
            </a:extLst>
          </p:cNvPr>
          <p:cNvSpPr/>
          <p:nvPr/>
        </p:nvSpPr>
        <p:spPr>
          <a:xfrm rot="16200000" flipH="1">
            <a:off x="10671318" y="5053664"/>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2CBC9F42-F4C4-436F-4593-16E8801FB5A3}"/>
              </a:ext>
            </a:extLst>
          </p:cNvPr>
          <p:cNvSpPr/>
          <p:nvPr/>
        </p:nvSpPr>
        <p:spPr>
          <a:xfrm rot="16200000">
            <a:off x="9658604" y="2203801"/>
            <a:ext cx="3863389"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EF6D0-2839-4E08-81E9-4F9B23BCA093}"/>
              </a:ext>
            </a:extLst>
          </p:cNvPr>
          <p:cNvSpPr>
            <a:spLocks noGrp="1"/>
          </p:cNvSpPr>
          <p:nvPr>
            <p:ph type="title"/>
          </p:nvPr>
        </p:nvSpPr>
        <p:spPr>
          <a:xfrm>
            <a:off x="881967" y="738890"/>
            <a:ext cx="4780397" cy="1439478"/>
          </a:xfrm>
        </p:spPr>
        <p:txBody>
          <a:bodyPr/>
          <a:lstStyle/>
          <a:p>
            <a:r>
              <a:rPr lang="ro-RO" dirty="0">
                <a:solidFill>
                  <a:schemeClr val="bg1"/>
                </a:solidFill>
              </a:rPr>
              <a:t>Digitalizarea României-DESI (EU)</a:t>
            </a:r>
            <a:endParaRPr lang="en-US" dirty="0">
              <a:solidFill>
                <a:schemeClr val="bg1"/>
              </a:solidFill>
            </a:endParaRPr>
          </a:p>
        </p:txBody>
      </p:sp>
      <p:sp>
        <p:nvSpPr>
          <p:cNvPr id="4" name="TextBox 3">
            <a:extLst>
              <a:ext uri="{FF2B5EF4-FFF2-40B4-BE49-F238E27FC236}">
                <a16:creationId xmlns:a16="http://schemas.microsoft.com/office/drawing/2014/main" id="{8E593585-4406-46FD-D3B0-E862643455CD}"/>
              </a:ext>
            </a:extLst>
          </p:cNvPr>
          <p:cNvSpPr txBox="1"/>
          <p:nvPr/>
        </p:nvSpPr>
        <p:spPr>
          <a:xfrm>
            <a:off x="809959" y="2089106"/>
            <a:ext cx="4176461" cy="338554"/>
          </a:xfrm>
          <a:prstGeom prst="rect">
            <a:avLst/>
          </a:prstGeom>
          <a:noFill/>
        </p:spPr>
        <p:txBody>
          <a:bodyPr wrap="square" rtlCol="0">
            <a:spAutoFit/>
          </a:bodyPr>
          <a:lstStyle/>
          <a:p>
            <a:r>
              <a:rPr lang="ro-RO" sz="1600" i="1" dirty="0">
                <a:solidFill>
                  <a:schemeClr val="bg1"/>
                </a:solidFill>
              </a:rPr>
              <a:t>Realități și provocări</a:t>
            </a:r>
            <a:endParaRPr lang="en-US" sz="1600" i="1" dirty="0">
              <a:solidFill>
                <a:schemeClr val="bg1"/>
              </a:solidFill>
            </a:endParaRPr>
          </a:p>
        </p:txBody>
      </p:sp>
      <p:grpSp>
        <p:nvGrpSpPr>
          <p:cNvPr id="12" name="Group 11">
            <a:extLst>
              <a:ext uri="{FF2B5EF4-FFF2-40B4-BE49-F238E27FC236}">
                <a16:creationId xmlns:a16="http://schemas.microsoft.com/office/drawing/2014/main" id="{E9051B57-6E5A-2EB1-F6AE-03A4F0312173}"/>
              </a:ext>
            </a:extLst>
          </p:cNvPr>
          <p:cNvGrpSpPr/>
          <p:nvPr/>
        </p:nvGrpSpPr>
        <p:grpSpPr>
          <a:xfrm>
            <a:off x="1053852" y="3450291"/>
            <a:ext cx="3044299" cy="2365314"/>
            <a:chOff x="5097615" y="3085050"/>
            <a:chExt cx="2394828" cy="2880357"/>
          </a:xfrm>
        </p:grpSpPr>
        <p:sp>
          <p:nvSpPr>
            <p:cNvPr id="15" name="Rectangle 14">
              <a:extLst>
                <a:ext uri="{FF2B5EF4-FFF2-40B4-BE49-F238E27FC236}">
                  <a16:creationId xmlns:a16="http://schemas.microsoft.com/office/drawing/2014/main" id="{0C1A6365-23AE-D301-E280-6533952FB06D}"/>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1F70D9-4728-56DB-7D17-78F7F5061247}"/>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56A6CA0-5191-B1A2-6B4F-7EAC65DCAC87}"/>
              </a:ext>
            </a:extLst>
          </p:cNvPr>
          <p:cNvGrpSpPr/>
          <p:nvPr/>
        </p:nvGrpSpPr>
        <p:grpSpPr>
          <a:xfrm>
            <a:off x="4730219" y="3500078"/>
            <a:ext cx="2561107" cy="2266130"/>
            <a:chOff x="5097615" y="3085050"/>
            <a:chExt cx="2394828" cy="2880357"/>
          </a:xfrm>
        </p:grpSpPr>
        <p:sp>
          <p:nvSpPr>
            <p:cNvPr id="21" name="Rectangle 20">
              <a:extLst>
                <a:ext uri="{FF2B5EF4-FFF2-40B4-BE49-F238E27FC236}">
                  <a16:creationId xmlns:a16="http://schemas.microsoft.com/office/drawing/2014/main" id="{B8DA6C83-EA7B-0D6C-0014-A97AABDE08AB}"/>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BF59042-B59A-A2AD-236D-ACB4DF039672}"/>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upare 34">
            <a:extLst>
              <a:ext uri="{FF2B5EF4-FFF2-40B4-BE49-F238E27FC236}">
                <a16:creationId xmlns:a16="http://schemas.microsoft.com/office/drawing/2014/main" id="{BB21BD0C-CAB4-C176-E9B0-CE904098A3C6}"/>
              </a:ext>
            </a:extLst>
          </p:cNvPr>
          <p:cNvGrpSpPr/>
          <p:nvPr/>
        </p:nvGrpSpPr>
        <p:grpSpPr>
          <a:xfrm>
            <a:off x="538004" y="2737272"/>
            <a:ext cx="3342312" cy="2890520"/>
            <a:chOff x="641775" y="2903458"/>
            <a:chExt cx="3342312" cy="2890520"/>
          </a:xfrm>
        </p:grpSpPr>
        <p:sp>
          <p:nvSpPr>
            <p:cNvPr id="13" name="Rectangle 12">
              <a:extLst>
                <a:ext uri="{FF2B5EF4-FFF2-40B4-BE49-F238E27FC236}">
                  <a16:creationId xmlns:a16="http://schemas.microsoft.com/office/drawing/2014/main" id="{905E071D-1023-6DB8-402E-1365074DDB69}"/>
                </a:ext>
              </a:extLst>
            </p:cNvPr>
            <p:cNvSpPr/>
            <p:nvPr/>
          </p:nvSpPr>
          <p:spPr>
            <a:xfrm>
              <a:off x="1157521" y="2913846"/>
              <a:ext cx="2819449" cy="339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a:extLst>
                <a:ext uri="{FF2B5EF4-FFF2-40B4-BE49-F238E27FC236}">
                  <a16:creationId xmlns:a16="http://schemas.microsoft.com/office/drawing/2014/main" id="{18AE133E-1F44-12EA-E2C4-8250CF69CED9}"/>
                </a:ext>
              </a:extLst>
            </p:cNvPr>
            <p:cNvPicPr>
              <a:picLocks noChangeAspect="1"/>
            </p:cNvPicPr>
            <p:nvPr/>
          </p:nvPicPr>
          <p:blipFill>
            <a:blip r:embed="rId3"/>
            <a:srcRect l="34926" t="11643" r="2576" b="17747"/>
            <a:stretch/>
          </p:blipFill>
          <p:spPr>
            <a:xfrm>
              <a:off x="1164638" y="3245630"/>
              <a:ext cx="2819449" cy="2548348"/>
            </a:xfrm>
            <a:prstGeom prst="rect">
              <a:avLst/>
            </a:prstGeom>
            <a:effectLst>
              <a:outerShdw blurRad="50800" dist="38100" dir="8100000" algn="tr" rotWithShape="0">
                <a:prstClr val="black">
                  <a:alpha val="40000"/>
                </a:prstClr>
              </a:outerShdw>
            </a:effectLst>
          </p:spPr>
        </p:pic>
        <p:sp>
          <p:nvSpPr>
            <p:cNvPr id="8" name="TextBox 19">
              <a:extLst>
                <a:ext uri="{FF2B5EF4-FFF2-40B4-BE49-F238E27FC236}">
                  <a16:creationId xmlns:a16="http://schemas.microsoft.com/office/drawing/2014/main" id="{46C89824-A07B-9D16-28A1-635ED60BF3BA}"/>
                </a:ext>
              </a:extLst>
            </p:cNvPr>
            <p:cNvSpPr txBox="1"/>
            <p:nvPr/>
          </p:nvSpPr>
          <p:spPr>
            <a:xfrm>
              <a:off x="641775" y="2903458"/>
              <a:ext cx="2209650" cy="338554"/>
            </a:xfrm>
            <a:prstGeom prst="rect">
              <a:avLst/>
            </a:prstGeom>
            <a:noFill/>
          </p:spPr>
          <p:txBody>
            <a:bodyPr wrap="square" rtlCol="0">
              <a:spAutoFit/>
            </a:bodyPr>
            <a:lstStyle/>
            <a:p>
              <a:pPr algn="ctr"/>
              <a:r>
                <a:rPr lang="ro-RO" sz="1600" b="1" dirty="0">
                  <a:solidFill>
                    <a:schemeClr val="bg1"/>
                  </a:solidFill>
                </a:rPr>
                <a:t>Populație</a:t>
              </a:r>
              <a:endParaRPr lang="en-US" sz="1600" b="1" dirty="0">
                <a:solidFill>
                  <a:schemeClr val="bg1"/>
                </a:solidFill>
              </a:endParaRPr>
            </a:p>
          </p:txBody>
        </p:sp>
      </p:grpSp>
      <p:grpSp>
        <p:nvGrpSpPr>
          <p:cNvPr id="45" name="Grupare 44">
            <a:extLst>
              <a:ext uri="{FF2B5EF4-FFF2-40B4-BE49-F238E27FC236}">
                <a16:creationId xmlns:a16="http://schemas.microsoft.com/office/drawing/2014/main" id="{F5DF250D-6A0F-79BA-2856-E1CE418682F8}"/>
              </a:ext>
            </a:extLst>
          </p:cNvPr>
          <p:cNvGrpSpPr/>
          <p:nvPr/>
        </p:nvGrpSpPr>
        <p:grpSpPr>
          <a:xfrm>
            <a:off x="7464504" y="2741536"/>
            <a:ext cx="3044299" cy="3150121"/>
            <a:chOff x="7324643" y="2747802"/>
            <a:chExt cx="3044299" cy="3150121"/>
          </a:xfrm>
        </p:grpSpPr>
        <p:sp>
          <p:nvSpPr>
            <p:cNvPr id="41" name="Rectangle 24">
              <a:extLst>
                <a:ext uri="{FF2B5EF4-FFF2-40B4-BE49-F238E27FC236}">
                  <a16:creationId xmlns:a16="http://schemas.microsoft.com/office/drawing/2014/main" id="{A23EF0E4-2DFD-71B1-B501-162C21230A0F}"/>
                </a:ext>
              </a:extLst>
            </p:cNvPr>
            <p:cNvSpPr/>
            <p:nvPr/>
          </p:nvSpPr>
          <p:spPr>
            <a:xfrm>
              <a:off x="7373362" y="5763281"/>
              <a:ext cx="2909677" cy="1346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DA467DD-259F-8AF3-72EB-3926F8C3B136}"/>
                </a:ext>
              </a:extLst>
            </p:cNvPr>
            <p:cNvGrpSpPr/>
            <p:nvPr/>
          </p:nvGrpSpPr>
          <p:grpSpPr>
            <a:xfrm>
              <a:off x="7324643" y="2747802"/>
              <a:ext cx="3044299" cy="3027635"/>
              <a:chOff x="5097615" y="2937772"/>
              <a:chExt cx="2394828" cy="3027635"/>
            </a:xfrm>
          </p:grpSpPr>
          <p:grpSp>
            <p:nvGrpSpPr>
              <p:cNvPr id="24" name="Group 23">
                <a:extLst>
                  <a:ext uri="{FF2B5EF4-FFF2-40B4-BE49-F238E27FC236}">
                    <a16:creationId xmlns:a16="http://schemas.microsoft.com/office/drawing/2014/main" id="{63B24740-695D-10B5-68BE-4FFFE49CC284}"/>
                  </a:ext>
                </a:extLst>
              </p:cNvPr>
              <p:cNvGrpSpPr/>
              <p:nvPr/>
            </p:nvGrpSpPr>
            <p:grpSpPr>
              <a:xfrm>
                <a:off x="5097615" y="3085050"/>
                <a:ext cx="2394828" cy="2880357"/>
                <a:chOff x="5097615" y="3085050"/>
                <a:chExt cx="2394828" cy="2880357"/>
              </a:xfrm>
            </p:grpSpPr>
            <p:sp>
              <p:nvSpPr>
                <p:cNvPr id="27" name="Rectangle 26">
                  <a:extLst>
                    <a:ext uri="{FF2B5EF4-FFF2-40B4-BE49-F238E27FC236}">
                      <a16:creationId xmlns:a16="http://schemas.microsoft.com/office/drawing/2014/main" id="{D5DB112E-83A1-58EF-EB9D-48A47B0EBDA5}"/>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EC0ADC-E830-8783-47B9-FBD477B49EEB}"/>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F0D60298-4B8A-2485-D76E-CF3B7709DC70}"/>
                  </a:ext>
                </a:extLst>
              </p:cNvPr>
              <p:cNvSpPr/>
              <p:nvPr/>
            </p:nvSpPr>
            <p:spPr>
              <a:xfrm>
                <a:off x="5135941" y="2957404"/>
                <a:ext cx="2288926" cy="32758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E55EFA-184A-C254-7E25-83983DF5BFB2}"/>
                  </a:ext>
                </a:extLst>
              </p:cNvPr>
              <p:cNvSpPr txBox="1"/>
              <p:nvPr/>
            </p:nvSpPr>
            <p:spPr>
              <a:xfrm>
                <a:off x="5194036" y="2937772"/>
                <a:ext cx="1738243" cy="338554"/>
              </a:xfrm>
              <a:prstGeom prst="rect">
                <a:avLst/>
              </a:prstGeom>
              <a:noFill/>
            </p:spPr>
            <p:txBody>
              <a:bodyPr wrap="square" rtlCol="0">
                <a:spAutoFit/>
              </a:bodyPr>
              <a:lstStyle/>
              <a:p>
                <a:r>
                  <a:rPr lang="ro-RO" sz="1600" b="1" noProof="0" dirty="0" err="1">
                    <a:solidFill>
                      <a:schemeClr val="bg1"/>
                    </a:solidFill>
                  </a:rPr>
                  <a:t>Adminsitrație</a:t>
                </a:r>
                <a:endParaRPr lang="en-US" sz="1600" b="1" dirty="0">
                  <a:solidFill>
                    <a:schemeClr val="bg1"/>
                  </a:solidFill>
                </a:endParaRPr>
              </a:p>
            </p:txBody>
          </p:sp>
        </p:grpSp>
        <p:pic>
          <p:nvPicPr>
            <p:cNvPr id="10" name="Imagine 9">
              <a:extLst>
                <a:ext uri="{FF2B5EF4-FFF2-40B4-BE49-F238E27FC236}">
                  <a16:creationId xmlns:a16="http://schemas.microsoft.com/office/drawing/2014/main" id="{4805D295-9FA3-308D-C86E-D5CDB92366CE}"/>
                </a:ext>
              </a:extLst>
            </p:cNvPr>
            <p:cNvPicPr>
              <a:picLocks noChangeAspect="1"/>
            </p:cNvPicPr>
            <p:nvPr/>
          </p:nvPicPr>
          <p:blipFill>
            <a:blip r:embed="rId4"/>
            <a:srcRect l="33725" t="11267" r="4229" b="17183"/>
            <a:stretch/>
          </p:blipFill>
          <p:spPr>
            <a:xfrm>
              <a:off x="7373363" y="3068960"/>
              <a:ext cx="2909677" cy="2684231"/>
            </a:xfrm>
            <a:prstGeom prst="rect">
              <a:avLst/>
            </a:prstGeom>
            <a:effectLst>
              <a:outerShdw blurRad="50800" dist="38100" dir="8100000" algn="tr" rotWithShape="0">
                <a:prstClr val="black">
                  <a:alpha val="40000"/>
                </a:prstClr>
              </a:outerShdw>
            </a:effectLst>
          </p:spPr>
        </p:pic>
      </p:grpSp>
      <p:pic>
        <p:nvPicPr>
          <p:cNvPr id="17" name="Picture 3">
            <a:extLst>
              <a:ext uri="{FF2B5EF4-FFF2-40B4-BE49-F238E27FC236}">
                <a16:creationId xmlns:a16="http://schemas.microsoft.com/office/drawing/2014/main" id="{81E854D1-AA85-8281-CD9E-78F6489F0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29" name="Picture 2">
            <a:extLst>
              <a:ext uri="{FF2B5EF4-FFF2-40B4-BE49-F238E27FC236}">
                <a16:creationId xmlns:a16="http://schemas.microsoft.com/office/drawing/2014/main" id="{B3EA1AC4-DDB4-849C-23DE-5554635FCC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40" name="Grupare 39">
            <a:extLst>
              <a:ext uri="{FF2B5EF4-FFF2-40B4-BE49-F238E27FC236}">
                <a16:creationId xmlns:a16="http://schemas.microsoft.com/office/drawing/2014/main" id="{0D7589AA-B556-A44A-F6FC-CE5FFEE7EF3F}"/>
              </a:ext>
            </a:extLst>
          </p:cNvPr>
          <p:cNvGrpSpPr/>
          <p:nvPr/>
        </p:nvGrpSpPr>
        <p:grpSpPr>
          <a:xfrm>
            <a:off x="4122718" y="2729861"/>
            <a:ext cx="2979806" cy="3145628"/>
            <a:chOff x="4128326" y="2807049"/>
            <a:chExt cx="2979806" cy="3286247"/>
          </a:xfrm>
        </p:grpSpPr>
        <p:sp>
          <p:nvSpPr>
            <p:cNvPr id="19" name="Rectangle 18">
              <a:extLst>
                <a:ext uri="{FF2B5EF4-FFF2-40B4-BE49-F238E27FC236}">
                  <a16:creationId xmlns:a16="http://schemas.microsoft.com/office/drawing/2014/main" id="{2E2ACEB9-D4E0-691F-F486-9A6B24045E32}"/>
                </a:ext>
              </a:extLst>
            </p:cNvPr>
            <p:cNvSpPr/>
            <p:nvPr/>
          </p:nvSpPr>
          <p:spPr>
            <a:xfrm>
              <a:off x="4328775" y="2826415"/>
              <a:ext cx="2773750" cy="39112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0327E01-3BB9-00B8-23D7-EB2B0C56A36A}"/>
                </a:ext>
              </a:extLst>
            </p:cNvPr>
            <p:cNvSpPr txBox="1"/>
            <p:nvPr/>
          </p:nvSpPr>
          <p:spPr>
            <a:xfrm>
              <a:off x="4128326" y="2807049"/>
              <a:ext cx="2209650" cy="338554"/>
            </a:xfrm>
            <a:prstGeom prst="rect">
              <a:avLst/>
            </a:prstGeom>
            <a:noFill/>
          </p:spPr>
          <p:txBody>
            <a:bodyPr wrap="square" rtlCol="0">
              <a:spAutoFit/>
            </a:bodyPr>
            <a:lstStyle/>
            <a:p>
              <a:pPr algn="ctr"/>
              <a:r>
                <a:rPr lang="ro-RO" sz="1600" b="1" dirty="0">
                  <a:solidFill>
                    <a:schemeClr val="bg1"/>
                  </a:solidFill>
                </a:rPr>
                <a:t> Mediu de afaceri</a:t>
              </a:r>
              <a:endParaRPr lang="en-US" sz="1600" b="1" dirty="0">
                <a:solidFill>
                  <a:schemeClr val="bg1"/>
                </a:solidFill>
              </a:endParaRPr>
            </a:p>
          </p:txBody>
        </p:sp>
        <p:pic>
          <p:nvPicPr>
            <p:cNvPr id="5" name="Imagine 4">
              <a:extLst>
                <a:ext uri="{FF2B5EF4-FFF2-40B4-BE49-F238E27FC236}">
                  <a16:creationId xmlns:a16="http://schemas.microsoft.com/office/drawing/2014/main" id="{A5510218-8BA5-556D-63F3-A7FFD85493EC}"/>
                </a:ext>
              </a:extLst>
            </p:cNvPr>
            <p:cNvPicPr>
              <a:picLocks noChangeAspect="1"/>
            </p:cNvPicPr>
            <p:nvPr/>
          </p:nvPicPr>
          <p:blipFill>
            <a:blip r:embed="rId7"/>
            <a:srcRect l="36429" t="9389" r="4679" b="8356"/>
            <a:stretch/>
          </p:blipFill>
          <p:spPr>
            <a:xfrm>
              <a:off x="4334382" y="3138072"/>
              <a:ext cx="2773750" cy="2955224"/>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5309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 presetClass="entr" presetSubtype="2" decel="5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decel="50000"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93FA4-9CD5-2430-3C00-1284F4BAF0F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00E6646-0E52-5E48-4BED-C73CB60F519D}"/>
              </a:ext>
            </a:extLst>
          </p:cNvPr>
          <p:cNvSpPr/>
          <p:nvPr/>
        </p:nvSpPr>
        <p:spPr>
          <a:xfrm flipH="1">
            <a:off x="-9288" y="1089585"/>
            <a:ext cx="12215093" cy="101887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pic>
        <p:nvPicPr>
          <p:cNvPr id="4" name="Picture 3">
            <a:extLst>
              <a:ext uri="{FF2B5EF4-FFF2-40B4-BE49-F238E27FC236}">
                <a16:creationId xmlns:a16="http://schemas.microsoft.com/office/drawing/2014/main" id="{201ABBE2-FE43-B14C-ECC5-1FB767290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C005FD70-4CCA-C42C-A3A6-FFD53E267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Title 4">
            <a:extLst>
              <a:ext uri="{FF2B5EF4-FFF2-40B4-BE49-F238E27FC236}">
                <a16:creationId xmlns:a16="http://schemas.microsoft.com/office/drawing/2014/main" id="{77BF12E3-1232-3647-0B5B-78F36736D338}"/>
              </a:ext>
            </a:extLst>
          </p:cNvPr>
          <p:cNvSpPr>
            <a:spLocks noGrp="1"/>
          </p:cNvSpPr>
          <p:nvPr>
            <p:ph type="title"/>
          </p:nvPr>
        </p:nvSpPr>
        <p:spPr>
          <a:xfrm>
            <a:off x="981844" y="1238980"/>
            <a:ext cx="10103438" cy="720080"/>
          </a:xfrm>
        </p:spPr>
        <p:txBody>
          <a:bodyPr/>
          <a:lstStyle/>
          <a:p>
            <a:pPr algn="ctr"/>
            <a:r>
              <a:rPr lang="ro-RO" sz="4800" dirty="0">
                <a:solidFill>
                  <a:schemeClr val="accent4"/>
                </a:solidFill>
              </a:rPr>
              <a:t>IMPACT INSTITUȚIONAL</a:t>
            </a:r>
            <a:endParaRPr lang="en-US" sz="4800" dirty="0">
              <a:solidFill>
                <a:schemeClr val="accent4"/>
              </a:solidFill>
            </a:endParaRPr>
          </a:p>
        </p:txBody>
      </p:sp>
      <p:sp>
        <p:nvSpPr>
          <p:cNvPr id="5" name="CasetăText 4">
            <a:extLst>
              <a:ext uri="{FF2B5EF4-FFF2-40B4-BE49-F238E27FC236}">
                <a16:creationId xmlns:a16="http://schemas.microsoft.com/office/drawing/2014/main" id="{08A0E0FC-3B9E-75A5-903C-A3E5B002265D}"/>
              </a:ext>
            </a:extLst>
          </p:cNvPr>
          <p:cNvSpPr txBox="1"/>
          <p:nvPr/>
        </p:nvSpPr>
        <p:spPr>
          <a:xfrm>
            <a:off x="1125860" y="2257851"/>
            <a:ext cx="10320016" cy="3857659"/>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ro-RO" sz="1600" kern="100" dirty="0">
                <a:effectLst/>
                <a:latin typeface="Calibri" panose="020F0502020204030204" pitchFamily="34" charset="0"/>
                <a:ea typeface="Aptos" panose="020B0004020202020204" pitchFamily="34" charset="0"/>
                <a:cs typeface="Times New Roman" panose="02020603050405020304" pitchFamily="18" charset="0"/>
              </a:rPr>
              <a:t>S-a îmbunătățit</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 percepția prestigiului funcției publice</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(+9%) în rândul echipei cu care lucrează funcționarii cu rol de conducere care au participat la cursuri;</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kern="100" dirty="0">
                <a:effectLst/>
                <a:latin typeface="Calibri" panose="020F0502020204030204" pitchFamily="34" charset="0"/>
                <a:ea typeface="Aptos" panose="020B0004020202020204" pitchFamily="34" charset="0"/>
                <a:cs typeface="Times New Roman" panose="02020603050405020304" pitchFamily="18" charset="0"/>
              </a:rPr>
              <a:t>În cadrul echipelor subordonate </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a scăzut sentimentul birocrației excesive</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din sistemul public (-9%);</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kern="100" dirty="0">
                <a:effectLst/>
                <a:latin typeface="Calibri" panose="020F0502020204030204" pitchFamily="34" charset="0"/>
                <a:ea typeface="Aptos" panose="020B0004020202020204" pitchFamily="34" charset="0"/>
                <a:cs typeface="Times New Roman" panose="02020603050405020304" pitchFamily="18" charset="0"/>
              </a:rPr>
              <a:t>S-a îmbunătățit sensibil (+5%) </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comunicarea</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între  funcționarii cu rol de conducere participanți la cursuri și subordonații cu rol de execuție;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kern="100" dirty="0">
                <a:effectLst/>
                <a:latin typeface="Calibri" panose="020F0502020204030204" pitchFamily="34" charset="0"/>
                <a:ea typeface="Aptos" panose="020B0004020202020204" pitchFamily="34" charset="0"/>
                <a:cs typeface="Times New Roman" panose="02020603050405020304" pitchFamily="18" charset="0"/>
              </a:rPr>
              <a:t>A crescut semnificativ în rândul subordonaților (+15%) </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percepția privind calitatea bună</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a serviciilor publice pe care le oferă unitatea  din care au provenit cursanții;</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kern="100" dirty="0">
                <a:effectLst/>
                <a:latin typeface="Calibri" panose="020F0502020204030204" pitchFamily="34" charset="0"/>
                <a:ea typeface="Aptos" panose="020B0004020202020204" pitchFamily="34" charset="0"/>
                <a:cs typeface="Times New Roman" panose="02020603050405020304" pitchFamily="18" charset="0"/>
              </a:rPr>
              <a:t>A crescut sensibil nivelul de satisfacție a subordonaților față de: </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expertiza și nivelul de competență</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din instituția în care lucrează.</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ro-RO" sz="1600" kern="100" dirty="0">
                <a:effectLst/>
                <a:latin typeface="Calibri" panose="020F0502020204030204" pitchFamily="34" charset="0"/>
                <a:ea typeface="Aptos" panose="020B0004020202020204" pitchFamily="34" charset="0"/>
                <a:cs typeface="Times New Roman" panose="02020603050405020304" pitchFamily="18" charset="0"/>
              </a:rPr>
              <a:t>A crescut nivelul de satisfacție față de </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climatul organizațional</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în care își desfășoară activitatea, s-a îmbunătățit </a:t>
            </a:r>
            <a:r>
              <a:rPr lang="ro-RO" sz="1600" b="1" kern="100" dirty="0">
                <a:effectLst/>
                <a:latin typeface="Calibri" panose="020F0502020204030204" pitchFamily="34" charset="0"/>
                <a:ea typeface="Aptos" panose="020B0004020202020204" pitchFamily="34" charset="0"/>
                <a:cs typeface="Times New Roman" panose="02020603050405020304" pitchFamily="18" charset="0"/>
              </a:rPr>
              <a:t>transparența</a:t>
            </a:r>
            <a:r>
              <a:rPr lang="ro-RO" sz="1600" kern="100" dirty="0">
                <a:effectLst/>
                <a:latin typeface="Calibri" panose="020F0502020204030204" pitchFamily="34" charset="0"/>
                <a:ea typeface="Aptos" panose="020B0004020202020204" pitchFamily="34" charset="0"/>
                <a:cs typeface="Times New Roman" panose="02020603050405020304" pitchFamily="18" charset="0"/>
              </a:rPr>
              <a:t> în instituție și calitatea colaborării colegiale;</a:t>
            </a:r>
            <a:endParaRPr lang="ro-RO" sz="16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ro-RO" sz="1600" dirty="0">
                <a:effectLst/>
                <a:latin typeface="Calibri" panose="020F0502020204030204" pitchFamily="34" charset="0"/>
                <a:ea typeface="Aptos" panose="020B0004020202020204" pitchFamily="34" charset="0"/>
              </a:rPr>
              <a:t>S-au îmbunătățit semnificativ abilitățile de </a:t>
            </a:r>
            <a:r>
              <a:rPr lang="ro-RO" sz="1600" b="1" dirty="0">
                <a:effectLst/>
                <a:latin typeface="Calibri" panose="020F0502020204030204" pitchFamily="34" charset="0"/>
                <a:ea typeface="Aptos" panose="020B0004020202020204" pitchFamily="34" charset="0"/>
              </a:rPr>
              <a:t>planificare și organizare</a:t>
            </a:r>
            <a:r>
              <a:rPr lang="ro-RO" sz="1600" dirty="0">
                <a:effectLst/>
                <a:latin typeface="Calibri" panose="020F0502020204030204" pitchFamily="34" charset="0"/>
                <a:ea typeface="Aptos" panose="020B0004020202020204" pitchFamily="34" charset="0"/>
              </a:rPr>
              <a:t>, </a:t>
            </a:r>
            <a:r>
              <a:rPr lang="ro-RO" sz="1600" b="1" dirty="0">
                <a:effectLst/>
                <a:latin typeface="Calibri" panose="020F0502020204030204" pitchFamily="34" charset="0"/>
                <a:ea typeface="Aptos" panose="020B0004020202020204" pitchFamily="34" charset="0"/>
              </a:rPr>
              <a:t>capacitatea de a lua decizii bune</a:t>
            </a:r>
            <a:r>
              <a:rPr lang="ro-RO" sz="1600" dirty="0">
                <a:effectLst/>
                <a:latin typeface="Calibri" panose="020F0502020204030204" pitchFamily="34" charset="0"/>
                <a:ea typeface="Aptos" panose="020B0004020202020204" pitchFamily="34" charset="0"/>
              </a:rPr>
              <a:t>, </a:t>
            </a:r>
            <a:r>
              <a:rPr lang="ro-RO" sz="1600" b="1" dirty="0">
                <a:effectLst/>
                <a:latin typeface="Calibri" panose="020F0502020204030204" pitchFamily="34" charset="0"/>
                <a:ea typeface="Aptos" panose="020B0004020202020204" pitchFamily="34" charset="0"/>
              </a:rPr>
              <a:t>capacitatea de a lucra în echipă</a:t>
            </a:r>
            <a:r>
              <a:rPr lang="ro-RO" sz="1600" dirty="0">
                <a:effectLst/>
                <a:latin typeface="Calibri" panose="020F0502020204030204" pitchFamily="34" charset="0"/>
                <a:ea typeface="Aptos" panose="020B0004020202020204" pitchFamily="34" charset="0"/>
              </a:rPr>
              <a:t> și abilitățile de comunicare;</a:t>
            </a:r>
            <a:r>
              <a:rPr lang="en-GB" sz="1600" dirty="0">
                <a:effectLst/>
              </a:rPr>
              <a:t> </a:t>
            </a:r>
          </a:p>
        </p:txBody>
      </p:sp>
    </p:spTree>
    <p:extLst>
      <p:ext uri="{BB962C8B-B14F-4D97-AF65-F5344CB8AC3E}">
        <p14:creationId xmlns:p14="http://schemas.microsoft.com/office/powerpoint/2010/main" val="16307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C9240-BC02-86CD-6696-FE13876820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D713F38-572C-D43F-3461-83631374C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77A8BDC1-E1F4-8A79-DF46-43DA85AC9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Title 4">
            <a:extLst>
              <a:ext uri="{FF2B5EF4-FFF2-40B4-BE49-F238E27FC236}">
                <a16:creationId xmlns:a16="http://schemas.microsoft.com/office/drawing/2014/main" id="{CAF75D69-D02B-0798-DB75-25A9137EBE11}"/>
              </a:ext>
            </a:extLst>
          </p:cNvPr>
          <p:cNvSpPr>
            <a:spLocks noGrp="1"/>
          </p:cNvSpPr>
          <p:nvPr>
            <p:ph type="title"/>
          </p:nvPr>
        </p:nvSpPr>
        <p:spPr>
          <a:xfrm>
            <a:off x="909836" y="979748"/>
            <a:ext cx="10103438" cy="720080"/>
          </a:xfrm>
        </p:spPr>
        <p:txBody>
          <a:bodyPr/>
          <a:lstStyle/>
          <a:p>
            <a:pPr algn="ctr"/>
            <a:r>
              <a:rPr lang="ro-RO" sz="4800" dirty="0">
                <a:solidFill>
                  <a:schemeClr val="accent4"/>
                </a:solidFill>
              </a:rPr>
              <a:t>FACTORI DE SUPORT/BLOCAJ</a:t>
            </a:r>
            <a:endParaRPr lang="en-US" sz="4800" dirty="0">
              <a:solidFill>
                <a:schemeClr val="accent4"/>
              </a:solidFill>
            </a:endParaRPr>
          </a:p>
        </p:txBody>
      </p:sp>
      <p:sp>
        <p:nvSpPr>
          <p:cNvPr id="7" name="Right Triangle 8">
            <a:extLst>
              <a:ext uri="{FF2B5EF4-FFF2-40B4-BE49-F238E27FC236}">
                <a16:creationId xmlns:a16="http://schemas.microsoft.com/office/drawing/2014/main" id="{BC65DA73-79D2-3D54-A6E8-8C082629E8C4}"/>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9">
            <a:extLst>
              <a:ext uri="{FF2B5EF4-FFF2-40B4-BE49-F238E27FC236}">
                <a16:creationId xmlns:a16="http://schemas.microsoft.com/office/drawing/2014/main" id="{F6235F4E-A378-1CCF-E98F-0D5F9455B6DB}"/>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tăText 13">
            <a:extLst>
              <a:ext uri="{FF2B5EF4-FFF2-40B4-BE49-F238E27FC236}">
                <a16:creationId xmlns:a16="http://schemas.microsoft.com/office/drawing/2014/main" id="{6416D8ED-CC67-8C14-5043-6A1A4B4F22D8}"/>
              </a:ext>
            </a:extLst>
          </p:cNvPr>
          <p:cNvSpPr txBox="1"/>
          <p:nvPr/>
        </p:nvSpPr>
        <p:spPr>
          <a:xfrm>
            <a:off x="1703412" y="1971922"/>
            <a:ext cx="6107430" cy="369332"/>
          </a:xfrm>
          <a:prstGeom prst="rect">
            <a:avLst/>
          </a:prstGeom>
          <a:noFill/>
        </p:spPr>
        <p:txBody>
          <a:bodyPr wrap="square">
            <a:spAutoFit/>
          </a:bodyPr>
          <a:lstStyle/>
          <a:p>
            <a:r>
              <a:rPr lang="ro-RO" sz="1800" b="1" dirty="0">
                <a:effectLst/>
                <a:latin typeface="Calibri" panose="020F0502020204030204" pitchFamily="34" charset="0"/>
                <a:ea typeface="Aptos" panose="020B0004020202020204" pitchFamily="34" charset="0"/>
              </a:rPr>
              <a:t>ORGANIZAȚIONALI ȘI CULTURALI</a:t>
            </a:r>
            <a:endParaRPr lang="en-GB" sz="1800" b="1" dirty="0"/>
          </a:p>
        </p:txBody>
      </p:sp>
      <p:sp>
        <p:nvSpPr>
          <p:cNvPr id="20" name="CasetăText 19">
            <a:extLst>
              <a:ext uri="{FF2B5EF4-FFF2-40B4-BE49-F238E27FC236}">
                <a16:creationId xmlns:a16="http://schemas.microsoft.com/office/drawing/2014/main" id="{4E34E977-F974-D0DD-998D-65763CA01A09}"/>
              </a:ext>
            </a:extLst>
          </p:cNvPr>
          <p:cNvSpPr txBox="1"/>
          <p:nvPr/>
        </p:nvSpPr>
        <p:spPr>
          <a:xfrm>
            <a:off x="7678588" y="2581961"/>
            <a:ext cx="3672408" cy="768800"/>
          </a:xfrm>
          <a:prstGeom prst="rect">
            <a:avLst/>
          </a:prstGeom>
          <a:noFill/>
        </p:spPr>
        <p:txBody>
          <a:bodyPr wrap="square">
            <a:spAutoFit/>
          </a:bodyPr>
          <a:lstStyle/>
          <a:p>
            <a:pPr marL="285750" indent="-285750">
              <a:lnSpc>
                <a:spcPct val="107000"/>
              </a:lnSpc>
              <a:buClr>
                <a:srgbClr val="C00000"/>
              </a:buClr>
              <a:buFont typeface="Aptos" panose="020B0004020202020204" pitchFamily="34" charset="0"/>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Rezistență la schimbare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 typeface="Aptos" panose="020B0004020202020204" pitchFamily="34" charset="0"/>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Lipsa sprijinului managerial</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Clr>
                <a:srgbClr val="C00000"/>
              </a:buClr>
              <a:buFont typeface="Aptos" panose="020B0004020202020204" pitchFamily="34" charset="0"/>
              <a:buChar char="↓"/>
            </a:pPr>
            <a:r>
              <a:rPr lang="ro-RO" sz="1400" dirty="0">
                <a:effectLst/>
                <a:latin typeface="Aptos" panose="020B0004020202020204" pitchFamily="34" charset="0"/>
                <a:ea typeface="Aptos" panose="020B0004020202020204" pitchFamily="34" charset="0"/>
                <a:cs typeface="Times New Roman" panose="02020603050405020304" pitchFamily="18" charset="0"/>
              </a:rPr>
              <a:t>Teama de responsabilitate și contro</a:t>
            </a:r>
            <a:r>
              <a:rPr lang="ro-RO" sz="1400" dirty="0">
                <a:latin typeface="Aptos" panose="020B0004020202020204" pitchFamily="34" charset="0"/>
                <a:ea typeface="Aptos" panose="020B0004020202020204" pitchFamily="34" charset="0"/>
                <a:cs typeface="Times New Roman" panose="02020603050405020304" pitchFamily="18" charset="0"/>
              </a:rPr>
              <a:t>l</a:t>
            </a:r>
            <a:endParaRPr lang="en-GB" sz="1400" dirty="0"/>
          </a:p>
        </p:txBody>
      </p:sp>
      <p:sp>
        <p:nvSpPr>
          <p:cNvPr id="24" name="CasetăText 23">
            <a:extLst>
              <a:ext uri="{FF2B5EF4-FFF2-40B4-BE49-F238E27FC236}">
                <a16:creationId xmlns:a16="http://schemas.microsoft.com/office/drawing/2014/main" id="{93E61F3C-9BD6-9EE3-A2F0-0A5AEAB6C07E}"/>
              </a:ext>
            </a:extLst>
          </p:cNvPr>
          <p:cNvSpPr txBox="1"/>
          <p:nvPr/>
        </p:nvSpPr>
        <p:spPr>
          <a:xfrm>
            <a:off x="1667282" y="2413675"/>
            <a:ext cx="5939298" cy="1006558"/>
          </a:xfrm>
          <a:prstGeom prst="rect">
            <a:avLst/>
          </a:prstGeom>
          <a:noFill/>
        </p:spPr>
        <p:txBody>
          <a:bodyPr wrap="square">
            <a:spAutoFit/>
          </a:bodyPr>
          <a:lstStyle/>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Leadership instituțional vizionar</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Cultură organizațională orientată spre rezultate și colaborare</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Integrarea formării în planurile de performanță instituțională</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Susținerea inovației administrative</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CasetăText 25">
            <a:extLst>
              <a:ext uri="{FF2B5EF4-FFF2-40B4-BE49-F238E27FC236}">
                <a16:creationId xmlns:a16="http://schemas.microsoft.com/office/drawing/2014/main" id="{79BBA223-9BBC-B36F-FB11-9731C32C16D0}"/>
              </a:ext>
            </a:extLst>
          </p:cNvPr>
          <p:cNvSpPr txBox="1"/>
          <p:nvPr/>
        </p:nvSpPr>
        <p:spPr>
          <a:xfrm>
            <a:off x="1675244" y="3583816"/>
            <a:ext cx="6107430" cy="377860"/>
          </a:xfrm>
          <a:prstGeom prst="rect">
            <a:avLst/>
          </a:prstGeom>
          <a:noFill/>
        </p:spPr>
        <p:txBody>
          <a:bodyPr wrap="square">
            <a:spAutoFit/>
          </a:bodyPr>
          <a:lstStyle/>
          <a:p>
            <a:pPr>
              <a:lnSpc>
                <a:spcPct val="107000"/>
              </a:lnSpc>
              <a:spcAft>
                <a:spcPts val="800"/>
              </a:spcAft>
              <a:buNone/>
            </a:pPr>
            <a:r>
              <a:rPr lang="ro-RO" sz="1800" b="1" kern="100" dirty="0">
                <a:effectLst/>
                <a:latin typeface="Calibri" panose="020F0502020204030204" pitchFamily="34" charset="0"/>
                <a:ea typeface="Aptos" panose="020B0004020202020204" pitchFamily="34" charset="0"/>
                <a:cs typeface="Times New Roman" panose="02020603050405020304" pitchFamily="18" charset="0"/>
              </a:rPr>
              <a:t>INSTITUȚIONALI ȘI DE GUVERNANȚĂ</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8" name="CasetăText 27">
            <a:extLst>
              <a:ext uri="{FF2B5EF4-FFF2-40B4-BE49-F238E27FC236}">
                <a16:creationId xmlns:a16="http://schemas.microsoft.com/office/drawing/2014/main" id="{67C9BE8A-4183-2D17-475A-7D10A43CF9F2}"/>
              </a:ext>
            </a:extLst>
          </p:cNvPr>
          <p:cNvSpPr txBox="1"/>
          <p:nvPr/>
        </p:nvSpPr>
        <p:spPr>
          <a:xfrm>
            <a:off x="7678588" y="4163138"/>
            <a:ext cx="4320480" cy="999313"/>
          </a:xfrm>
          <a:prstGeom prst="rect">
            <a:avLst/>
          </a:prstGeom>
          <a:noFill/>
        </p:spPr>
        <p:txBody>
          <a:bodyPr wrap="square">
            <a:spAutoFit/>
          </a:bodyPr>
          <a:lstStyle/>
          <a:p>
            <a:pPr marL="285750" indent="-285750">
              <a:lnSpc>
                <a:spcPct val="107000"/>
              </a:lnSpc>
              <a:buClr>
                <a:srgbClr val="C00000"/>
              </a:buClr>
              <a:buFont typeface="Aptos" panose="020B0004020202020204" pitchFamily="34" charset="0"/>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Fragmentarea responsabilităților între instituții</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 typeface="Aptos" panose="020B0004020202020204" pitchFamily="34" charset="0"/>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Decalajul cadrului normativ</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 typeface="Aptos" panose="020B0004020202020204" pitchFamily="34" charset="0"/>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Procese birocratice rigide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Clr>
                <a:srgbClr val="C00000"/>
              </a:buClr>
              <a:buFont typeface="Aptos" panose="020B0004020202020204" pitchFamily="34" charset="0"/>
              <a:buChar char="↓"/>
            </a:pPr>
            <a:r>
              <a:rPr lang="ro-RO" sz="1400" dirty="0">
                <a:effectLst/>
                <a:latin typeface="Aptos" panose="020B0004020202020204" pitchFamily="34" charset="0"/>
                <a:ea typeface="Aptos" panose="020B0004020202020204" pitchFamily="34" charset="0"/>
                <a:cs typeface="Times New Roman" panose="02020603050405020304" pitchFamily="18" charset="0"/>
              </a:rPr>
              <a:t>Lipsa indicatorilor de performanță digitală (KPI)</a:t>
            </a:r>
            <a:endParaRPr lang="en-GB" sz="1400" dirty="0"/>
          </a:p>
        </p:txBody>
      </p:sp>
      <p:sp>
        <p:nvSpPr>
          <p:cNvPr id="30" name="CasetăText 29">
            <a:extLst>
              <a:ext uri="{FF2B5EF4-FFF2-40B4-BE49-F238E27FC236}">
                <a16:creationId xmlns:a16="http://schemas.microsoft.com/office/drawing/2014/main" id="{80D1548A-C7A9-162F-F21A-A29013C5CD19}"/>
              </a:ext>
            </a:extLst>
          </p:cNvPr>
          <p:cNvSpPr txBox="1"/>
          <p:nvPr/>
        </p:nvSpPr>
        <p:spPr>
          <a:xfrm>
            <a:off x="1663774" y="4056896"/>
            <a:ext cx="5726782" cy="1460336"/>
          </a:xfrm>
          <a:prstGeom prst="rect">
            <a:avLst/>
          </a:prstGeom>
          <a:noFill/>
        </p:spPr>
        <p:txBody>
          <a:bodyPr wrap="square">
            <a:spAutoFit/>
          </a:bodyPr>
          <a:lstStyle/>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Coordonare interinstituțională consolidată</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Existenta unui cadru normativ clar pentru digitalizare și resurse umane</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Implementarea sistemului de management al performanței în sectorul public</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ptos" panose="020B0004020202020204" pitchFamily="34" charset="0"/>
              <a:buChar char="↑"/>
            </a:pPr>
            <a:r>
              <a:rPr lang="ro-RO" sz="14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Integrarea digitalizării în strategiile și bugetele instituțiilor publice</a:t>
            </a:r>
            <a:endParaRPr lang="en-GB" sz="1400" dirty="0">
              <a:solidFill>
                <a:schemeClr val="accent1"/>
              </a:solidFill>
            </a:endParaRPr>
          </a:p>
        </p:txBody>
      </p:sp>
    </p:spTree>
    <p:extLst>
      <p:ext uri="{BB962C8B-B14F-4D97-AF65-F5344CB8AC3E}">
        <p14:creationId xmlns:p14="http://schemas.microsoft.com/office/powerpoint/2010/main" val="30132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par>
                                <p:cTn id="8" presetID="2" presetClass="entr" presetSubtype="2" decel="50000" fill="hold" grpId="0" nodeType="withEffect">
                                  <p:stCondLst>
                                    <p:cond delay="4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7038-7AAB-7C37-3FE0-24C84848F4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8DD98CA-C7D1-B4F2-B360-CC7F4BC1B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BEF563EA-69B2-B711-5D45-EA7889F8E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Title 4">
            <a:extLst>
              <a:ext uri="{FF2B5EF4-FFF2-40B4-BE49-F238E27FC236}">
                <a16:creationId xmlns:a16="http://schemas.microsoft.com/office/drawing/2014/main" id="{147BE41A-E0F2-E477-B8A6-F66A9955EA80}"/>
              </a:ext>
            </a:extLst>
          </p:cNvPr>
          <p:cNvSpPr>
            <a:spLocks noGrp="1"/>
          </p:cNvSpPr>
          <p:nvPr>
            <p:ph type="title"/>
          </p:nvPr>
        </p:nvSpPr>
        <p:spPr>
          <a:xfrm>
            <a:off x="981844" y="1238980"/>
            <a:ext cx="10103438" cy="720080"/>
          </a:xfrm>
        </p:spPr>
        <p:txBody>
          <a:bodyPr/>
          <a:lstStyle/>
          <a:p>
            <a:pPr algn="ctr"/>
            <a:r>
              <a:rPr lang="ro-RO" sz="4800" dirty="0">
                <a:solidFill>
                  <a:schemeClr val="accent4"/>
                </a:solidFill>
              </a:rPr>
              <a:t>FACTORI DE SUPORT/BLOCAJ</a:t>
            </a:r>
            <a:endParaRPr lang="en-US" sz="4800" dirty="0">
              <a:solidFill>
                <a:schemeClr val="accent4"/>
              </a:solidFill>
            </a:endParaRPr>
          </a:p>
        </p:txBody>
      </p:sp>
      <p:sp>
        <p:nvSpPr>
          <p:cNvPr id="7" name="Right Triangle 8">
            <a:extLst>
              <a:ext uri="{FF2B5EF4-FFF2-40B4-BE49-F238E27FC236}">
                <a16:creationId xmlns:a16="http://schemas.microsoft.com/office/drawing/2014/main" id="{45037AAA-C550-D2C6-BC37-D4FF7289DFE8}"/>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9">
            <a:extLst>
              <a:ext uri="{FF2B5EF4-FFF2-40B4-BE49-F238E27FC236}">
                <a16:creationId xmlns:a16="http://schemas.microsoft.com/office/drawing/2014/main" id="{D98558A3-6CF1-0FA1-BC62-3FD445E6EDDB}"/>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tăText 13">
            <a:extLst>
              <a:ext uri="{FF2B5EF4-FFF2-40B4-BE49-F238E27FC236}">
                <a16:creationId xmlns:a16="http://schemas.microsoft.com/office/drawing/2014/main" id="{14B3EAA7-2F9D-8AE1-0C11-3C25D9E2FDC4}"/>
              </a:ext>
            </a:extLst>
          </p:cNvPr>
          <p:cNvSpPr txBox="1"/>
          <p:nvPr/>
        </p:nvSpPr>
        <p:spPr>
          <a:xfrm>
            <a:off x="1658366" y="1980689"/>
            <a:ext cx="6107430" cy="369332"/>
          </a:xfrm>
          <a:prstGeom prst="rect">
            <a:avLst/>
          </a:prstGeom>
          <a:noFill/>
        </p:spPr>
        <p:txBody>
          <a:bodyPr wrap="square">
            <a:spAutoFit/>
          </a:bodyPr>
          <a:lstStyle/>
          <a:p>
            <a:r>
              <a:rPr lang="ro-RO" sz="1800" b="1" dirty="0"/>
              <a:t>TEHNOLOGICI ȘI INFRASTRUCTURALI</a:t>
            </a:r>
            <a:endParaRPr lang="en-GB" sz="1800" b="1" dirty="0"/>
          </a:p>
        </p:txBody>
      </p:sp>
      <p:sp>
        <p:nvSpPr>
          <p:cNvPr id="3" name="CasetăText 2">
            <a:extLst>
              <a:ext uri="{FF2B5EF4-FFF2-40B4-BE49-F238E27FC236}">
                <a16:creationId xmlns:a16="http://schemas.microsoft.com/office/drawing/2014/main" id="{6B098A16-A3E7-4B59-F001-757BFE253B2F}"/>
              </a:ext>
            </a:extLst>
          </p:cNvPr>
          <p:cNvSpPr txBox="1"/>
          <p:nvPr/>
        </p:nvSpPr>
        <p:spPr>
          <a:xfrm>
            <a:off x="1578217" y="2492592"/>
            <a:ext cx="6899910" cy="999313"/>
          </a:xfrm>
          <a:prstGeom prst="rect">
            <a:avLst/>
          </a:prstGeom>
          <a:noFill/>
        </p:spPr>
        <p:txBody>
          <a:bodyPr wrap="square">
            <a:spAutoFit/>
          </a:bodyPr>
          <a:lstStyle/>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Modernizarea infrastructurii IT</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Interoperabilitatea sistemelor informatice</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Accesul gratuit la instrumente digitale performante (</a:t>
            </a:r>
            <a:r>
              <a:rPr lang="ro-RO" sz="1400" kern="100" dirty="0" err="1">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cloud</a:t>
            </a: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AI, RPA)</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Tx/>
              <a:buChar char="↑"/>
            </a:pPr>
            <a:r>
              <a:rPr lang="ro-RO" sz="14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Securitatea cibernetică și încrederea digitală</a:t>
            </a:r>
            <a:endParaRPr lang="en-GB" sz="1400" dirty="0">
              <a:solidFill>
                <a:schemeClr val="accent1"/>
              </a:solidFill>
              <a:latin typeface="Aptos" panose="020B0004020202020204" pitchFamily="34" charset="0"/>
            </a:endParaRPr>
          </a:p>
        </p:txBody>
      </p:sp>
      <p:sp>
        <p:nvSpPr>
          <p:cNvPr id="8" name="CasetăText 7">
            <a:extLst>
              <a:ext uri="{FF2B5EF4-FFF2-40B4-BE49-F238E27FC236}">
                <a16:creationId xmlns:a16="http://schemas.microsoft.com/office/drawing/2014/main" id="{6A5F31B0-7150-5BA8-10F4-ECC43CB0A77E}"/>
              </a:ext>
            </a:extLst>
          </p:cNvPr>
          <p:cNvSpPr txBox="1"/>
          <p:nvPr/>
        </p:nvSpPr>
        <p:spPr>
          <a:xfrm>
            <a:off x="7606580" y="2347625"/>
            <a:ext cx="3897710" cy="1237070"/>
          </a:xfrm>
          <a:prstGeom prst="rect">
            <a:avLst/>
          </a:prstGeom>
          <a:noFill/>
        </p:spPr>
        <p:txBody>
          <a:bodyPr wrap="square">
            <a:spAutoFit/>
          </a:bodyPr>
          <a:lstStyle/>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Infrastructură IT neuniformă între instituții</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Sisteme informatice neintegrate sau învechite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Acces limitat la date deschise și analitice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Deficit de suport tehnic și mentenanță</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CasetăText 11">
            <a:extLst>
              <a:ext uri="{FF2B5EF4-FFF2-40B4-BE49-F238E27FC236}">
                <a16:creationId xmlns:a16="http://schemas.microsoft.com/office/drawing/2014/main" id="{42045D6C-0D6D-C547-B168-8E5D592360FD}"/>
              </a:ext>
            </a:extLst>
          </p:cNvPr>
          <p:cNvSpPr txBox="1"/>
          <p:nvPr/>
        </p:nvSpPr>
        <p:spPr>
          <a:xfrm>
            <a:off x="1508478" y="3790267"/>
            <a:ext cx="7296150" cy="377860"/>
          </a:xfrm>
          <a:prstGeom prst="rect">
            <a:avLst/>
          </a:prstGeom>
          <a:noFill/>
        </p:spPr>
        <p:txBody>
          <a:bodyPr wrap="square">
            <a:spAutoFit/>
          </a:bodyPr>
          <a:lstStyle/>
          <a:p>
            <a:pPr>
              <a:lnSpc>
                <a:spcPct val="107000"/>
              </a:lnSpc>
              <a:spcAft>
                <a:spcPts val="800"/>
              </a:spcAft>
              <a:buNone/>
            </a:pPr>
            <a:r>
              <a:rPr lang="ro-RO" sz="1800" b="1" kern="100" dirty="0">
                <a:effectLst/>
                <a:latin typeface="Calibri" panose="020F0502020204030204" pitchFamily="34" charset="0"/>
                <a:ea typeface="Aptos" panose="020B0004020202020204" pitchFamily="34" charset="0"/>
                <a:cs typeface="Times New Roman" panose="02020603050405020304" pitchFamily="18" charset="0"/>
              </a:rPr>
              <a:t>RESURSE UMANE ȘI COMPETENȚE</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CasetăText 15">
            <a:extLst>
              <a:ext uri="{FF2B5EF4-FFF2-40B4-BE49-F238E27FC236}">
                <a16:creationId xmlns:a16="http://schemas.microsoft.com/office/drawing/2014/main" id="{00ABE4EA-3C22-5643-2F51-482DC140A24C}"/>
              </a:ext>
            </a:extLst>
          </p:cNvPr>
          <p:cNvSpPr txBox="1"/>
          <p:nvPr/>
        </p:nvSpPr>
        <p:spPr>
          <a:xfrm>
            <a:off x="7516292" y="4213696"/>
            <a:ext cx="4320480" cy="1467581"/>
          </a:xfrm>
          <a:prstGeom prst="rect">
            <a:avLst/>
          </a:prstGeom>
          <a:noFill/>
        </p:spPr>
        <p:txBody>
          <a:bodyPr wrap="square">
            <a:spAutoFit/>
          </a:bodyPr>
          <a:lstStyle/>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Fluctuația și migrația personalului calificat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Lipsa unui sistem de recunoaștere a competențelor dobândite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Absența unei culturi a mentoratului și învățării continue</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Clr>
                <a:srgbClr val="C00000"/>
              </a:buClr>
              <a:buFontTx/>
              <a:buChar char="↓"/>
            </a:pPr>
            <a:r>
              <a:rPr lang="ro-RO" sz="1400" kern="100" dirty="0">
                <a:effectLst/>
                <a:latin typeface="Aptos" panose="020B0004020202020204" pitchFamily="34" charset="0"/>
                <a:ea typeface="Aptos" panose="020B0004020202020204" pitchFamily="34" charset="0"/>
                <a:cs typeface="Times New Roman" panose="02020603050405020304" pitchFamily="18" charset="0"/>
              </a:rPr>
              <a:t>Încărcare administrativă excesivă</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CasetăText 20">
            <a:extLst>
              <a:ext uri="{FF2B5EF4-FFF2-40B4-BE49-F238E27FC236}">
                <a16:creationId xmlns:a16="http://schemas.microsoft.com/office/drawing/2014/main" id="{C91DB9B8-2DD6-6FA0-7916-988BE219596D}"/>
              </a:ext>
            </a:extLst>
          </p:cNvPr>
          <p:cNvSpPr txBox="1"/>
          <p:nvPr/>
        </p:nvSpPr>
        <p:spPr>
          <a:xfrm>
            <a:off x="1578217" y="4279954"/>
            <a:ext cx="5976664" cy="1236557"/>
          </a:xfrm>
          <a:prstGeom prst="rect">
            <a:avLst/>
          </a:prstGeom>
          <a:noFill/>
        </p:spPr>
        <p:txBody>
          <a:bodyPr wrap="square">
            <a:spAutoFit/>
          </a:bodyPr>
          <a:lstStyle/>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Motivația și implicarea funcționarilor</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Sistem de recunoaștere și recompensare</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Rețele profesionale și comunități de practică („digital </a:t>
            </a:r>
            <a:r>
              <a:rPr lang="ro-RO" sz="1400" kern="100" dirty="0" err="1">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champions</a:t>
            </a: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Mentorat și formare continuă</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Tx/>
              <a:buChar char="↑"/>
            </a:pPr>
            <a:r>
              <a:rPr lang="ro-RO"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Factori contextuali și externi</a:t>
            </a:r>
            <a:endParaRPr lang="en-GB"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7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par>
                                <p:cTn id="8" presetID="2" presetClass="entr" presetSubtype="2" decel="50000" fill="hold" grpId="0" nodeType="withEffect">
                                  <p:stCondLst>
                                    <p:cond delay="4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72F54-5A45-13E6-0148-778AA9B3E24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E69214-8C26-61C7-86DC-A7368DDC7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sp>
        <p:nvSpPr>
          <p:cNvPr id="10" name="Title 4">
            <a:extLst>
              <a:ext uri="{FF2B5EF4-FFF2-40B4-BE49-F238E27FC236}">
                <a16:creationId xmlns:a16="http://schemas.microsoft.com/office/drawing/2014/main" id="{4DEE29C6-F805-D66F-D7DE-E28AAC47E40F}"/>
              </a:ext>
            </a:extLst>
          </p:cNvPr>
          <p:cNvSpPr>
            <a:spLocks noGrp="1"/>
          </p:cNvSpPr>
          <p:nvPr>
            <p:ph type="title"/>
          </p:nvPr>
        </p:nvSpPr>
        <p:spPr>
          <a:xfrm>
            <a:off x="981844" y="1238980"/>
            <a:ext cx="10103438" cy="720080"/>
          </a:xfrm>
        </p:spPr>
        <p:txBody>
          <a:bodyPr/>
          <a:lstStyle/>
          <a:p>
            <a:pPr algn="ctr"/>
            <a:r>
              <a:rPr lang="ro-RO" sz="4800" dirty="0">
                <a:solidFill>
                  <a:schemeClr val="accent4"/>
                </a:solidFill>
              </a:rPr>
              <a:t>FACTORI DE SUPORT/BLOCAJ</a:t>
            </a:r>
            <a:endParaRPr lang="en-US" sz="4800" dirty="0">
              <a:solidFill>
                <a:schemeClr val="accent4"/>
              </a:solidFill>
            </a:endParaRPr>
          </a:p>
        </p:txBody>
      </p:sp>
      <p:sp>
        <p:nvSpPr>
          <p:cNvPr id="7" name="Right Triangle 8">
            <a:extLst>
              <a:ext uri="{FF2B5EF4-FFF2-40B4-BE49-F238E27FC236}">
                <a16:creationId xmlns:a16="http://schemas.microsoft.com/office/drawing/2014/main" id="{40CE38D3-A8E5-A152-A3C1-45CC286F296F}"/>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9">
            <a:extLst>
              <a:ext uri="{FF2B5EF4-FFF2-40B4-BE49-F238E27FC236}">
                <a16:creationId xmlns:a16="http://schemas.microsoft.com/office/drawing/2014/main" id="{898B04FD-ECC4-D390-801C-BAB0FD62F2B2}"/>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tăText 4">
            <a:extLst>
              <a:ext uri="{FF2B5EF4-FFF2-40B4-BE49-F238E27FC236}">
                <a16:creationId xmlns:a16="http://schemas.microsoft.com/office/drawing/2014/main" id="{DB5BFA29-FD63-9268-2A13-52FA9B75C74B}"/>
              </a:ext>
            </a:extLst>
          </p:cNvPr>
          <p:cNvSpPr txBox="1"/>
          <p:nvPr/>
        </p:nvSpPr>
        <p:spPr>
          <a:xfrm>
            <a:off x="1989956" y="2304484"/>
            <a:ext cx="6107430" cy="377860"/>
          </a:xfrm>
          <a:prstGeom prst="rect">
            <a:avLst/>
          </a:prstGeom>
          <a:noFill/>
        </p:spPr>
        <p:txBody>
          <a:bodyPr wrap="square">
            <a:spAutoFit/>
          </a:bodyPr>
          <a:lstStyle/>
          <a:p>
            <a:pPr>
              <a:lnSpc>
                <a:spcPct val="107000"/>
              </a:lnSpc>
              <a:spcAft>
                <a:spcPts val="800"/>
              </a:spcAft>
              <a:buNone/>
            </a:pPr>
            <a:r>
              <a:rPr lang="ro-RO" sz="1800" b="1" kern="100" dirty="0">
                <a:effectLst/>
                <a:latin typeface="Calibri" panose="020F0502020204030204" pitchFamily="34" charset="0"/>
                <a:ea typeface="Aptos" panose="020B0004020202020204" pitchFamily="34" charset="0"/>
                <a:cs typeface="Times New Roman" panose="02020603050405020304" pitchFamily="18" charset="0"/>
              </a:rPr>
              <a:t>EXTERNI (CONTEXTUALI ȘI SISTEMICI)</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CasetăText 12">
            <a:extLst>
              <a:ext uri="{FF2B5EF4-FFF2-40B4-BE49-F238E27FC236}">
                <a16:creationId xmlns:a16="http://schemas.microsoft.com/office/drawing/2014/main" id="{383905C9-B7C3-A591-388D-1FFBE2ED4080}"/>
              </a:ext>
            </a:extLst>
          </p:cNvPr>
          <p:cNvSpPr txBox="1"/>
          <p:nvPr/>
        </p:nvSpPr>
        <p:spPr>
          <a:xfrm>
            <a:off x="6814492" y="2951538"/>
            <a:ext cx="4752528" cy="1077218"/>
          </a:xfrm>
          <a:prstGeom prst="rect">
            <a:avLst/>
          </a:prstGeom>
          <a:noFill/>
        </p:spPr>
        <p:txBody>
          <a:bodyPr wrap="square">
            <a:spAutoFit/>
          </a:bodyPr>
          <a:lstStyle/>
          <a:p>
            <a:pPr marL="285750" indent="-285750">
              <a:buClr>
                <a:srgbClr val="C00000"/>
              </a:buClr>
              <a:buFont typeface="Aptos" panose="020B0004020202020204" pitchFamily="34" charset="0"/>
              <a:buChar char="↓"/>
            </a:pPr>
            <a:r>
              <a:rPr lang="ro-RO" sz="1600" noProof="0" dirty="0">
                <a:latin typeface="Aptos" panose="020B0004020202020204" pitchFamily="34" charset="0"/>
              </a:rPr>
              <a:t>Schimbări politice frecvente</a:t>
            </a:r>
          </a:p>
          <a:p>
            <a:pPr marL="285750" indent="-285750">
              <a:buClr>
                <a:srgbClr val="C00000"/>
              </a:buClr>
              <a:buFont typeface="Aptos" panose="020B0004020202020204" pitchFamily="34" charset="0"/>
              <a:buChar char="↓"/>
            </a:pPr>
            <a:r>
              <a:rPr lang="ro-RO" sz="1600" noProof="0" dirty="0">
                <a:latin typeface="Aptos" panose="020B0004020202020204" pitchFamily="34" charset="0"/>
              </a:rPr>
              <a:t>Finanțare post- PNRR</a:t>
            </a:r>
          </a:p>
          <a:p>
            <a:pPr marL="285750" indent="-285750">
              <a:buClr>
                <a:srgbClr val="C00000"/>
              </a:buClr>
              <a:buFont typeface="Aptos" panose="020B0004020202020204" pitchFamily="34" charset="0"/>
              <a:buChar char="↓"/>
            </a:pPr>
            <a:r>
              <a:rPr lang="ro-RO" sz="1600" noProof="0" dirty="0">
                <a:latin typeface="Aptos" panose="020B0004020202020204" pitchFamily="34" charset="0"/>
              </a:rPr>
              <a:t>Competențele slabe ale populației privind digitalizarea administrației</a:t>
            </a:r>
            <a:endParaRPr lang="en-GB" sz="1600" dirty="0">
              <a:latin typeface="Aptos" panose="020B0004020202020204" pitchFamily="34" charset="0"/>
            </a:endParaRPr>
          </a:p>
        </p:txBody>
      </p:sp>
      <p:sp>
        <p:nvSpPr>
          <p:cNvPr id="17" name="CasetăText 16">
            <a:extLst>
              <a:ext uri="{FF2B5EF4-FFF2-40B4-BE49-F238E27FC236}">
                <a16:creationId xmlns:a16="http://schemas.microsoft.com/office/drawing/2014/main" id="{3FC079EE-8D1C-34F1-00C3-516A725D0EB4}"/>
              </a:ext>
            </a:extLst>
          </p:cNvPr>
          <p:cNvSpPr txBox="1"/>
          <p:nvPr/>
        </p:nvSpPr>
        <p:spPr>
          <a:xfrm>
            <a:off x="1978526" y="2951538"/>
            <a:ext cx="3971870" cy="1136593"/>
          </a:xfrm>
          <a:prstGeom prst="rect">
            <a:avLst/>
          </a:prstGeom>
          <a:noFill/>
        </p:spPr>
        <p:txBody>
          <a:bodyPr wrap="square">
            <a:spAutoFit/>
          </a:bodyPr>
          <a:lstStyle/>
          <a:p>
            <a:pPr marL="285750" indent="-285750">
              <a:lnSpc>
                <a:spcPct val="107000"/>
              </a:lnSpc>
              <a:buFont typeface="Aptos" panose="020B0004020202020204" pitchFamily="34" charset="0"/>
              <a:buChar char="↑"/>
            </a:pPr>
            <a:r>
              <a:rPr lang="ro-RO"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Sprijin politic și stabilitate strategică</a:t>
            </a:r>
            <a:endParaRPr lang="en-GB"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Surse de finanțare post-PNRR (FSE+...)</a:t>
            </a:r>
            <a:endParaRPr lang="en-GB"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Aptos" panose="020B0004020202020204" pitchFamily="34" charset="0"/>
              <a:buChar char="↑"/>
            </a:pPr>
            <a:r>
              <a:rPr lang="ro-RO"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Presiunea pozitivă din partea societății și a mediului privat</a:t>
            </a:r>
            <a:endParaRPr lang="en-GB"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99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par>
                                <p:cTn id="8" presetID="2" presetClass="entr" presetSubtype="2" decel="50000" fill="hold" grpId="0" nodeType="withEffect">
                                  <p:stCondLst>
                                    <p:cond delay="4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53F7-C429-86AF-7DF1-94CCC29C3C9F}"/>
            </a:ext>
          </a:extLst>
        </p:cNvPr>
        <p:cNvGrpSpPr/>
        <p:nvPr/>
      </p:nvGrpSpPr>
      <p:grpSpPr>
        <a:xfrm>
          <a:off x="0" y="0"/>
          <a:ext cx="0" cy="0"/>
          <a:chOff x="0" y="0"/>
          <a:chExt cx="0" cy="0"/>
        </a:xfrm>
      </p:grpSpPr>
      <p:sp>
        <p:nvSpPr>
          <p:cNvPr id="11" name="Right Triangle 10">
            <a:extLst>
              <a:ext uri="{FF2B5EF4-FFF2-40B4-BE49-F238E27FC236}">
                <a16:creationId xmlns:a16="http://schemas.microsoft.com/office/drawing/2014/main" id="{7A9B7AC3-64D1-1DCC-0561-89BFE60D0576}"/>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F642A8D5-89AE-2D9F-7447-E38F8183E37C}"/>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14A0268-C2AB-397C-C95D-2E9438B435BF}"/>
              </a:ext>
            </a:extLst>
          </p:cNvPr>
          <p:cNvSpPr>
            <a:spLocks noGrp="1"/>
          </p:cNvSpPr>
          <p:nvPr>
            <p:ph type="title"/>
          </p:nvPr>
        </p:nvSpPr>
        <p:spPr>
          <a:xfrm>
            <a:off x="758619" y="798878"/>
            <a:ext cx="6719250" cy="660644"/>
          </a:xfrm>
          <a:solidFill>
            <a:schemeClr val="bg1"/>
          </a:solidFill>
        </p:spPr>
        <p:txBody>
          <a:bodyPr/>
          <a:lstStyle/>
          <a:p>
            <a:r>
              <a:rPr lang="ro-RO" dirty="0">
                <a:solidFill>
                  <a:schemeClr val="accent5"/>
                </a:solidFill>
              </a:rPr>
              <a:t>SWOT</a:t>
            </a:r>
            <a:endParaRPr lang="en-US" dirty="0">
              <a:solidFill>
                <a:schemeClr val="accent5"/>
              </a:solidFill>
            </a:endParaRPr>
          </a:p>
        </p:txBody>
      </p:sp>
      <p:pic>
        <p:nvPicPr>
          <p:cNvPr id="2" name="Picture 3">
            <a:extLst>
              <a:ext uri="{FF2B5EF4-FFF2-40B4-BE49-F238E27FC236}">
                <a16:creationId xmlns:a16="http://schemas.microsoft.com/office/drawing/2014/main" id="{78E98048-7B5C-9D1B-D10F-12CD07059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3AEC4709-DA27-DACD-58B1-0E1696EB2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aphicFrame>
        <p:nvGraphicFramePr>
          <p:cNvPr id="4" name="Tabel 3">
            <a:extLst>
              <a:ext uri="{FF2B5EF4-FFF2-40B4-BE49-F238E27FC236}">
                <a16:creationId xmlns:a16="http://schemas.microsoft.com/office/drawing/2014/main" id="{27138E0A-51B4-16CD-88E2-905DC9D0CDDB}"/>
              </a:ext>
            </a:extLst>
          </p:cNvPr>
          <p:cNvGraphicFramePr>
            <a:graphicFrameLocks noGrp="1"/>
          </p:cNvGraphicFramePr>
          <p:nvPr>
            <p:extLst>
              <p:ext uri="{D42A27DB-BD31-4B8C-83A1-F6EECF244321}">
                <p14:modId xmlns:p14="http://schemas.microsoft.com/office/powerpoint/2010/main" val="2377603918"/>
              </p:ext>
            </p:extLst>
          </p:nvPr>
        </p:nvGraphicFramePr>
        <p:xfrm>
          <a:off x="1773932" y="1794856"/>
          <a:ext cx="9611322" cy="4025027"/>
        </p:xfrm>
        <a:graphic>
          <a:graphicData uri="http://schemas.openxmlformats.org/drawingml/2006/table">
            <a:tbl>
              <a:tblPr/>
              <a:tblGrid>
                <a:gridCol w="4805661">
                  <a:extLst>
                    <a:ext uri="{9D8B030D-6E8A-4147-A177-3AD203B41FA5}">
                      <a16:colId xmlns:a16="http://schemas.microsoft.com/office/drawing/2014/main" val="2381802360"/>
                    </a:ext>
                  </a:extLst>
                </a:gridCol>
                <a:gridCol w="4805661">
                  <a:extLst>
                    <a:ext uri="{9D8B030D-6E8A-4147-A177-3AD203B41FA5}">
                      <a16:colId xmlns:a16="http://schemas.microsoft.com/office/drawing/2014/main" val="3224081899"/>
                    </a:ext>
                  </a:extLst>
                </a:gridCol>
              </a:tblGrid>
              <a:tr h="760970">
                <a:tc>
                  <a:txBody>
                    <a:bodyPr/>
                    <a:lstStyle/>
                    <a:p>
                      <a:pPr>
                        <a:buNone/>
                      </a:pPr>
                      <a:r>
                        <a:rPr lang="ro-RO" sz="1800" b="1" noProof="0" dirty="0">
                          <a:solidFill>
                            <a:schemeClr val="bg1"/>
                          </a:solidFill>
                        </a:rPr>
                        <a:t>PUNCTE</a:t>
                      </a:r>
                      <a:r>
                        <a:rPr lang="en-GB" sz="1800" b="1" dirty="0">
                          <a:solidFill>
                            <a:schemeClr val="bg1"/>
                          </a:solidFill>
                        </a:rPr>
                        <a:t> TARI (STRENGTHS)</a:t>
                      </a:r>
                      <a:endParaRPr lang="en-GB" sz="1800" dirty="0">
                        <a:solidFill>
                          <a:schemeClr val="bg1"/>
                        </a:solidFill>
                      </a:endParaRPr>
                    </a:p>
                  </a:txBody>
                  <a:tcPr marL="80118" marR="80118" marT="40059" marB="40059" anchor="ctr">
                    <a:lnL>
                      <a:noFill/>
                    </a:lnL>
                    <a:lnR>
                      <a:noFill/>
                    </a:lnR>
                    <a:lnT>
                      <a:noFill/>
                    </a:lnT>
                    <a:lnB>
                      <a:noFill/>
                    </a:lnB>
                    <a:solidFill>
                      <a:schemeClr val="accent1"/>
                    </a:solidFill>
                  </a:tcPr>
                </a:tc>
                <a:tc>
                  <a:txBody>
                    <a:bodyPr/>
                    <a:lstStyle/>
                    <a:p>
                      <a:pPr>
                        <a:buNone/>
                      </a:pPr>
                      <a:r>
                        <a:rPr lang="ro-RO" sz="1800" b="1" noProof="0" dirty="0">
                          <a:solidFill>
                            <a:schemeClr val="bg1"/>
                          </a:solidFill>
                        </a:rPr>
                        <a:t>PUNCTE SLABE</a:t>
                      </a:r>
                      <a:r>
                        <a:rPr lang="en-GB" sz="1800" b="1" dirty="0">
                          <a:solidFill>
                            <a:schemeClr val="bg1"/>
                          </a:solidFill>
                        </a:rPr>
                        <a:t> (WEAKNESSES)</a:t>
                      </a:r>
                      <a:endParaRPr lang="en-GB" sz="1800" dirty="0">
                        <a:solidFill>
                          <a:schemeClr val="bg1"/>
                        </a:solidFill>
                      </a:endParaRPr>
                    </a:p>
                  </a:txBody>
                  <a:tcPr marL="80118" marR="80118" marT="40059" marB="40059" anchor="ctr">
                    <a:lnL>
                      <a:noFill/>
                    </a:lnL>
                    <a:lnR>
                      <a:noFill/>
                    </a:lnR>
                    <a:lnT>
                      <a:noFill/>
                    </a:lnT>
                    <a:lnB>
                      <a:noFill/>
                    </a:lnB>
                    <a:solidFill>
                      <a:schemeClr val="accent1"/>
                    </a:solidFill>
                  </a:tcPr>
                </a:tc>
                <a:extLst>
                  <a:ext uri="{0D108BD9-81ED-4DB2-BD59-A6C34878D82A}">
                    <a16:rowId xmlns:a16="http://schemas.microsoft.com/office/drawing/2014/main" val="823278556"/>
                  </a:ext>
                </a:extLst>
              </a:tr>
              <a:tr h="491183">
                <a:tc>
                  <a:txBody>
                    <a:bodyPr/>
                    <a:lstStyle/>
                    <a:p>
                      <a:pPr marL="285750" indent="-285750">
                        <a:buFont typeface="Arial" panose="020B0604020202020204" pitchFamily="34" charset="0"/>
                        <a:buChar char="•"/>
                      </a:pPr>
                      <a:r>
                        <a:rPr lang="it-IT" sz="1600" dirty="0"/>
                        <a:t>Aliniere strategică la PNRR, DESI, ODD 4 și ODD 16.</a:t>
                      </a:r>
                    </a:p>
                  </a:txBody>
                  <a:tcPr marL="80118" marR="80118" marT="40059" marB="40059" anchor="ctr">
                    <a:lnL>
                      <a:noFill/>
                    </a:lnL>
                    <a:lnR>
                      <a:noFill/>
                    </a:lnR>
                    <a:lnT>
                      <a:noFill/>
                    </a:lnT>
                    <a:lnB>
                      <a:noFill/>
                    </a:lnB>
                    <a:noFill/>
                  </a:tcPr>
                </a:tc>
                <a:tc>
                  <a:txBody>
                    <a:bodyPr/>
                    <a:lstStyle/>
                    <a:p>
                      <a:pPr marL="285750" indent="-285750">
                        <a:buFont typeface="Arial" panose="020B0604020202020204" pitchFamily="34" charset="0"/>
                        <a:buChar char="•"/>
                      </a:pPr>
                      <a:r>
                        <a:rPr lang="es-ES" sz="1600" dirty="0"/>
                        <a:t>Diferențe mari de nivel digital între participanți.</a:t>
                      </a:r>
                    </a:p>
                  </a:txBody>
                  <a:tcPr marL="80118" marR="80118" marT="40059" marB="40059" anchor="ctr">
                    <a:lnL>
                      <a:noFill/>
                    </a:lnL>
                    <a:lnR>
                      <a:noFill/>
                    </a:lnR>
                    <a:lnT>
                      <a:noFill/>
                    </a:lnT>
                    <a:lnB>
                      <a:noFill/>
                    </a:lnB>
                    <a:noFill/>
                  </a:tcPr>
                </a:tc>
                <a:extLst>
                  <a:ext uri="{0D108BD9-81ED-4DB2-BD59-A6C34878D82A}">
                    <a16:rowId xmlns:a16="http://schemas.microsoft.com/office/drawing/2014/main" val="4101048124"/>
                  </a:ext>
                </a:extLst>
              </a:tr>
              <a:tr h="709487">
                <a:tc>
                  <a:txBody>
                    <a:bodyPr/>
                    <a:lstStyle/>
                    <a:p>
                      <a:pPr marL="285750" indent="-285750">
                        <a:buFont typeface="Arial" panose="020B0604020202020204" pitchFamily="34" charset="0"/>
                        <a:buChar char="•"/>
                      </a:pPr>
                      <a:r>
                        <a:rPr lang="ro-RO" sz="1600" noProof="0" dirty="0"/>
                        <a:t>Acoperire națională și număr mare de funcționari formați (≈2.500).</a:t>
                      </a:r>
                      <a:endParaRPr lang="en-GB" sz="1600" dirty="0"/>
                    </a:p>
                  </a:txBody>
                  <a:tcPr marL="80118" marR="80118" marT="40059" marB="40059" anchor="ctr">
                    <a:lnL>
                      <a:noFill/>
                    </a:lnL>
                    <a:lnR>
                      <a:noFill/>
                    </a:lnR>
                    <a:lnT>
                      <a:noFill/>
                    </a:lnT>
                    <a:lnB>
                      <a:noFill/>
                    </a:lnB>
                    <a:noFill/>
                  </a:tcPr>
                </a:tc>
                <a:tc>
                  <a:txBody>
                    <a:bodyPr/>
                    <a:lstStyle/>
                    <a:p>
                      <a:pPr marL="285750" indent="-285750">
                        <a:buFont typeface="Arial" panose="020B0604020202020204" pitchFamily="34" charset="0"/>
                        <a:buChar char="•"/>
                      </a:pPr>
                      <a:r>
                        <a:rPr lang="en-GB" sz="1600" dirty="0"/>
                        <a:t>Durată </a:t>
                      </a:r>
                      <a:r>
                        <a:rPr lang="ro-RO" sz="1600" noProof="0" dirty="0"/>
                        <a:t>limitată a cursului – insuficientă pentru consolidarea competențelor.</a:t>
                      </a:r>
                      <a:endParaRPr lang="en-GB" sz="1600" dirty="0"/>
                    </a:p>
                  </a:txBody>
                  <a:tcPr marL="80118" marR="80118" marT="40059" marB="40059" anchor="ctr">
                    <a:lnL>
                      <a:noFill/>
                    </a:lnL>
                    <a:lnR>
                      <a:noFill/>
                    </a:lnR>
                    <a:lnT>
                      <a:noFill/>
                    </a:lnT>
                    <a:lnB>
                      <a:noFill/>
                    </a:lnB>
                    <a:noFill/>
                  </a:tcPr>
                </a:tc>
                <a:extLst>
                  <a:ext uri="{0D108BD9-81ED-4DB2-BD59-A6C34878D82A}">
                    <a16:rowId xmlns:a16="http://schemas.microsoft.com/office/drawing/2014/main" val="3930209508"/>
                  </a:ext>
                </a:extLst>
              </a:tr>
              <a:tr h="709487">
                <a:tc>
                  <a:txBody>
                    <a:bodyPr/>
                    <a:lstStyle/>
                    <a:p>
                      <a:pPr marL="285750" indent="-285750">
                        <a:buFont typeface="Arial" panose="020B0604020202020204" pitchFamily="34" charset="0"/>
                        <a:buChar char="•"/>
                      </a:pPr>
                      <a:r>
                        <a:rPr lang="en-GB" sz="1600" dirty="0"/>
                        <a:t>Curriculum modern,</a:t>
                      </a:r>
                      <a:r>
                        <a:rPr lang="ro-RO" sz="1600" noProof="0" dirty="0"/>
                        <a:t> bazat pe leadership, etică și </a:t>
                      </a:r>
                      <a:r>
                        <a:rPr lang="en-GB" sz="1600" dirty="0"/>
                        <a:t>management digital.</a:t>
                      </a:r>
                    </a:p>
                  </a:txBody>
                  <a:tcPr marL="80118" marR="80118" marT="40059" marB="40059" anchor="ctr">
                    <a:lnL>
                      <a:noFill/>
                    </a:lnL>
                    <a:lnR>
                      <a:noFill/>
                    </a:lnR>
                    <a:lnT>
                      <a:noFill/>
                    </a:lnT>
                    <a:lnB>
                      <a:noFill/>
                    </a:lnB>
                    <a:noFill/>
                  </a:tcPr>
                </a:tc>
                <a:tc>
                  <a:txBody>
                    <a:bodyPr/>
                    <a:lstStyle/>
                    <a:p>
                      <a:pPr marL="285750" indent="-285750">
                        <a:buFont typeface="Arial" panose="020B0604020202020204" pitchFamily="34" charset="0"/>
                        <a:buChar char="•"/>
                      </a:pPr>
                      <a:r>
                        <a:rPr lang="ro-RO" sz="1600" noProof="0" dirty="0"/>
                        <a:t>Aplicabilitate redusă în instituțiile cu infrastructură IT slabă</a:t>
                      </a:r>
                      <a:r>
                        <a:rPr lang="en-GB" sz="1600" dirty="0"/>
                        <a:t>.</a:t>
                      </a:r>
                    </a:p>
                  </a:txBody>
                  <a:tcPr marL="80118" marR="80118" marT="40059" marB="40059" anchor="ctr">
                    <a:lnL>
                      <a:noFill/>
                    </a:lnL>
                    <a:lnR>
                      <a:noFill/>
                    </a:lnR>
                    <a:lnT>
                      <a:noFill/>
                    </a:lnT>
                    <a:lnB>
                      <a:noFill/>
                    </a:lnB>
                    <a:noFill/>
                  </a:tcPr>
                </a:tc>
                <a:extLst>
                  <a:ext uri="{0D108BD9-81ED-4DB2-BD59-A6C34878D82A}">
                    <a16:rowId xmlns:a16="http://schemas.microsoft.com/office/drawing/2014/main" val="2777454086"/>
                  </a:ext>
                </a:extLst>
              </a:tr>
              <a:tr h="491183">
                <a:tc>
                  <a:txBody>
                    <a:bodyPr/>
                    <a:lstStyle/>
                    <a:p>
                      <a:pPr marL="285750" indent="-285750">
                        <a:buFont typeface="Arial" panose="020B0604020202020204" pitchFamily="34" charset="0"/>
                        <a:buChar char="•"/>
                      </a:pPr>
                      <a:r>
                        <a:rPr lang="ro-RO" sz="1600" dirty="0"/>
                        <a:t>R</a:t>
                      </a:r>
                      <a:r>
                        <a:rPr lang="en-GB" sz="1600" dirty="0" err="1"/>
                        <a:t>ată</a:t>
                      </a:r>
                      <a:r>
                        <a:rPr lang="en-GB" sz="1600" dirty="0"/>
                        <a:t> de </a:t>
                      </a:r>
                      <a:r>
                        <a:rPr lang="en-GB" sz="1600" dirty="0" err="1"/>
                        <a:t>absolvire</a:t>
                      </a:r>
                      <a:r>
                        <a:rPr lang="en-GB" sz="1600" dirty="0"/>
                        <a:t> </a:t>
                      </a:r>
                      <a:r>
                        <a:rPr lang="en-GB" sz="1600" dirty="0" err="1"/>
                        <a:t>foarte</a:t>
                      </a:r>
                      <a:r>
                        <a:rPr lang="en-GB" sz="1600" dirty="0"/>
                        <a:t> </a:t>
                      </a:r>
                      <a:r>
                        <a:rPr lang="en-GB" sz="1600" dirty="0" err="1"/>
                        <a:t>ridicată</a:t>
                      </a:r>
                      <a:r>
                        <a:rPr lang="en-GB" sz="1600" dirty="0"/>
                        <a:t> (≈99,9%) </a:t>
                      </a:r>
                      <a:r>
                        <a:rPr lang="en-GB" sz="1600" dirty="0" err="1"/>
                        <a:t>și</a:t>
                      </a:r>
                      <a:r>
                        <a:rPr lang="en-GB" sz="1600" dirty="0"/>
                        <a:t> feedback </a:t>
                      </a:r>
                      <a:r>
                        <a:rPr lang="en-GB" sz="1600" dirty="0" err="1"/>
                        <a:t>pozitiv</a:t>
                      </a:r>
                      <a:r>
                        <a:rPr lang="en-GB" sz="1600" dirty="0"/>
                        <a:t>.</a:t>
                      </a:r>
                    </a:p>
                  </a:txBody>
                  <a:tcPr marL="80118" marR="80118" marT="40059" marB="40059" anchor="ctr">
                    <a:lnL>
                      <a:noFill/>
                    </a:lnL>
                    <a:lnR>
                      <a:noFill/>
                    </a:lnR>
                    <a:lnT>
                      <a:noFill/>
                    </a:lnT>
                    <a:lnB>
                      <a:noFill/>
                    </a:lnB>
                    <a:noFill/>
                  </a:tcPr>
                </a:tc>
                <a:tc>
                  <a:txBody>
                    <a:bodyPr/>
                    <a:lstStyle/>
                    <a:p>
                      <a:pPr marL="285750" indent="-285750">
                        <a:buFont typeface="Arial" panose="020B0604020202020204" pitchFamily="34" charset="0"/>
                        <a:buChar char="•"/>
                      </a:pPr>
                      <a:r>
                        <a:rPr lang="ro-RO" sz="1600" noProof="0" dirty="0"/>
                        <a:t>Lipsa unui sistem unitar de mentorat și </a:t>
                      </a:r>
                      <a:r>
                        <a:rPr lang="ro-RO" sz="1600" noProof="0" dirty="0" err="1"/>
                        <a:t>follow-up</a:t>
                      </a:r>
                      <a:r>
                        <a:rPr lang="ro-RO" sz="1600" noProof="0" dirty="0"/>
                        <a:t> post-formare.</a:t>
                      </a:r>
                      <a:endParaRPr lang="en-GB" sz="1600" dirty="0"/>
                    </a:p>
                  </a:txBody>
                  <a:tcPr marL="80118" marR="80118" marT="40059" marB="40059" anchor="ctr">
                    <a:lnL>
                      <a:noFill/>
                    </a:lnL>
                    <a:lnR>
                      <a:noFill/>
                    </a:lnR>
                    <a:lnT>
                      <a:noFill/>
                    </a:lnT>
                    <a:lnB>
                      <a:noFill/>
                    </a:lnB>
                    <a:noFill/>
                  </a:tcPr>
                </a:tc>
                <a:extLst>
                  <a:ext uri="{0D108BD9-81ED-4DB2-BD59-A6C34878D82A}">
                    <a16:rowId xmlns:a16="http://schemas.microsoft.com/office/drawing/2014/main" val="2990218464"/>
                  </a:ext>
                </a:extLst>
              </a:tr>
              <a:tr h="709487">
                <a:tc>
                  <a:txBody>
                    <a:bodyPr/>
                    <a:lstStyle/>
                    <a:p>
                      <a:pPr marL="285750" indent="-285750">
                        <a:buFont typeface="Arial" panose="020B0604020202020204" pitchFamily="34" charset="0"/>
                        <a:buChar char="•"/>
                      </a:pPr>
                      <a:r>
                        <a:rPr lang="it-IT" sz="1600" dirty="0"/>
                        <a:t>Dezvoltarea culturii organizaționale orientate spre performanță și colaborare digitală.</a:t>
                      </a:r>
                    </a:p>
                  </a:txBody>
                  <a:tcPr marL="80118" marR="80118" marT="40059" marB="40059" anchor="ctr">
                    <a:lnL>
                      <a:noFill/>
                    </a:lnL>
                    <a:lnR>
                      <a:noFill/>
                    </a:lnR>
                    <a:lnT>
                      <a:noFill/>
                    </a:lnT>
                    <a:lnB>
                      <a:noFill/>
                    </a:lnB>
                    <a:noFill/>
                  </a:tcPr>
                </a:tc>
                <a:tc>
                  <a:txBody>
                    <a:bodyPr/>
                    <a:lstStyle/>
                    <a:p>
                      <a:pPr marL="285750" indent="-285750">
                        <a:buFont typeface="Arial" panose="020B0604020202020204" pitchFamily="34" charset="0"/>
                        <a:buChar char="•"/>
                      </a:pPr>
                      <a:r>
                        <a:rPr lang="ro-RO" sz="1600" noProof="0" dirty="0"/>
                        <a:t>Dependență de finanțare externă (PNRR) – sustenabilitate incertă.</a:t>
                      </a:r>
                      <a:endParaRPr lang="en-GB" sz="1600" dirty="0"/>
                    </a:p>
                  </a:txBody>
                  <a:tcPr marL="80118" marR="80118" marT="40059" marB="40059" anchor="ctr">
                    <a:lnL>
                      <a:noFill/>
                    </a:lnL>
                    <a:lnR>
                      <a:noFill/>
                    </a:lnR>
                    <a:lnT>
                      <a:noFill/>
                    </a:lnT>
                    <a:lnB>
                      <a:noFill/>
                    </a:lnB>
                    <a:noFill/>
                  </a:tcPr>
                </a:tc>
                <a:extLst>
                  <a:ext uri="{0D108BD9-81ED-4DB2-BD59-A6C34878D82A}">
                    <a16:rowId xmlns:a16="http://schemas.microsoft.com/office/drawing/2014/main" val="713714147"/>
                  </a:ext>
                </a:extLst>
              </a:tr>
            </a:tbl>
          </a:graphicData>
        </a:graphic>
      </p:graphicFrame>
    </p:spTree>
    <p:extLst>
      <p:ext uri="{BB962C8B-B14F-4D97-AF65-F5344CB8AC3E}">
        <p14:creationId xmlns:p14="http://schemas.microsoft.com/office/powerpoint/2010/main" val="29598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FA3F3-6334-2C0C-FCC5-AAF642B7DFF3}"/>
            </a:ext>
          </a:extLst>
        </p:cNvPr>
        <p:cNvGrpSpPr/>
        <p:nvPr/>
      </p:nvGrpSpPr>
      <p:grpSpPr>
        <a:xfrm>
          <a:off x="0" y="0"/>
          <a:ext cx="0" cy="0"/>
          <a:chOff x="0" y="0"/>
          <a:chExt cx="0" cy="0"/>
        </a:xfrm>
      </p:grpSpPr>
      <p:sp>
        <p:nvSpPr>
          <p:cNvPr id="11" name="Right Triangle 10">
            <a:extLst>
              <a:ext uri="{FF2B5EF4-FFF2-40B4-BE49-F238E27FC236}">
                <a16:creationId xmlns:a16="http://schemas.microsoft.com/office/drawing/2014/main" id="{9500C4B2-BDC3-A82F-4420-620CC95F06AF}"/>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27FD434-B943-35E2-F3D6-526C44ED85FF}"/>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52D972E1-B571-155D-7290-42D4A68EE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4440E566-8C3E-3FCB-4AB2-11D29CEC2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aphicFrame>
        <p:nvGraphicFramePr>
          <p:cNvPr id="4" name="Tabel 3">
            <a:extLst>
              <a:ext uri="{FF2B5EF4-FFF2-40B4-BE49-F238E27FC236}">
                <a16:creationId xmlns:a16="http://schemas.microsoft.com/office/drawing/2014/main" id="{FB58B8F2-869E-57D9-9FDF-F5DED32E7D71}"/>
              </a:ext>
            </a:extLst>
          </p:cNvPr>
          <p:cNvGraphicFramePr>
            <a:graphicFrameLocks noGrp="1"/>
          </p:cNvGraphicFramePr>
          <p:nvPr>
            <p:extLst>
              <p:ext uri="{D42A27DB-BD31-4B8C-83A1-F6EECF244321}">
                <p14:modId xmlns:p14="http://schemas.microsoft.com/office/powerpoint/2010/main" val="195500500"/>
              </p:ext>
            </p:extLst>
          </p:nvPr>
        </p:nvGraphicFramePr>
        <p:xfrm>
          <a:off x="1773932" y="2060848"/>
          <a:ext cx="9865096" cy="3305118"/>
        </p:xfrm>
        <a:graphic>
          <a:graphicData uri="http://schemas.openxmlformats.org/drawingml/2006/table">
            <a:tbl>
              <a:tblPr/>
              <a:tblGrid>
                <a:gridCol w="4896544">
                  <a:extLst>
                    <a:ext uri="{9D8B030D-6E8A-4147-A177-3AD203B41FA5}">
                      <a16:colId xmlns:a16="http://schemas.microsoft.com/office/drawing/2014/main" val="3656774398"/>
                    </a:ext>
                  </a:extLst>
                </a:gridCol>
                <a:gridCol w="4968552">
                  <a:extLst>
                    <a:ext uri="{9D8B030D-6E8A-4147-A177-3AD203B41FA5}">
                      <a16:colId xmlns:a16="http://schemas.microsoft.com/office/drawing/2014/main" val="4206897103"/>
                    </a:ext>
                  </a:extLst>
                </a:gridCol>
              </a:tblGrid>
              <a:tr h="239569">
                <a:tc>
                  <a:txBody>
                    <a:bodyPr/>
                    <a:lstStyle/>
                    <a:p>
                      <a:pPr>
                        <a:buNone/>
                      </a:pPr>
                      <a:r>
                        <a:rPr lang="en-GB" sz="1800" b="1" dirty="0">
                          <a:solidFill>
                            <a:schemeClr val="bg1"/>
                          </a:solidFill>
                        </a:rPr>
                        <a:t>AMENINȚĂRI (THREATS)</a:t>
                      </a:r>
                      <a:endParaRPr lang="en-GB"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buNone/>
                      </a:pPr>
                      <a:r>
                        <a:rPr lang="en-GB" sz="1800" b="1" dirty="0">
                          <a:solidFill>
                            <a:schemeClr val="bg1"/>
                          </a:solidFill>
                        </a:rPr>
                        <a:t>OPORTUNITĂȚI (OPPORTUNITIES)</a:t>
                      </a:r>
                      <a:endParaRPr lang="en-GB"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65829012"/>
                  </a:ext>
                </a:extLst>
              </a:tr>
              <a:tr h="408870">
                <a:tc>
                  <a:txBody>
                    <a:bodyPr/>
                    <a:lstStyle/>
                    <a:p>
                      <a:pPr marL="285750" indent="-285750">
                        <a:buFont typeface="Arial" panose="020B0604020202020204" pitchFamily="34" charset="0"/>
                        <a:buChar char="•"/>
                      </a:pPr>
                      <a:r>
                        <a:rPr lang="it-IT" sz="1600" dirty="0"/>
                        <a:t>Rezistență la schimbare în instituțiile publice tradiționale.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it-IT" sz="1600" dirty="0"/>
                        <a:t>Accelerarea digitalizării prin PNRR și Agenda Digitală 2030.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278659"/>
                  </a:ext>
                </a:extLst>
              </a:tr>
              <a:tr h="408870">
                <a:tc>
                  <a:txBody>
                    <a:bodyPr/>
                    <a:lstStyle/>
                    <a:p>
                      <a:pPr marL="285750" indent="-285750">
                        <a:buFont typeface="Arial" panose="020B0604020202020204" pitchFamily="34" charset="0"/>
                        <a:buChar char="•"/>
                      </a:pPr>
                      <a:r>
                        <a:rPr lang="it-IT" sz="1600" dirty="0"/>
                        <a:t>Lipsă de coordonare și interoperabilitate între instituții.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err="1"/>
                        <a:t>Integrarea</a:t>
                      </a:r>
                      <a:r>
                        <a:rPr lang="en-GB" sz="1600" dirty="0"/>
                        <a:t> </a:t>
                      </a:r>
                      <a:r>
                        <a:rPr lang="en-GB" sz="1600" dirty="0" err="1"/>
                        <a:t>cursurilor</a:t>
                      </a:r>
                      <a:r>
                        <a:rPr lang="en-GB" sz="1600" dirty="0"/>
                        <a:t> cu </a:t>
                      </a:r>
                      <a:r>
                        <a:rPr lang="en-GB" sz="1600" dirty="0" err="1"/>
                        <a:t>platformele</a:t>
                      </a:r>
                      <a:r>
                        <a:rPr lang="en-GB" sz="1600" dirty="0"/>
                        <a:t> e-learning </a:t>
                      </a:r>
                      <a:r>
                        <a:rPr lang="en-GB" sz="1600" dirty="0" err="1"/>
                        <a:t>naționale</a:t>
                      </a:r>
                      <a:r>
                        <a:rPr lang="en-GB" sz="1600" dirty="0"/>
                        <a:t> </a:t>
                      </a:r>
                      <a:r>
                        <a:rPr lang="en-GB" sz="1600" dirty="0" err="1"/>
                        <a:t>și</a:t>
                      </a:r>
                      <a:r>
                        <a:rPr lang="en-GB" sz="1600" dirty="0"/>
                        <a:t> </a:t>
                      </a:r>
                      <a:r>
                        <a:rPr lang="en-GB" sz="1600" dirty="0" err="1"/>
                        <a:t>internaționale</a:t>
                      </a:r>
                      <a:r>
                        <a:rPr lang="ro-RO" sz="1600" dirty="0"/>
                        <a:t> (inclusiv ANFP)</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5241543"/>
                  </a:ext>
                </a:extLst>
              </a:tr>
              <a:tr h="408870">
                <a:tc>
                  <a:txBody>
                    <a:bodyPr/>
                    <a:lstStyle/>
                    <a:p>
                      <a:pPr marL="285750" indent="-285750">
                        <a:buFont typeface="Arial" panose="020B0604020202020204" pitchFamily="34" charset="0"/>
                        <a:buChar char="•"/>
                      </a:pPr>
                      <a:r>
                        <a:rPr lang="en-GB" sz="1600" dirty="0" err="1"/>
                        <a:t>Fluctuația</a:t>
                      </a:r>
                      <a:r>
                        <a:rPr lang="en-GB" sz="1600" dirty="0"/>
                        <a:t> </a:t>
                      </a:r>
                      <a:r>
                        <a:rPr lang="en-GB" sz="1600" dirty="0" err="1"/>
                        <a:t>personalului</a:t>
                      </a:r>
                      <a:r>
                        <a:rPr lang="en-GB" sz="1600" dirty="0"/>
                        <a:t> – </a:t>
                      </a:r>
                      <a:r>
                        <a:rPr lang="en-GB" sz="1600" dirty="0" err="1"/>
                        <a:t>pierderea</a:t>
                      </a:r>
                      <a:r>
                        <a:rPr lang="en-GB" sz="1600" dirty="0"/>
                        <a:t> </a:t>
                      </a:r>
                      <a:r>
                        <a:rPr lang="en-GB" sz="1600" dirty="0" err="1"/>
                        <a:t>competențelor</a:t>
                      </a:r>
                      <a:r>
                        <a:rPr lang="en-GB" sz="1600" dirty="0"/>
                        <a:t> </a:t>
                      </a:r>
                      <a:r>
                        <a:rPr lang="en-GB" sz="1600" dirty="0" err="1"/>
                        <a:t>acumulate</a:t>
                      </a:r>
                      <a:r>
                        <a:rPr lang="en-GB"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it-IT" sz="1600" dirty="0"/>
                        <a:t>Crearea unei rețele de „lideri digitali” (digital champions).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89059"/>
                  </a:ext>
                </a:extLst>
              </a:tr>
              <a:tr h="431224">
                <a:tc>
                  <a:txBody>
                    <a:bodyPr/>
                    <a:lstStyle/>
                    <a:p>
                      <a:pPr marL="285750" indent="-285750">
                        <a:buFont typeface="Arial" panose="020B0604020202020204" pitchFamily="34" charset="0"/>
                        <a:buChar char="•"/>
                      </a:pPr>
                      <a:r>
                        <a:rPr lang="en-GB" sz="1600" dirty="0" err="1"/>
                        <a:t>Ritmul</a:t>
                      </a:r>
                      <a:r>
                        <a:rPr lang="en-GB" sz="1600" dirty="0"/>
                        <a:t> rapid al </a:t>
                      </a:r>
                      <a:r>
                        <a:rPr lang="en-GB" sz="1600" dirty="0" err="1"/>
                        <a:t>evoluției</a:t>
                      </a:r>
                      <a:r>
                        <a:rPr lang="en-GB" sz="1600" dirty="0"/>
                        <a:t> </a:t>
                      </a:r>
                      <a:r>
                        <a:rPr lang="en-GB" sz="1600" dirty="0" err="1"/>
                        <a:t>tehnologice</a:t>
                      </a:r>
                      <a:r>
                        <a:rPr lang="en-GB" sz="1600" dirty="0"/>
                        <a:t> – </a:t>
                      </a:r>
                      <a:r>
                        <a:rPr lang="en-GB" sz="1600" dirty="0" err="1"/>
                        <a:t>risc</a:t>
                      </a:r>
                      <a:r>
                        <a:rPr lang="en-GB" sz="1600" dirty="0"/>
                        <a:t> de </a:t>
                      </a:r>
                      <a:r>
                        <a:rPr lang="en-GB" sz="1600" dirty="0" err="1"/>
                        <a:t>învechire</a:t>
                      </a:r>
                      <a:r>
                        <a:rPr lang="en-GB" sz="1600" dirty="0"/>
                        <a:t> a </a:t>
                      </a:r>
                      <a:r>
                        <a:rPr lang="en-GB" sz="1600" dirty="0" err="1"/>
                        <a:t>cunoștințelor</a:t>
                      </a:r>
                      <a:r>
                        <a:rPr lang="en-GB"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err="1"/>
                        <a:t>Posibilitatea</a:t>
                      </a:r>
                      <a:r>
                        <a:rPr lang="en-GB" sz="1600" dirty="0"/>
                        <a:t> </a:t>
                      </a:r>
                      <a:r>
                        <a:rPr lang="en-GB" sz="1600" dirty="0" err="1"/>
                        <a:t>certificării</a:t>
                      </a:r>
                      <a:r>
                        <a:rPr lang="en-GB" sz="1600" dirty="0"/>
                        <a:t> </a:t>
                      </a:r>
                      <a:r>
                        <a:rPr lang="en-GB" sz="1600" dirty="0" err="1"/>
                        <a:t>europene</a:t>
                      </a:r>
                      <a:r>
                        <a:rPr lang="en-GB" sz="1600" dirty="0"/>
                        <a:t> a </a:t>
                      </a:r>
                      <a:r>
                        <a:rPr lang="en-GB" sz="1600" dirty="0" err="1"/>
                        <a:t>competențelor</a:t>
                      </a:r>
                      <a:r>
                        <a:rPr lang="en-GB" sz="1600" dirty="0"/>
                        <a:t> </a:t>
                      </a:r>
                      <a:r>
                        <a:rPr lang="en-GB" sz="1600" dirty="0" err="1"/>
                        <a:t>digitale</a:t>
                      </a:r>
                      <a:r>
                        <a:rPr lang="ro-RO" sz="1600" dirty="0"/>
                        <a:t> (Lot1)</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263079"/>
                  </a:ext>
                </a:extLst>
              </a:tr>
              <a:tr h="622878">
                <a:tc>
                  <a:txBody>
                    <a:bodyPr/>
                    <a:lstStyle/>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err="1"/>
                        <a:t>Percepție</a:t>
                      </a:r>
                      <a:r>
                        <a:rPr lang="en-GB" sz="1600" dirty="0"/>
                        <a:t> </a:t>
                      </a:r>
                      <a:r>
                        <a:rPr lang="en-GB" sz="1600" dirty="0" err="1"/>
                        <a:t>publică</a:t>
                      </a:r>
                      <a:r>
                        <a:rPr lang="en-GB" sz="1600" dirty="0"/>
                        <a:t> </a:t>
                      </a:r>
                      <a:r>
                        <a:rPr lang="en-GB" sz="1600" dirty="0" err="1"/>
                        <a:t>scăzută</a:t>
                      </a:r>
                      <a:r>
                        <a:rPr lang="en-GB" sz="1600" dirty="0"/>
                        <a:t> </a:t>
                      </a:r>
                      <a:r>
                        <a:rPr lang="en-GB" sz="1600" dirty="0" err="1"/>
                        <a:t>dacă</a:t>
                      </a:r>
                      <a:r>
                        <a:rPr lang="en-GB" sz="1600" dirty="0"/>
                        <a:t> </a:t>
                      </a:r>
                      <a:r>
                        <a:rPr lang="en-GB" sz="1600" dirty="0" err="1"/>
                        <a:t>efectele</a:t>
                      </a:r>
                      <a:r>
                        <a:rPr lang="en-GB" sz="1600" dirty="0"/>
                        <a:t> nu </a:t>
                      </a:r>
                      <a:r>
                        <a:rPr lang="en-GB" sz="1600" dirty="0" err="1"/>
                        <a:t>devin</a:t>
                      </a:r>
                      <a:r>
                        <a:rPr lang="en-GB" sz="1600" dirty="0"/>
                        <a:t> </a:t>
                      </a:r>
                      <a:r>
                        <a:rPr lang="en-GB" sz="1600" dirty="0" err="1"/>
                        <a:t>vizibile</a:t>
                      </a:r>
                      <a:r>
                        <a:rPr lang="en-GB" sz="1600" dirty="0"/>
                        <a:t> </a:t>
                      </a:r>
                      <a:r>
                        <a:rPr lang="en-GB" sz="1600" dirty="0" err="1"/>
                        <a:t>în</a:t>
                      </a:r>
                      <a:r>
                        <a:rPr lang="en-GB" sz="1600" dirty="0"/>
                        <a:t> </a:t>
                      </a:r>
                      <a:r>
                        <a:rPr lang="en-GB" sz="1600" dirty="0" err="1"/>
                        <a:t>servicii</a:t>
                      </a:r>
                      <a:r>
                        <a:rPr lang="en-GB" sz="1600" dirty="0"/>
                        <a:t> concrete.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dirty="0"/>
                        <a:t>Parteneriate cu </a:t>
                      </a:r>
                      <a:r>
                        <a:rPr lang="en-GB" sz="1600" dirty="0" err="1"/>
                        <a:t>universități</a:t>
                      </a:r>
                      <a:r>
                        <a:rPr lang="en-GB" sz="1600" dirty="0"/>
                        <a:t> </a:t>
                      </a:r>
                      <a:r>
                        <a:rPr lang="en-GB" sz="1600" dirty="0" err="1"/>
                        <a:t>și</a:t>
                      </a:r>
                      <a:r>
                        <a:rPr lang="en-GB" sz="1600" dirty="0"/>
                        <a:t> </a:t>
                      </a:r>
                      <a:r>
                        <a:rPr lang="en-GB" sz="1600" dirty="0" err="1"/>
                        <a:t>sectorul</a:t>
                      </a:r>
                      <a:r>
                        <a:rPr lang="en-GB" sz="1600" dirty="0"/>
                        <a:t> </a:t>
                      </a:r>
                      <a:r>
                        <a:rPr lang="en-GB" sz="1600" dirty="0" err="1"/>
                        <a:t>privat</a:t>
                      </a:r>
                      <a:r>
                        <a:rPr lang="en-GB" sz="1600" dirty="0"/>
                        <a:t> </a:t>
                      </a:r>
                      <a:r>
                        <a:rPr lang="en-GB" sz="1600" dirty="0" err="1"/>
                        <a:t>pentru</a:t>
                      </a:r>
                      <a:r>
                        <a:rPr lang="en-GB" sz="1600" dirty="0"/>
                        <a:t> </a:t>
                      </a:r>
                      <a:r>
                        <a:rPr lang="en-GB" sz="1600" dirty="0" err="1"/>
                        <a:t>inovare</a:t>
                      </a:r>
                      <a:r>
                        <a:rPr lang="en-GB" sz="1600" dirty="0"/>
                        <a:t> </a:t>
                      </a:r>
                      <a:r>
                        <a:rPr lang="en-GB" sz="1600" dirty="0" err="1"/>
                        <a:t>și</a:t>
                      </a:r>
                      <a:r>
                        <a:rPr lang="en-GB" sz="1600" dirty="0"/>
                        <a:t> </a:t>
                      </a:r>
                      <a:r>
                        <a:rPr lang="en-GB" sz="1600" dirty="0" err="1"/>
                        <a:t>actualizare</a:t>
                      </a:r>
                      <a:r>
                        <a:rPr lang="en-GB" sz="1600" dirty="0"/>
                        <a:t> de </a:t>
                      </a:r>
                      <a:r>
                        <a:rPr lang="en-GB" sz="1600" dirty="0" err="1"/>
                        <a:t>conținut</a:t>
                      </a:r>
                      <a:r>
                        <a:rPr lang="en-GB"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580005"/>
                  </a:ext>
                </a:extLst>
              </a:tr>
            </a:tbl>
          </a:graphicData>
        </a:graphic>
      </p:graphicFrame>
      <p:sp>
        <p:nvSpPr>
          <p:cNvPr id="7" name="Title 1">
            <a:extLst>
              <a:ext uri="{FF2B5EF4-FFF2-40B4-BE49-F238E27FC236}">
                <a16:creationId xmlns:a16="http://schemas.microsoft.com/office/drawing/2014/main" id="{FC95D21E-99A8-B421-407B-2649982445F8}"/>
              </a:ext>
            </a:extLst>
          </p:cNvPr>
          <p:cNvSpPr>
            <a:spLocks noGrp="1"/>
          </p:cNvSpPr>
          <p:nvPr>
            <p:ph type="title"/>
          </p:nvPr>
        </p:nvSpPr>
        <p:spPr>
          <a:xfrm>
            <a:off x="758619" y="798878"/>
            <a:ext cx="6719250" cy="660644"/>
          </a:xfrm>
          <a:solidFill>
            <a:schemeClr val="bg1"/>
          </a:solidFill>
        </p:spPr>
        <p:txBody>
          <a:bodyPr/>
          <a:lstStyle/>
          <a:p>
            <a:r>
              <a:rPr lang="ro-RO" dirty="0">
                <a:solidFill>
                  <a:schemeClr val="accent5"/>
                </a:solidFill>
              </a:rPr>
              <a:t>SWOT</a:t>
            </a:r>
            <a:endParaRPr lang="en-US" dirty="0">
              <a:solidFill>
                <a:schemeClr val="accent5"/>
              </a:solidFill>
            </a:endParaRPr>
          </a:p>
        </p:txBody>
      </p:sp>
    </p:spTree>
    <p:extLst>
      <p:ext uri="{BB962C8B-B14F-4D97-AF65-F5344CB8AC3E}">
        <p14:creationId xmlns:p14="http://schemas.microsoft.com/office/powerpoint/2010/main" val="6601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D57DF82-CC0E-D180-F96C-41D505BCF0A4}"/>
              </a:ext>
            </a:extLst>
          </p:cNvPr>
          <p:cNvSpPr/>
          <p:nvPr/>
        </p:nvSpPr>
        <p:spPr>
          <a:xfrm flipH="1">
            <a:off x="7103640" y="1277258"/>
            <a:ext cx="5072312" cy="4484081"/>
          </a:xfrm>
          <a:custGeom>
            <a:avLst/>
            <a:gdLst>
              <a:gd name="connsiteX0" fmla="*/ 3236237 w 5072312"/>
              <a:gd name="connsiteY0" fmla="*/ 0 h 4484081"/>
              <a:gd name="connsiteX1" fmla="*/ 0 w 5072312"/>
              <a:gd name="connsiteY1" fmla="*/ 0 h 4484081"/>
              <a:gd name="connsiteX2" fmla="*/ 0 w 5072312"/>
              <a:gd name="connsiteY2" fmla="*/ 4484081 h 4484081"/>
              <a:gd name="connsiteX3" fmla="*/ 4206532 w 5072312"/>
              <a:gd name="connsiteY3" fmla="*/ 4484081 h 4484081"/>
              <a:gd name="connsiteX4" fmla="*/ 5072312 w 5072312"/>
              <a:gd name="connsiteY4" fmla="*/ 3047206 h 448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312" h="4484081">
                <a:moveTo>
                  <a:pt x="3236237" y="0"/>
                </a:moveTo>
                <a:lnTo>
                  <a:pt x="0" y="0"/>
                </a:lnTo>
                <a:lnTo>
                  <a:pt x="0" y="4484081"/>
                </a:lnTo>
                <a:lnTo>
                  <a:pt x="4206532" y="4484081"/>
                </a:lnTo>
                <a:lnTo>
                  <a:pt x="5072312" y="3047206"/>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ight Triangle 9">
            <a:extLst>
              <a:ext uri="{FF2B5EF4-FFF2-40B4-BE49-F238E27FC236}">
                <a16:creationId xmlns:a16="http://schemas.microsoft.com/office/drawing/2014/main" id="{630C33BB-71EF-9311-0887-0C5D7ED2A68F}"/>
              </a:ext>
            </a:extLst>
          </p:cNvPr>
          <p:cNvSpPr/>
          <p:nvPr/>
        </p:nvSpPr>
        <p:spPr>
          <a:xfrm rot="16200000">
            <a:off x="9670991" y="1806249"/>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12D1CE24-B89B-244B-8E57-7C5C1075DC09}"/>
              </a:ext>
            </a:extLst>
          </p:cNvPr>
          <p:cNvSpPr/>
          <p:nvPr/>
        </p:nvSpPr>
        <p:spPr>
          <a:xfrm rot="16200000" flipH="1">
            <a:off x="10476154" y="4048669"/>
            <a:ext cx="1436501" cy="1988841"/>
          </a:xfrm>
          <a:custGeom>
            <a:avLst/>
            <a:gdLst>
              <a:gd name="connsiteX0" fmla="*/ 0 w 1436501"/>
              <a:gd name="connsiteY0" fmla="*/ 0 h 1988841"/>
              <a:gd name="connsiteX1" fmla="*/ 0 w 1436501"/>
              <a:gd name="connsiteY1" fmla="*/ 1988841 h 1988841"/>
              <a:gd name="connsiteX2" fmla="*/ 1436501 w 1436501"/>
              <a:gd name="connsiteY2" fmla="*/ 1988841 h 1988841"/>
              <a:gd name="connsiteX3" fmla="*/ 1436501 w 1436501"/>
              <a:gd name="connsiteY3" fmla="*/ 937687 h 1988841"/>
            </a:gdLst>
            <a:ahLst/>
            <a:cxnLst>
              <a:cxn ang="0">
                <a:pos x="connsiteX0" y="connsiteY0"/>
              </a:cxn>
              <a:cxn ang="0">
                <a:pos x="connsiteX1" y="connsiteY1"/>
              </a:cxn>
              <a:cxn ang="0">
                <a:pos x="connsiteX2" y="connsiteY2"/>
              </a:cxn>
              <a:cxn ang="0">
                <a:pos x="connsiteX3" y="connsiteY3"/>
              </a:cxn>
            </a:cxnLst>
            <a:rect l="l" t="t" r="r" b="b"/>
            <a:pathLst>
              <a:path w="1436501" h="1988841">
                <a:moveTo>
                  <a:pt x="0" y="0"/>
                </a:moveTo>
                <a:lnTo>
                  <a:pt x="0" y="1988841"/>
                </a:lnTo>
                <a:lnTo>
                  <a:pt x="1436501" y="1988841"/>
                </a:lnTo>
                <a:lnTo>
                  <a:pt x="1436501" y="93768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DC681B2-E768-326B-D28D-3E57AAC1E78F}"/>
              </a:ext>
            </a:extLst>
          </p:cNvPr>
          <p:cNvSpPr/>
          <p:nvPr/>
        </p:nvSpPr>
        <p:spPr>
          <a:xfrm>
            <a:off x="0" y="5421122"/>
            <a:ext cx="1125860" cy="1436878"/>
          </a:xfrm>
          <a:custGeom>
            <a:avLst/>
            <a:gdLst>
              <a:gd name="connsiteX0" fmla="*/ 0 w 1125860"/>
              <a:gd name="connsiteY0" fmla="*/ 0 h 1436878"/>
              <a:gd name="connsiteX1" fmla="*/ 1125860 w 1125860"/>
              <a:gd name="connsiteY1" fmla="*/ 1436878 h 1436878"/>
              <a:gd name="connsiteX2" fmla="*/ 0 w 1125860"/>
              <a:gd name="connsiteY2" fmla="*/ 1436878 h 1436878"/>
            </a:gdLst>
            <a:ahLst/>
            <a:cxnLst>
              <a:cxn ang="0">
                <a:pos x="connsiteX0" y="connsiteY0"/>
              </a:cxn>
              <a:cxn ang="0">
                <a:pos x="connsiteX1" y="connsiteY1"/>
              </a:cxn>
              <a:cxn ang="0">
                <a:pos x="connsiteX2" y="connsiteY2"/>
              </a:cxn>
            </a:cxnLst>
            <a:rect l="l" t="t" r="r" b="b"/>
            <a:pathLst>
              <a:path w="1125860" h="1436878">
                <a:moveTo>
                  <a:pt x="0" y="0"/>
                </a:moveTo>
                <a:lnTo>
                  <a:pt x="1125860" y="1436878"/>
                </a:lnTo>
                <a:lnTo>
                  <a:pt x="0" y="1436878"/>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5">
            <a:extLst>
              <a:ext uri="{FF2B5EF4-FFF2-40B4-BE49-F238E27FC236}">
                <a16:creationId xmlns:a16="http://schemas.microsoft.com/office/drawing/2014/main" id="{C794A95A-6476-A90E-C364-651B2ED09778}"/>
              </a:ext>
            </a:extLst>
          </p:cNvPr>
          <p:cNvSpPr>
            <a:spLocks noGrp="1"/>
          </p:cNvSpPr>
          <p:nvPr>
            <p:ph type="title"/>
          </p:nvPr>
        </p:nvSpPr>
        <p:spPr>
          <a:xfrm>
            <a:off x="1246452" y="3329666"/>
            <a:ext cx="4680520" cy="1439478"/>
          </a:xfrm>
        </p:spPr>
        <p:txBody>
          <a:bodyPr/>
          <a:lstStyle/>
          <a:p>
            <a:pPr algn="ctr">
              <a:tabLst>
                <a:tab pos="1302385" algn="l"/>
              </a:tabLst>
            </a:pPr>
            <a:r>
              <a:rPr lang="ro-RO" sz="1400" i="1"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Reforma/Investiția: Investiția 16 - Program de formare de competențe digitale avansate pentru funcționarii publici</a:t>
            </a:r>
            <a:br>
              <a:rPr lang="en-GB" sz="1400" i="1" kern="1400" spc="-50" dirty="0">
                <a:latin typeface="Calibri" panose="020F0502020204030204" pitchFamily="34" charset="0"/>
                <a:ea typeface="Calibri" panose="020F0502020204030204" pitchFamily="34" charset="0"/>
                <a:cs typeface="Calibri" panose="020F0502020204030204" pitchFamily="34" charset="0"/>
              </a:rPr>
            </a:br>
            <a:r>
              <a:rPr lang="ro-RO" sz="1400" i="1"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Jalon/Țintă nr. 185 „Funcționari publici care au urmat un curs de formare digitală”</a:t>
            </a:r>
            <a:endParaRPr lang="en-US" sz="1400" i="1" dirty="0">
              <a:solidFill>
                <a:schemeClr val="accent5"/>
              </a:solidFill>
            </a:endParaRPr>
          </a:p>
        </p:txBody>
      </p:sp>
      <p:sp>
        <p:nvSpPr>
          <p:cNvPr id="3" name="Title 15">
            <a:extLst>
              <a:ext uri="{FF2B5EF4-FFF2-40B4-BE49-F238E27FC236}">
                <a16:creationId xmlns:a16="http://schemas.microsoft.com/office/drawing/2014/main" id="{A2336649-EE32-94F9-F18D-DC79D3206EAB}"/>
              </a:ext>
            </a:extLst>
          </p:cNvPr>
          <p:cNvSpPr txBox="1">
            <a:spLocks/>
          </p:cNvSpPr>
          <p:nvPr/>
        </p:nvSpPr>
        <p:spPr>
          <a:xfrm>
            <a:off x="1451015" y="1916832"/>
            <a:ext cx="4283357" cy="1439478"/>
          </a:xfrm>
          <a:prstGeom prst="rect">
            <a:avLst/>
          </a:prstGeom>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tabLst>
                <a:tab pos="1302385" algn="l"/>
              </a:tabLst>
            </a:pPr>
            <a:br>
              <a:rPr lang="en-US" sz="5400" dirty="0"/>
            </a:br>
            <a:r>
              <a:rPr lang="ro-RO" sz="5400" dirty="0"/>
              <a:t>Mulțumiri !!!</a:t>
            </a:r>
            <a:endParaRPr lang="en-US" sz="5400" dirty="0"/>
          </a:p>
        </p:txBody>
      </p:sp>
      <p:pic>
        <p:nvPicPr>
          <p:cNvPr id="2" name="Picture 3">
            <a:extLst>
              <a:ext uri="{FF2B5EF4-FFF2-40B4-BE49-F238E27FC236}">
                <a16:creationId xmlns:a16="http://schemas.microsoft.com/office/drawing/2014/main" id="{9F4DA9E8-3A82-6DC0-E8B3-1BF5FEC5A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EB0B3115-7985-A03C-E365-3FB1AF755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6574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0-#ppt_w/2"/>
                                          </p:val>
                                        </p:tav>
                                        <p:tav tm="100000">
                                          <p:val>
                                            <p:strVal val="#ppt_x"/>
                                          </p:val>
                                        </p:tav>
                                      </p:tavLst>
                                    </p:anim>
                                    <p:anim calcmode="lin" valueType="num">
                                      <p:cBhvr additive="base">
                                        <p:cTn id="11" dur="75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3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grpId="0" nodeType="withEffect">
                                  <p:stCondLst>
                                    <p:cond delay="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5" grpId="0" animBg="1"/>
      <p:bldP spid="5" grpId="0" animBg="1"/>
      <p:bldP spid="1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1B22-BBF0-3EF3-D2A6-52E35249410E}"/>
            </a:ext>
          </a:extLst>
        </p:cNvPr>
        <p:cNvGrpSpPr/>
        <p:nvPr/>
      </p:nvGrpSpPr>
      <p:grpSpPr>
        <a:xfrm>
          <a:off x="0" y="0"/>
          <a:ext cx="0" cy="0"/>
          <a:chOff x="0" y="0"/>
          <a:chExt cx="0" cy="0"/>
        </a:xfrm>
      </p:grpSpPr>
      <p:sp>
        <p:nvSpPr>
          <p:cNvPr id="6" name="Right Triangle 5">
            <a:extLst>
              <a:ext uri="{FF2B5EF4-FFF2-40B4-BE49-F238E27FC236}">
                <a16:creationId xmlns:a16="http://schemas.microsoft.com/office/drawing/2014/main" id="{527F5FA2-9AA0-5A26-2035-F1D8F8C848B2}"/>
              </a:ext>
            </a:extLst>
          </p:cNvPr>
          <p:cNvSpPr/>
          <p:nvPr/>
        </p:nvSpPr>
        <p:spPr>
          <a:xfrm rot="16200000" flipH="1">
            <a:off x="10267556" y="2709539"/>
            <a:ext cx="2326840" cy="1518862"/>
          </a:xfrm>
          <a:prstGeom prst="rtTriangle">
            <a:avLst/>
          </a:prstGeom>
          <a:solidFill>
            <a:srgbClr val="459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45B197A-4D6C-B92F-3B9E-1D6654602EDD}"/>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ine 16">
            <a:extLst>
              <a:ext uri="{FF2B5EF4-FFF2-40B4-BE49-F238E27FC236}">
                <a16:creationId xmlns:a16="http://schemas.microsoft.com/office/drawing/2014/main" id="{FBC24BC0-DF86-42F5-4552-05DDDA18A512}"/>
              </a:ext>
            </a:extLst>
          </p:cNvPr>
          <p:cNvPicPr>
            <a:picLocks noChangeAspect="1"/>
          </p:cNvPicPr>
          <p:nvPr/>
        </p:nvPicPr>
        <p:blipFill>
          <a:blip r:embed="rId3"/>
          <a:srcRect l="32973" t="19342" r="4379" b="9859"/>
          <a:stretch/>
        </p:blipFill>
        <p:spPr>
          <a:xfrm>
            <a:off x="7663677" y="898725"/>
            <a:ext cx="3017084" cy="2632657"/>
          </a:xfrm>
          <a:prstGeom prst="rect">
            <a:avLst/>
          </a:prstGeom>
          <a:effectLst>
            <a:outerShdw blurRad="50800" dist="38100" dir="8100000" algn="tr" rotWithShape="0">
              <a:prstClr val="black">
                <a:alpha val="40000"/>
              </a:prstClr>
            </a:outerShdw>
          </a:effectLst>
        </p:spPr>
      </p:pic>
      <p:pic>
        <p:nvPicPr>
          <p:cNvPr id="19" name="Imagine 18">
            <a:extLst>
              <a:ext uri="{FF2B5EF4-FFF2-40B4-BE49-F238E27FC236}">
                <a16:creationId xmlns:a16="http://schemas.microsoft.com/office/drawing/2014/main" id="{08445AF0-FAB9-54C0-3BBE-DBC43239C0F6}"/>
              </a:ext>
            </a:extLst>
          </p:cNvPr>
          <p:cNvPicPr>
            <a:picLocks noChangeAspect="1"/>
          </p:cNvPicPr>
          <p:nvPr/>
        </p:nvPicPr>
        <p:blipFill>
          <a:blip r:embed="rId4"/>
          <a:srcRect l="33274" t="18029" r="2876" b="9860"/>
          <a:stretch/>
        </p:blipFill>
        <p:spPr>
          <a:xfrm>
            <a:off x="4755671" y="867086"/>
            <a:ext cx="2946860" cy="2662574"/>
          </a:xfrm>
          <a:prstGeom prst="rect">
            <a:avLst/>
          </a:prstGeom>
          <a:effectLst>
            <a:outerShdw blurRad="50800" dist="38100" dir="8100000" algn="tr" rotWithShape="0">
              <a:prstClr val="black">
                <a:alpha val="40000"/>
              </a:prstClr>
            </a:outerShdw>
          </a:effectLst>
        </p:spPr>
      </p:pic>
      <p:pic>
        <p:nvPicPr>
          <p:cNvPr id="21" name="Imagine 20">
            <a:extLst>
              <a:ext uri="{FF2B5EF4-FFF2-40B4-BE49-F238E27FC236}">
                <a16:creationId xmlns:a16="http://schemas.microsoft.com/office/drawing/2014/main" id="{584C7C35-BA43-BBD0-F0AE-FE9274D418B1}"/>
              </a:ext>
            </a:extLst>
          </p:cNvPr>
          <p:cNvPicPr>
            <a:picLocks noChangeAspect="1"/>
          </p:cNvPicPr>
          <p:nvPr/>
        </p:nvPicPr>
        <p:blipFill>
          <a:blip r:embed="rId5"/>
          <a:srcRect l="9987" t="39812" r="11740" b="6948"/>
          <a:stretch/>
        </p:blipFill>
        <p:spPr>
          <a:xfrm>
            <a:off x="1303281" y="3566784"/>
            <a:ext cx="4652699" cy="2531747"/>
          </a:xfrm>
          <a:prstGeom prst="rect">
            <a:avLst/>
          </a:prstGeom>
          <a:effectLst>
            <a:outerShdw blurRad="50800" dist="38100" dir="8100000" algn="tr" rotWithShape="0">
              <a:prstClr val="black">
                <a:alpha val="40000"/>
              </a:prstClr>
            </a:outerShdw>
          </a:effectLst>
        </p:spPr>
      </p:pic>
      <p:pic>
        <p:nvPicPr>
          <p:cNvPr id="29" name="Imagine 28">
            <a:extLst>
              <a:ext uri="{FF2B5EF4-FFF2-40B4-BE49-F238E27FC236}">
                <a16:creationId xmlns:a16="http://schemas.microsoft.com/office/drawing/2014/main" id="{AC8378C3-7C6A-CDF5-3AC9-999377C2C928}"/>
              </a:ext>
            </a:extLst>
          </p:cNvPr>
          <p:cNvPicPr>
            <a:picLocks noChangeAspect="1"/>
          </p:cNvPicPr>
          <p:nvPr/>
        </p:nvPicPr>
        <p:blipFill>
          <a:blip r:embed="rId6"/>
          <a:srcRect l="9838" t="20657" r="11140" b="26386"/>
          <a:stretch/>
        </p:blipFill>
        <p:spPr>
          <a:xfrm>
            <a:off x="6133016" y="3556885"/>
            <a:ext cx="4752528" cy="2547933"/>
          </a:xfrm>
          <a:prstGeom prst="rect">
            <a:avLst/>
          </a:prstGeom>
          <a:effectLst>
            <a:outerShdw blurRad="50800" dist="38100" dir="8100000" algn="tr" rotWithShape="0">
              <a:prstClr val="black">
                <a:alpha val="40000"/>
              </a:prstClr>
            </a:outerShdw>
          </a:effectLst>
        </p:spPr>
      </p:pic>
      <p:sp>
        <p:nvSpPr>
          <p:cNvPr id="30" name="Title 1">
            <a:extLst>
              <a:ext uri="{FF2B5EF4-FFF2-40B4-BE49-F238E27FC236}">
                <a16:creationId xmlns:a16="http://schemas.microsoft.com/office/drawing/2014/main" id="{482E06D6-9453-B07B-8D93-F0F22DCAA2B2}"/>
              </a:ext>
            </a:extLst>
          </p:cNvPr>
          <p:cNvSpPr>
            <a:spLocks noGrp="1"/>
          </p:cNvSpPr>
          <p:nvPr>
            <p:ph type="title"/>
          </p:nvPr>
        </p:nvSpPr>
        <p:spPr>
          <a:xfrm>
            <a:off x="1269876" y="908720"/>
            <a:ext cx="4104453" cy="1439478"/>
          </a:xfrm>
        </p:spPr>
        <p:txBody>
          <a:bodyPr/>
          <a:lstStyle/>
          <a:p>
            <a:r>
              <a:rPr lang="ro-RO" dirty="0"/>
              <a:t>Digitalizarea României-DESI</a:t>
            </a:r>
            <a:endParaRPr lang="en-US" dirty="0"/>
          </a:p>
        </p:txBody>
      </p:sp>
      <p:sp>
        <p:nvSpPr>
          <p:cNvPr id="31" name="TextBox 3">
            <a:extLst>
              <a:ext uri="{FF2B5EF4-FFF2-40B4-BE49-F238E27FC236}">
                <a16:creationId xmlns:a16="http://schemas.microsoft.com/office/drawing/2014/main" id="{2A919222-CA11-4F30-2694-EBF7B4E15D41}"/>
              </a:ext>
            </a:extLst>
          </p:cNvPr>
          <p:cNvSpPr txBox="1"/>
          <p:nvPr/>
        </p:nvSpPr>
        <p:spPr>
          <a:xfrm>
            <a:off x="1197868" y="2312766"/>
            <a:ext cx="4176461" cy="338554"/>
          </a:xfrm>
          <a:prstGeom prst="rect">
            <a:avLst/>
          </a:prstGeom>
          <a:noFill/>
        </p:spPr>
        <p:txBody>
          <a:bodyPr wrap="square" rtlCol="0">
            <a:spAutoFit/>
          </a:bodyPr>
          <a:lstStyle/>
          <a:p>
            <a:r>
              <a:rPr lang="ro-RO" sz="1600" i="1" dirty="0">
                <a:solidFill>
                  <a:schemeClr val="accent1"/>
                </a:solidFill>
              </a:rPr>
              <a:t>Realități și provocări</a:t>
            </a:r>
            <a:endParaRPr lang="en-US" sz="1600" i="1" dirty="0">
              <a:solidFill>
                <a:schemeClr val="accent1"/>
              </a:solidFill>
            </a:endParaRPr>
          </a:p>
        </p:txBody>
      </p:sp>
      <p:pic>
        <p:nvPicPr>
          <p:cNvPr id="4" name="Picture 3">
            <a:extLst>
              <a:ext uri="{FF2B5EF4-FFF2-40B4-BE49-F238E27FC236}">
                <a16:creationId xmlns:a16="http://schemas.microsoft.com/office/drawing/2014/main" id="{F743FC99-F970-F22A-026A-69AAE6B9A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01185BF0-5EDA-B080-2CF8-FED1C0CEF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9969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4255-E842-EF68-9458-767D0755B01D}"/>
            </a:ext>
          </a:extLst>
        </p:cNvPr>
        <p:cNvGrpSpPr/>
        <p:nvPr/>
      </p:nvGrpSpPr>
      <p:grpSpPr>
        <a:xfrm>
          <a:off x="0" y="0"/>
          <a:ext cx="0" cy="0"/>
          <a:chOff x="0" y="0"/>
          <a:chExt cx="0" cy="0"/>
        </a:xfrm>
      </p:grpSpPr>
      <p:sp>
        <p:nvSpPr>
          <p:cNvPr id="6" name="Right Triangle 5">
            <a:extLst>
              <a:ext uri="{FF2B5EF4-FFF2-40B4-BE49-F238E27FC236}">
                <a16:creationId xmlns:a16="http://schemas.microsoft.com/office/drawing/2014/main" id="{E1EC4653-B8A7-00C7-91A2-1CB16E133D5E}"/>
              </a:ext>
            </a:extLst>
          </p:cNvPr>
          <p:cNvSpPr/>
          <p:nvPr/>
        </p:nvSpPr>
        <p:spPr>
          <a:xfrm rot="16200000" flipH="1">
            <a:off x="9227317" y="3896495"/>
            <a:ext cx="4437115" cy="148590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5C930D4-880B-FE74-C2E7-767ABA8E1AB9}"/>
              </a:ext>
            </a:extLst>
          </p:cNvPr>
          <p:cNvSpPr/>
          <p:nvPr/>
        </p:nvSpPr>
        <p:spPr>
          <a:xfrm rot="16200000">
            <a:off x="10756606" y="987079"/>
            <a:ext cx="1381268" cy="1486344"/>
          </a:xfrm>
          <a:prstGeom prst="rtTriangl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76D61963-64EA-C4F8-2677-D0F305B4039E}"/>
              </a:ext>
            </a:extLst>
          </p:cNvPr>
          <p:cNvSpPr>
            <a:spLocks noGrp="1"/>
          </p:cNvSpPr>
          <p:nvPr>
            <p:ph type="title"/>
          </p:nvPr>
        </p:nvSpPr>
        <p:spPr>
          <a:xfrm>
            <a:off x="1197868" y="1318853"/>
            <a:ext cx="4608512" cy="792088"/>
          </a:xfrm>
        </p:spPr>
        <p:txBody>
          <a:bodyPr/>
          <a:lstStyle/>
          <a:p>
            <a:r>
              <a:rPr lang="ro-RO" dirty="0"/>
              <a:t>Digitalizarea României-EB</a:t>
            </a:r>
            <a:endParaRPr lang="en-US" dirty="0"/>
          </a:p>
        </p:txBody>
      </p:sp>
      <p:sp>
        <p:nvSpPr>
          <p:cNvPr id="31" name="TextBox 3">
            <a:extLst>
              <a:ext uri="{FF2B5EF4-FFF2-40B4-BE49-F238E27FC236}">
                <a16:creationId xmlns:a16="http://schemas.microsoft.com/office/drawing/2014/main" id="{EB3637DD-852E-21ED-42D1-8356D9125B53}"/>
              </a:ext>
            </a:extLst>
          </p:cNvPr>
          <p:cNvSpPr txBox="1"/>
          <p:nvPr/>
        </p:nvSpPr>
        <p:spPr>
          <a:xfrm>
            <a:off x="1139534" y="2120667"/>
            <a:ext cx="4176461" cy="338554"/>
          </a:xfrm>
          <a:prstGeom prst="rect">
            <a:avLst/>
          </a:prstGeom>
          <a:noFill/>
        </p:spPr>
        <p:txBody>
          <a:bodyPr wrap="square" rtlCol="0">
            <a:spAutoFit/>
          </a:bodyPr>
          <a:lstStyle/>
          <a:p>
            <a:r>
              <a:rPr lang="ro-RO" sz="1600" i="1" dirty="0">
                <a:solidFill>
                  <a:schemeClr val="accent1"/>
                </a:solidFill>
              </a:rPr>
              <a:t>Realități și provocări</a:t>
            </a:r>
            <a:endParaRPr lang="en-US" sz="1600" i="1" dirty="0">
              <a:solidFill>
                <a:schemeClr val="accent1"/>
              </a:solidFill>
            </a:endParaRPr>
          </a:p>
        </p:txBody>
      </p:sp>
      <p:sp>
        <p:nvSpPr>
          <p:cNvPr id="4" name="Rectangle 2">
            <a:extLst>
              <a:ext uri="{FF2B5EF4-FFF2-40B4-BE49-F238E27FC236}">
                <a16:creationId xmlns:a16="http://schemas.microsoft.com/office/drawing/2014/main" id="{89A3AC1E-D500-3D7B-B4EE-CB5C1B6AB760}"/>
              </a:ext>
            </a:extLst>
          </p:cNvPr>
          <p:cNvSpPr>
            <a:spLocks noChangeArrowheads="1"/>
          </p:cNvSpPr>
          <p:nvPr/>
        </p:nvSpPr>
        <p:spPr bwMode="auto">
          <a:xfrm>
            <a:off x="6742484" y="3026566"/>
            <a:ext cx="382944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România este cea mai sceptică țară din UE cu privire la rolul pozitiv al științei și tehnologiei asupra societății (65% în comparație cu 83% media UE);</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România este cea mai sceptică țară din UE cu privire la rolul pozitiv al noilor tehnologii asupra modului nostru de viață în următorii 20 de ani (50% RO-77% UE);</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România este cea mai rezervată țară UE cu privire la rolul Guvernului în a se asigura că noile tehnologii aduc un beneficiu pentru toți (72% UE-53% RO).</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p:txBody>
      </p:sp>
      <p:pic>
        <p:nvPicPr>
          <p:cNvPr id="2049" name="Imagine 3" descr="The horizontal bar chart shows the results of the overall influence of science and technology on society in all Member States. At EU level, 15% says it’s very positive, 68% thinks it’s fairly positive, 12% thinks it’s fairly negative, 2% says it’s very negative, 3% don’t know">
            <a:extLst>
              <a:ext uri="{FF2B5EF4-FFF2-40B4-BE49-F238E27FC236}">
                <a16:creationId xmlns:a16="http://schemas.microsoft.com/office/drawing/2014/main" id="{A22B8FB5-49BA-EDD2-5C89-A93CEEDAE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16" y="3221231"/>
            <a:ext cx="5397500" cy="2597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D34405D-EB01-5607-13C2-13F7BC54A28A}"/>
              </a:ext>
            </a:extLst>
          </p:cNvPr>
          <p:cNvSpPr>
            <a:spLocks noChangeArrowheads="1"/>
          </p:cNvSpPr>
          <p:nvPr/>
        </p:nvSpPr>
        <p:spPr bwMode="auto">
          <a:xfrm>
            <a:off x="1269877" y="5458502"/>
            <a:ext cx="367240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o-RO"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sursa</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o-RO"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https://europa.eu/eurobarometer/surveys/detail/3227</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3">
            <a:extLst>
              <a:ext uri="{FF2B5EF4-FFF2-40B4-BE49-F238E27FC236}">
                <a16:creationId xmlns:a16="http://schemas.microsoft.com/office/drawing/2014/main" id="{2C3F90A6-CD4D-D1C9-FD34-BBE64566F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536C628C-710E-69EB-4332-5D132DF445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3" name="CasetăText 2">
            <a:extLst>
              <a:ext uri="{FF2B5EF4-FFF2-40B4-BE49-F238E27FC236}">
                <a16:creationId xmlns:a16="http://schemas.microsoft.com/office/drawing/2014/main" id="{9D3B18FD-92DA-5FFE-F429-694A489A1E87}"/>
              </a:ext>
            </a:extLst>
          </p:cNvPr>
          <p:cNvSpPr txBox="1"/>
          <p:nvPr/>
        </p:nvSpPr>
        <p:spPr>
          <a:xfrm>
            <a:off x="1197868" y="2916426"/>
            <a:ext cx="5035648"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Credeți că influența generală a științei și tehnologiei asupra societății este...?</a:t>
            </a:r>
            <a:endParaRPr kumimoji="0" lang="en-GB" altLang="en-US" sz="300" b="0" i="0" u="none" strike="noStrike" cap="none" normalizeH="0" baseline="0" dirty="0">
              <a:ln>
                <a:noFill/>
              </a:ln>
              <a:solidFill>
                <a:schemeClr val="tx1"/>
              </a:solidFill>
              <a:effectLst/>
            </a:endParaRPr>
          </a:p>
        </p:txBody>
      </p:sp>
      <p:pic>
        <p:nvPicPr>
          <p:cNvPr id="2" name="Imagine 1">
            <a:extLst>
              <a:ext uri="{FF2B5EF4-FFF2-40B4-BE49-F238E27FC236}">
                <a16:creationId xmlns:a16="http://schemas.microsoft.com/office/drawing/2014/main" id="{39EFEE7F-72F2-0D5A-F703-4A1219B4870A}"/>
              </a:ext>
            </a:extLst>
          </p:cNvPr>
          <p:cNvPicPr>
            <a:picLocks noChangeAspect="1"/>
          </p:cNvPicPr>
          <p:nvPr/>
        </p:nvPicPr>
        <p:blipFill>
          <a:blip r:embed="rId7"/>
          <a:srcRect l="28466" t="67606" r="23609" b="14554"/>
          <a:stretch/>
        </p:blipFill>
        <p:spPr>
          <a:xfrm>
            <a:off x="6200797" y="1005666"/>
            <a:ext cx="4436629" cy="144015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184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 descr="A close-up of a blue and white background&#10;&#10;Description automatically generated">
            <a:extLst>
              <a:ext uri="{FF2B5EF4-FFF2-40B4-BE49-F238E27FC236}">
                <a16:creationId xmlns:a16="http://schemas.microsoft.com/office/drawing/2014/main" id="{03997B2E-06FB-4511-0480-7004E9629C51}"/>
              </a:ext>
            </a:extLst>
          </p:cNvPr>
          <p:cNvPicPr>
            <a:picLocks noChangeAspect="1"/>
          </p:cNvPicPr>
          <p:nvPr/>
        </p:nvPicPr>
        <p:blipFill>
          <a:blip r:embed="rId2">
            <a:extLst>
              <a:ext uri="{28A0092B-C50C-407E-A947-70E740481C1C}">
                <a14:useLocalDpi xmlns:a14="http://schemas.microsoft.com/office/drawing/2010/main" val="0"/>
              </a:ext>
            </a:extLst>
          </a:blip>
          <a:srcRect l="30783" r="30783"/>
          <a:stretch>
            <a:fillRect/>
          </a:stretch>
        </p:blipFill>
        <p:spPr>
          <a:xfrm>
            <a:off x="-1" y="0"/>
            <a:ext cx="2592815" cy="6858000"/>
          </a:xfrm>
          <a:prstGeom prst="rect">
            <a:avLst/>
          </a:prstGeom>
          <a:solidFill>
            <a:schemeClr val="bg1">
              <a:lumMod val="85000"/>
            </a:schemeClr>
          </a:solidFill>
        </p:spPr>
      </p:pic>
      <p:grpSp>
        <p:nvGrpSpPr>
          <p:cNvPr id="33" name="Grupare 32">
            <a:extLst>
              <a:ext uri="{FF2B5EF4-FFF2-40B4-BE49-F238E27FC236}">
                <a16:creationId xmlns:a16="http://schemas.microsoft.com/office/drawing/2014/main" id="{5B03BCDF-8FFE-6C88-9279-EEDFF971E424}"/>
              </a:ext>
            </a:extLst>
          </p:cNvPr>
          <p:cNvGrpSpPr/>
          <p:nvPr/>
        </p:nvGrpSpPr>
        <p:grpSpPr>
          <a:xfrm>
            <a:off x="4507945" y="1484784"/>
            <a:ext cx="7136053" cy="3723210"/>
            <a:chOff x="4606859" y="888331"/>
            <a:chExt cx="7442998" cy="5059681"/>
          </a:xfrm>
        </p:grpSpPr>
        <p:sp>
          <p:nvSpPr>
            <p:cNvPr id="28" name="Formă liberă: formă 27">
              <a:extLst>
                <a:ext uri="{FF2B5EF4-FFF2-40B4-BE49-F238E27FC236}">
                  <a16:creationId xmlns:a16="http://schemas.microsoft.com/office/drawing/2014/main" id="{DB284A3E-D075-2B3B-E05A-A8CA82BDEDF3}"/>
                </a:ext>
              </a:extLst>
            </p:cNvPr>
            <p:cNvSpPr/>
            <p:nvPr/>
          </p:nvSpPr>
          <p:spPr>
            <a:xfrm>
              <a:off x="4606859" y="4797152"/>
              <a:ext cx="2704340" cy="1150860"/>
            </a:xfrm>
            <a:custGeom>
              <a:avLst/>
              <a:gdLst>
                <a:gd name="connsiteX0" fmla="*/ 0 w 941846"/>
                <a:gd name="connsiteY0" fmla="*/ 0 h 1793887"/>
                <a:gd name="connsiteX1" fmla="*/ 941846 w 941846"/>
                <a:gd name="connsiteY1" fmla="*/ 0 h 1793887"/>
                <a:gd name="connsiteX2" fmla="*/ 941846 w 941846"/>
                <a:gd name="connsiteY2" fmla="*/ 1793887 h 1793887"/>
                <a:gd name="connsiteX3" fmla="*/ 0 w 941846"/>
                <a:gd name="connsiteY3" fmla="*/ 1793887 h 1793887"/>
                <a:gd name="connsiteX4" fmla="*/ 0 w 941846"/>
                <a:gd name="connsiteY4" fmla="*/ 0 h 179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1793887">
                  <a:moveTo>
                    <a:pt x="0" y="0"/>
                  </a:moveTo>
                  <a:lnTo>
                    <a:pt x="941846" y="0"/>
                  </a:lnTo>
                  <a:lnTo>
                    <a:pt x="941846" y="1793887"/>
                  </a:lnTo>
                  <a:lnTo>
                    <a:pt x="0" y="1793887"/>
                  </a:lnTo>
                  <a:lnTo>
                    <a:pt x="0" y="0"/>
                  </a:lnTo>
                  <a:close/>
                </a:path>
              </a:pathLst>
            </a:custGeom>
            <a:solidFill>
              <a:schemeClr val="accent6">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I19 Scheme dedicate perfecționării/recalificării angajaților</a:t>
              </a:r>
            </a:p>
          </p:txBody>
        </p:sp>
        <p:sp>
          <p:nvSpPr>
            <p:cNvPr id="20" name="Formă liberă: formă 19">
              <a:extLst>
                <a:ext uri="{FF2B5EF4-FFF2-40B4-BE49-F238E27FC236}">
                  <a16:creationId xmlns:a16="http://schemas.microsoft.com/office/drawing/2014/main" id="{6E22E29C-70EB-16CE-A95C-61A96FFB1A66}"/>
                </a:ext>
              </a:extLst>
            </p:cNvPr>
            <p:cNvSpPr/>
            <p:nvPr/>
          </p:nvSpPr>
          <p:spPr>
            <a:xfrm>
              <a:off x="10416835" y="888331"/>
              <a:ext cx="1633022" cy="3729349"/>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6">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I17 HUB-uri de dezvoltare a competențelor digitale</a:t>
              </a:r>
            </a:p>
          </p:txBody>
        </p:sp>
        <p:sp>
          <p:nvSpPr>
            <p:cNvPr id="11" name="Formă liberă: formă 10">
              <a:extLst>
                <a:ext uri="{FF2B5EF4-FFF2-40B4-BE49-F238E27FC236}">
                  <a16:creationId xmlns:a16="http://schemas.microsoft.com/office/drawing/2014/main" id="{AA3EAFAD-8DF1-7FF2-835C-D2437BAEB405}"/>
                </a:ext>
              </a:extLst>
            </p:cNvPr>
            <p:cNvSpPr/>
            <p:nvPr/>
          </p:nvSpPr>
          <p:spPr>
            <a:xfrm>
              <a:off x="4654252" y="888331"/>
              <a:ext cx="1733047" cy="1146319"/>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R1 </a:t>
              </a:r>
              <a:r>
                <a:rPr lang="ro-RO" sz="1600" kern="1200" dirty="0" err="1">
                  <a:solidFill>
                    <a:sysClr val="window" lastClr="FFFFFF"/>
                  </a:solidFill>
                  <a:latin typeface="Calibri" panose="020F0502020204030204"/>
                  <a:ea typeface="+mn-ea"/>
                  <a:cs typeface="+mn-cs"/>
                </a:rPr>
                <a:t>Cloud</a:t>
              </a:r>
              <a:r>
                <a:rPr lang="ro-RO" sz="1600" kern="1200" dirty="0">
                  <a:solidFill>
                    <a:sysClr val="window" lastClr="FFFFFF"/>
                  </a:solidFill>
                  <a:latin typeface="Calibri" panose="020F0502020204030204"/>
                  <a:ea typeface="+mn-ea"/>
                  <a:cs typeface="+mn-cs"/>
                </a:rPr>
                <a:t> guvernamental</a:t>
              </a:r>
            </a:p>
          </p:txBody>
        </p:sp>
        <p:sp>
          <p:nvSpPr>
            <p:cNvPr id="13" name="Formă liberă: formă 12">
              <a:extLst>
                <a:ext uri="{FF2B5EF4-FFF2-40B4-BE49-F238E27FC236}">
                  <a16:creationId xmlns:a16="http://schemas.microsoft.com/office/drawing/2014/main" id="{9EF2EDC8-4ACC-DCF9-FCF9-88623F60CC67}"/>
                </a:ext>
              </a:extLst>
            </p:cNvPr>
            <p:cNvSpPr/>
            <p:nvPr/>
          </p:nvSpPr>
          <p:spPr>
            <a:xfrm>
              <a:off x="6561987" y="888331"/>
              <a:ext cx="3680160" cy="1761404"/>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1"/>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800" kern="1200" dirty="0">
                  <a:solidFill>
                    <a:sysClr val="window" lastClr="FFFFFF"/>
                  </a:solidFill>
                  <a:latin typeface="Calibri" panose="020F0502020204030204"/>
                  <a:ea typeface="+mn-ea"/>
                  <a:cs typeface="+mn-cs"/>
                </a:rPr>
                <a:t>R4 Competențe digitale/ </a:t>
              </a:r>
            </a:p>
            <a:p>
              <a:pPr marL="0" lvl="0" indent="0" algn="ctr" defTabSz="444500">
                <a:lnSpc>
                  <a:spcPct val="90000"/>
                </a:lnSpc>
                <a:spcBef>
                  <a:spcPct val="0"/>
                </a:spcBef>
                <a:spcAft>
                  <a:spcPct val="35000"/>
                </a:spcAft>
                <a:buNone/>
              </a:pPr>
              <a:r>
                <a:rPr lang="ro-RO" sz="1800" kern="1200" dirty="0">
                  <a:solidFill>
                    <a:sysClr val="window" lastClr="FFFFFF"/>
                  </a:solidFill>
                  <a:latin typeface="Calibri" panose="020F0502020204030204"/>
                  <a:ea typeface="+mn-ea"/>
                  <a:cs typeface="+mn-cs"/>
                </a:rPr>
                <a:t>Capital uman</a:t>
              </a:r>
            </a:p>
          </p:txBody>
        </p:sp>
        <p:sp>
          <p:nvSpPr>
            <p:cNvPr id="14" name="Formă liberă: formă 13">
              <a:extLst>
                <a:ext uri="{FF2B5EF4-FFF2-40B4-BE49-F238E27FC236}">
                  <a16:creationId xmlns:a16="http://schemas.microsoft.com/office/drawing/2014/main" id="{B48C3922-6B02-5C7D-D4B1-92616A5DD1A1}"/>
                </a:ext>
              </a:extLst>
            </p:cNvPr>
            <p:cNvSpPr/>
            <p:nvPr/>
          </p:nvSpPr>
          <p:spPr>
            <a:xfrm>
              <a:off x="6584593" y="2839505"/>
              <a:ext cx="3657554" cy="1761404"/>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5"/>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800" kern="1200" dirty="0">
                  <a:solidFill>
                    <a:sysClr val="window" lastClr="FFFFFF"/>
                  </a:solidFill>
                  <a:latin typeface="Calibri" panose="020F0502020204030204"/>
                  <a:ea typeface="+mn-ea"/>
                  <a:cs typeface="+mn-cs"/>
                </a:rPr>
                <a:t>I16- Competențe digitale pentru funcționarii publici</a:t>
              </a:r>
            </a:p>
          </p:txBody>
        </p:sp>
        <p:sp>
          <p:nvSpPr>
            <p:cNvPr id="15" name="Formă liberă: formă 14">
              <a:extLst>
                <a:ext uri="{FF2B5EF4-FFF2-40B4-BE49-F238E27FC236}">
                  <a16:creationId xmlns:a16="http://schemas.microsoft.com/office/drawing/2014/main" id="{B6F46CF6-3F1C-9CFC-1631-4EDC36CA6E57}"/>
                </a:ext>
              </a:extLst>
            </p:cNvPr>
            <p:cNvSpPr/>
            <p:nvPr/>
          </p:nvSpPr>
          <p:spPr>
            <a:xfrm>
              <a:off x="7447227" y="4797152"/>
              <a:ext cx="4601986" cy="1150860"/>
            </a:xfrm>
            <a:custGeom>
              <a:avLst/>
              <a:gdLst>
                <a:gd name="connsiteX0" fmla="*/ 0 w 941846"/>
                <a:gd name="connsiteY0" fmla="*/ 0 h 1793887"/>
                <a:gd name="connsiteX1" fmla="*/ 941846 w 941846"/>
                <a:gd name="connsiteY1" fmla="*/ 0 h 1793887"/>
                <a:gd name="connsiteX2" fmla="*/ 941846 w 941846"/>
                <a:gd name="connsiteY2" fmla="*/ 1793887 h 1793887"/>
                <a:gd name="connsiteX3" fmla="*/ 0 w 941846"/>
                <a:gd name="connsiteY3" fmla="*/ 1793887 h 1793887"/>
                <a:gd name="connsiteX4" fmla="*/ 0 w 941846"/>
                <a:gd name="connsiteY4" fmla="*/ 0 h 179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1793887">
                  <a:moveTo>
                    <a:pt x="0" y="0"/>
                  </a:moveTo>
                  <a:lnTo>
                    <a:pt x="941846" y="0"/>
                  </a:lnTo>
                  <a:lnTo>
                    <a:pt x="941846" y="1793887"/>
                  </a:lnTo>
                  <a:lnTo>
                    <a:pt x="0" y="1793887"/>
                  </a:lnTo>
                  <a:lnTo>
                    <a:pt x="0" y="0"/>
                  </a:lnTo>
                  <a:close/>
                </a:path>
              </a:pathLst>
            </a:custGeom>
            <a:solidFill>
              <a:schemeClr val="accent6">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I18 Transformarea digitală și adoptarea tehnologiei de automatizare a proceselor de lucru în administrația publică</a:t>
              </a:r>
            </a:p>
          </p:txBody>
        </p:sp>
        <p:sp>
          <p:nvSpPr>
            <p:cNvPr id="16" name="Formă liberă: formă 15">
              <a:extLst>
                <a:ext uri="{FF2B5EF4-FFF2-40B4-BE49-F238E27FC236}">
                  <a16:creationId xmlns:a16="http://schemas.microsoft.com/office/drawing/2014/main" id="{0E789259-630E-456E-9198-F3747C4C7465}"/>
                </a:ext>
              </a:extLst>
            </p:cNvPr>
            <p:cNvSpPr/>
            <p:nvPr/>
          </p:nvSpPr>
          <p:spPr>
            <a:xfrm>
              <a:off x="4616962" y="3528744"/>
              <a:ext cx="1770337" cy="1072162"/>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buNone/>
              </a:pPr>
              <a:r>
                <a:rPr lang="ro-RO" sz="1600" kern="1200" dirty="0">
                  <a:solidFill>
                    <a:sysClr val="window" lastClr="FFFFFF"/>
                  </a:solidFill>
                  <a:latin typeface="Calibri" panose="020F0502020204030204"/>
                  <a:ea typeface="+mn-ea"/>
                  <a:cs typeface="+mn-cs"/>
                </a:rPr>
                <a:t>R3 </a:t>
              </a:r>
            </a:p>
            <a:p>
              <a:pPr marL="0" lvl="0" indent="0" algn="ctr" defTabSz="444500">
                <a:lnSpc>
                  <a:spcPct val="90000"/>
                </a:lnSpc>
                <a:spcBef>
                  <a:spcPct val="0"/>
                </a:spcBef>
                <a:buNone/>
              </a:pPr>
              <a:r>
                <a:rPr lang="ro-RO" sz="1600" kern="1200" dirty="0">
                  <a:solidFill>
                    <a:sysClr val="window" lastClr="FFFFFF"/>
                  </a:solidFill>
                  <a:latin typeface="Calibri" panose="020F0502020204030204"/>
                  <a:ea typeface="+mn-ea"/>
                  <a:cs typeface="+mn-cs"/>
                </a:rPr>
                <a:t>Securitate cibernetică</a:t>
              </a:r>
            </a:p>
          </p:txBody>
        </p:sp>
        <p:sp>
          <p:nvSpPr>
            <p:cNvPr id="18" name="Formă liberă: formă 17">
              <a:extLst>
                <a:ext uri="{FF2B5EF4-FFF2-40B4-BE49-F238E27FC236}">
                  <a16:creationId xmlns:a16="http://schemas.microsoft.com/office/drawing/2014/main" id="{39956E1C-B0AF-64E5-8175-AB2F9CF21DDB}"/>
                </a:ext>
              </a:extLst>
            </p:cNvPr>
            <p:cNvSpPr/>
            <p:nvPr/>
          </p:nvSpPr>
          <p:spPr>
            <a:xfrm>
              <a:off x="4641601" y="2245616"/>
              <a:ext cx="1733047" cy="1072162"/>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R2  </a:t>
              </a:r>
              <a:r>
                <a:rPr lang="ro-RO" sz="1600" dirty="0">
                  <a:solidFill>
                    <a:sysClr val="window" lastClr="FFFFFF"/>
                  </a:solidFill>
                  <a:latin typeface="Calibri" panose="020F0502020204030204"/>
                </a:rPr>
                <a:t>C</a:t>
              </a:r>
              <a:r>
                <a:rPr lang="ro-RO" sz="1600" kern="1200" dirty="0">
                  <a:solidFill>
                    <a:sysClr val="window" lastClr="FFFFFF"/>
                  </a:solidFill>
                  <a:latin typeface="Calibri" panose="020F0502020204030204"/>
                  <a:ea typeface="+mn-ea"/>
                  <a:cs typeface="+mn-cs"/>
                </a:rPr>
                <a:t>onectivitate digitală</a:t>
              </a:r>
            </a:p>
          </p:txBody>
        </p:sp>
      </p:grpSp>
      <p:sp>
        <p:nvSpPr>
          <p:cNvPr id="31" name="Rectangle 5">
            <a:extLst>
              <a:ext uri="{FF2B5EF4-FFF2-40B4-BE49-F238E27FC236}">
                <a16:creationId xmlns:a16="http://schemas.microsoft.com/office/drawing/2014/main" id="{A9B19F34-6684-B2B6-FC13-E3DDFE5995D1}"/>
              </a:ext>
            </a:extLst>
          </p:cNvPr>
          <p:cNvSpPr/>
          <p:nvPr/>
        </p:nvSpPr>
        <p:spPr>
          <a:xfrm>
            <a:off x="544827" y="1484784"/>
            <a:ext cx="3737893" cy="3723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itle 1">
            <a:extLst>
              <a:ext uri="{FF2B5EF4-FFF2-40B4-BE49-F238E27FC236}">
                <a16:creationId xmlns:a16="http://schemas.microsoft.com/office/drawing/2014/main" id="{12E34666-9CAB-1AD4-2A1D-08BFFB7E4EE6}"/>
              </a:ext>
            </a:extLst>
          </p:cNvPr>
          <p:cNvSpPr txBox="1">
            <a:spLocks/>
          </p:cNvSpPr>
          <p:nvPr/>
        </p:nvSpPr>
        <p:spPr>
          <a:xfrm>
            <a:off x="708854" y="2415031"/>
            <a:ext cx="3306216" cy="143947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dirty="0">
                <a:solidFill>
                  <a:schemeClr val="bg1"/>
                </a:solidFill>
              </a:rPr>
              <a:t>PNRR</a:t>
            </a:r>
          </a:p>
          <a:p>
            <a:pPr algn="ctr"/>
            <a:r>
              <a:rPr lang="ro-RO" dirty="0">
                <a:solidFill>
                  <a:sysClr val="window" lastClr="FFFFFF"/>
                </a:solidFill>
                <a:latin typeface="Calibri" panose="020F0502020204030204"/>
              </a:rPr>
              <a:t>COMPONENTA </a:t>
            </a:r>
            <a:r>
              <a:rPr lang="ro-RO" sz="5400" dirty="0">
                <a:solidFill>
                  <a:sysClr val="window" lastClr="FFFFFF"/>
                </a:solidFill>
                <a:latin typeface="Calibri" panose="020F0502020204030204"/>
              </a:rPr>
              <a:t>7</a:t>
            </a:r>
            <a:endParaRPr lang="en-US" dirty="0">
              <a:solidFill>
                <a:schemeClr val="bg1"/>
              </a:solidFill>
            </a:endParaRPr>
          </a:p>
        </p:txBody>
      </p:sp>
      <p:pic>
        <p:nvPicPr>
          <p:cNvPr id="4" name="Picture 3">
            <a:extLst>
              <a:ext uri="{FF2B5EF4-FFF2-40B4-BE49-F238E27FC236}">
                <a16:creationId xmlns:a16="http://schemas.microsoft.com/office/drawing/2014/main" id="{1B93202D-5B19-9489-C105-223A0D877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8C6D3F1E-5020-FA96-FA55-BF3C55D7F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3901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SlideModel - Competitive Analysis">
      <a:dk1>
        <a:srgbClr val="000000"/>
      </a:dk1>
      <a:lt1>
        <a:srgbClr val="FFFFFF"/>
      </a:lt1>
      <a:dk2>
        <a:srgbClr val="1F497D"/>
      </a:dk2>
      <a:lt2>
        <a:srgbClr val="EEECE1"/>
      </a:lt2>
      <a:accent1>
        <a:srgbClr val="134074"/>
      </a:accent1>
      <a:accent2>
        <a:srgbClr val="2E67C3"/>
      </a:accent2>
      <a:accent3>
        <a:srgbClr val="4593D3"/>
      </a:accent3>
      <a:accent4>
        <a:srgbClr val="60CAD5"/>
      </a:accent4>
      <a:accent5>
        <a:srgbClr val="5CC295"/>
      </a:accent5>
      <a:accent6>
        <a:srgbClr val="D5D5D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rticularizare 1">
    <a:dk1>
      <a:sysClr val="windowText" lastClr="000000"/>
    </a:dk1>
    <a:lt1>
      <a:sysClr val="window" lastClr="FFFFFF"/>
    </a:lt1>
    <a:dk2>
      <a:srgbClr val="AEABAB"/>
    </a:dk2>
    <a:lt2>
      <a:srgbClr val="E7E6E6"/>
    </a:lt2>
    <a:accent1>
      <a:srgbClr val="C00000"/>
    </a:accent1>
    <a:accent2>
      <a:srgbClr val="000000"/>
    </a:accent2>
    <a:accent3>
      <a:srgbClr val="7F7F7F"/>
    </a:accent3>
    <a:accent4>
      <a:srgbClr val="AEABAB"/>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13482</TotalTime>
  <Words>4772</Words>
  <Application>Microsoft Office PowerPoint</Application>
  <PresentationFormat>Particularizare</PresentationFormat>
  <Paragraphs>515</Paragraphs>
  <Slides>66</Slides>
  <Notes>28</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66</vt:i4>
      </vt:variant>
    </vt:vector>
  </HeadingPairs>
  <TitlesOfParts>
    <vt:vector size="76" baseType="lpstr">
      <vt:lpstr>Aptos</vt:lpstr>
      <vt:lpstr>Arial</vt:lpstr>
      <vt:lpstr>Calibri</vt:lpstr>
      <vt:lpstr>Calibri Light</vt:lpstr>
      <vt:lpstr>Open Sans</vt:lpstr>
      <vt:lpstr>Segoe UI</vt:lpstr>
      <vt:lpstr>Segoe UI Light</vt:lpstr>
      <vt:lpstr>Symbol</vt:lpstr>
      <vt:lpstr>Wingdings</vt:lpstr>
      <vt:lpstr>Office Theme</vt:lpstr>
      <vt:lpstr>Prezentare PowerPoint</vt:lpstr>
      <vt:lpstr>Prezentare PowerPoint</vt:lpstr>
      <vt:lpstr>Digitalizarea României-EGDI </vt:lpstr>
      <vt:lpstr>Digitalizarea României-OECD</vt:lpstr>
      <vt:lpstr>Prezentare PowerPoint</vt:lpstr>
      <vt:lpstr>Digitalizarea României-DESI (EU)</vt:lpstr>
      <vt:lpstr>Digitalizarea României-DESI</vt:lpstr>
      <vt:lpstr>Digitalizarea României-EB</vt:lpstr>
      <vt:lpstr>Prezentare PowerPoint</vt:lpstr>
      <vt:lpstr>Prezentare PowerPoint</vt:lpstr>
      <vt:lpstr>LOTUL I:  Servicii de formare (instruire, testare și certificare) pentru dezvoltarea de competențe digitale și servicii conexe pentru un grup țintă format din 30.000 funcționari publici, bărbați și femei, din toate categoriile de vârstă, la nivel național</vt:lpstr>
      <vt:lpstr>Indicatori de proiect</vt:lpstr>
      <vt:lpstr>Prezentare PowerPoint</vt:lpstr>
      <vt:lpstr>Metodologia analizei de impact</vt:lpstr>
      <vt:lpstr>Rata de certificare</vt:lpstr>
      <vt:lpstr>Satisfacția participanților</vt:lpstr>
      <vt:lpstr>Satisfacția participanților</vt:lpstr>
      <vt:lpstr>Satisfacția participanților</vt:lpstr>
      <vt:lpstr>Satisfacția participanților</vt:lpstr>
      <vt:lpstr>Satisfacția participanților</vt:lpstr>
      <vt:lpstr>IMPACT</vt:lpstr>
      <vt:lpstr>IMPACT</vt:lpstr>
      <vt:lpstr>IMPACT</vt:lpstr>
      <vt:lpstr>IMPACT</vt:lpstr>
      <vt:lpstr>IMPACT</vt:lpstr>
      <vt:lpstr>IMPACT</vt:lpstr>
      <vt:lpstr>Beneficii</vt:lpstr>
      <vt:lpstr>LOTUL II:  Servicii de formare (instruire, testare și certificare) pentru dezvoltarea de competențe de leadership și talent management în contextul noilor tehnologii și al transformărilor digitale, și servicii conexe, pentru un grup țintă format din 2.500 de funcționari  publici de conducere, bărbați și femei, din toate categoriile de vârstă, la nivel național</vt:lpstr>
      <vt:lpstr>Prezentare PowerPoint</vt:lpstr>
      <vt:lpstr>Prezentare PowerPoint</vt:lpstr>
      <vt:lpstr>Metodologia analizei de impact</vt:lpstr>
      <vt:lpstr>Rata de certificare</vt:lpstr>
      <vt:lpstr>Caracteristicile cursanților</vt:lpstr>
      <vt:lpstr>Evaluarea  cursanților</vt:lpstr>
      <vt:lpstr>Evaluarea  cursanților</vt:lpstr>
      <vt:lpstr>Atractivitatea generală a cursurilor</vt:lpstr>
      <vt:lpstr>Satisfacția participanților</vt:lpstr>
      <vt:lpstr>Satisfacția participanților</vt:lpstr>
      <vt:lpstr>Satisfacția participanților</vt:lpstr>
      <vt:lpstr>Satisfacția participanților</vt:lpstr>
      <vt:lpstr>Satisfacția participanților</vt:lpstr>
      <vt:lpstr>Satisfacția participanților</vt:lpstr>
      <vt:lpstr>Satisfacția  participanților</vt:lpstr>
      <vt:lpstr>Prezentare PowerPoint</vt:lpstr>
      <vt:lpstr>Diagrama Ishikawa Dezvoltarea de competențe de leadership și talent management în contextul noilor tehnologii și al transformărilor digitale</vt:lpstr>
      <vt:lpstr>MODIFCĂRI STRUCTURALE</vt:lpstr>
      <vt:lpstr>IMPACT MACRO-ECONOMIC</vt:lpstr>
      <vt:lpstr>Beneficii</vt:lpstr>
      <vt:lpstr>IMPACT MEDIU DE AFACERI</vt:lpstr>
      <vt:lpstr>IMPACT SOCIAL</vt:lpstr>
      <vt:lpstr>IMPACT SOCIAL</vt:lpstr>
      <vt:lpstr>Prezentare PowerPoint</vt:lpstr>
      <vt:lpstr>Prezentare PowerPoint</vt:lpstr>
      <vt:lpstr>Prezentare PowerPoint</vt:lpstr>
      <vt:lpstr>Prezentare PowerPoint</vt:lpstr>
      <vt:lpstr>INOVARE ȘI DIGITALIZARE</vt:lpstr>
      <vt:lpstr>INOVARE ȘI DIGITALIZARE</vt:lpstr>
      <vt:lpstr>INOVARE ȘI DIGITALIZARE</vt:lpstr>
      <vt:lpstr>IMPACT INSTITUȚIONAL</vt:lpstr>
      <vt:lpstr>IMPACT INSTITUȚIONAL</vt:lpstr>
      <vt:lpstr>FACTORI DE SUPORT/BLOCAJ</vt:lpstr>
      <vt:lpstr>FACTORI DE SUPORT/BLOCAJ</vt:lpstr>
      <vt:lpstr>FACTORI DE SUPORT/BLOCAJ</vt:lpstr>
      <vt:lpstr>SWOT</vt:lpstr>
      <vt:lpstr>SWOT</vt:lpstr>
      <vt:lpstr>Reforma/Investiția: Investiția 16 - Program de formare de competențe digitale avansate pentru funcționarii publici Jalon/Țintă nr. 185 „Funcționari publici care au urmat un curs de formare digitală”</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Analysis PowerPoint Template</dc:title>
  <dc:subject/>
  <dc:creator>Julian</dc:creator>
  <cp:keywords/>
  <dc:description/>
  <cp:lastModifiedBy>Ana Bulai</cp:lastModifiedBy>
  <cp:revision>232</cp:revision>
  <cp:lastPrinted>2025-01-09T12:32:09Z</cp:lastPrinted>
  <dcterms:created xsi:type="dcterms:W3CDTF">2013-09-12T13:05:01Z</dcterms:created>
  <dcterms:modified xsi:type="dcterms:W3CDTF">2025-10-22T20:26:42Z</dcterms:modified>
  <cp:category/>
</cp:coreProperties>
</file>