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82" r:id="rId3"/>
    <p:sldId id="287" r:id="rId4"/>
    <p:sldId id="283" r:id="rId5"/>
    <p:sldId id="304" r:id="rId6"/>
    <p:sldId id="286" r:id="rId7"/>
    <p:sldId id="274" r:id="rId8"/>
    <p:sldId id="259" r:id="rId9"/>
    <p:sldId id="277" r:id="rId10"/>
    <p:sldId id="278" r:id="rId11"/>
    <p:sldId id="279" r:id="rId12"/>
    <p:sldId id="295" r:id="rId13"/>
    <p:sldId id="305" r:id="rId14"/>
    <p:sldId id="272" r:id="rId15"/>
    <p:sldId id="296" r:id="rId16"/>
    <p:sldId id="297" r:id="rId17"/>
    <p:sldId id="298" r:id="rId18"/>
    <p:sldId id="275" r:id="rId19"/>
    <p:sldId id="289" r:id="rId20"/>
    <p:sldId id="293" r:id="rId21"/>
    <p:sldId id="299" r:id="rId22"/>
    <p:sldId id="290" r:id="rId23"/>
    <p:sldId id="292" r:id="rId24"/>
    <p:sldId id="302" r:id="rId25"/>
    <p:sldId id="303" r:id="rId26"/>
    <p:sldId id="257" r:id="rId27"/>
    <p:sldId id="288" r:id="rId28"/>
    <p:sldId id="291" r:id="rId29"/>
    <p:sldId id="269" r:id="rId30"/>
    <p:sldId id="273" r:id="rId31"/>
  </p:sldIdLst>
  <p:sldSz cx="18288000" cy="10287000"/>
  <p:notesSz cx="6858000" cy="9144000"/>
  <p:embeddedFontLst>
    <p:embeddedFont>
      <p:font typeface="Trebuchet MS" panose="020B060302020202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1" autoAdjust="0"/>
    <p:restoredTop sz="94574" autoAdjust="0"/>
  </p:normalViewPr>
  <p:slideViewPr>
    <p:cSldViewPr>
      <p:cViewPr varScale="1">
        <p:scale>
          <a:sx n="65" d="100"/>
          <a:sy n="65" d="100"/>
        </p:scale>
        <p:origin x="11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1FAFD2-4E19-429D-B337-F037BE8E802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5134D1FD-149F-46F7-9B23-3CC0D39673F1}">
      <dgm:prSet/>
      <dgm:spPr/>
      <dgm:t>
        <a:bodyPr/>
        <a:lstStyle/>
        <a:p>
          <a:r>
            <a:rPr lang="en-US"/>
            <a:t>Un subiect esențial și actual în administrația publică modernă: dezvoltarea competențelor digitale</a:t>
          </a:r>
        </a:p>
      </dgm:t>
    </dgm:pt>
    <dgm:pt modelId="{3489FF1C-16A5-409A-BBD0-B446F1F0CCF9}" type="parTrans" cxnId="{E4F517C3-59CA-4179-987C-B439E4F5CD94}">
      <dgm:prSet/>
      <dgm:spPr/>
      <dgm:t>
        <a:bodyPr/>
        <a:lstStyle/>
        <a:p>
          <a:endParaRPr lang="en-US"/>
        </a:p>
      </dgm:t>
    </dgm:pt>
    <dgm:pt modelId="{49DFF1F4-97D4-47D8-B62D-A952C3C447F9}" type="sibTrans" cxnId="{E4F517C3-59CA-4179-987C-B439E4F5CD94}">
      <dgm:prSet/>
      <dgm:spPr/>
      <dgm:t>
        <a:bodyPr/>
        <a:lstStyle/>
        <a:p>
          <a:endParaRPr lang="en-US"/>
        </a:p>
      </dgm:t>
    </dgm:pt>
    <dgm:pt modelId="{9D0A46E3-9BD4-4AD6-B96D-DE0ACFBFA31A}">
      <dgm:prSet/>
      <dgm:spPr/>
      <dgm:t>
        <a:bodyPr/>
        <a:lstStyle/>
        <a:p>
          <a:r>
            <a:rPr lang="en-US"/>
            <a:t>Cum acest proiect transformă modul în care funcționarii publici își desfășoară activitatea.</a:t>
          </a:r>
        </a:p>
      </dgm:t>
    </dgm:pt>
    <dgm:pt modelId="{0D08888B-91F3-4F35-88FC-F895BA552783}" type="parTrans" cxnId="{2286986F-32BB-4957-ADEC-BC56F3044D6C}">
      <dgm:prSet/>
      <dgm:spPr/>
      <dgm:t>
        <a:bodyPr/>
        <a:lstStyle/>
        <a:p>
          <a:endParaRPr lang="en-US"/>
        </a:p>
      </dgm:t>
    </dgm:pt>
    <dgm:pt modelId="{BECC4DBA-3B06-4046-8EB3-D016231BF586}" type="sibTrans" cxnId="{2286986F-32BB-4957-ADEC-BC56F3044D6C}">
      <dgm:prSet/>
      <dgm:spPr/>
      <dgm:t>
        <a:bodyPr/>
        <a:lstStyle/>
        <a:p>
          <a:endParaRPr lang="en-US"/>
        </a:p>
      </dgm:t>
    </dgm:pt>
    <dgm:pt modelId="{18DAB321-3D7F-4203-83A2-B60F943FC421}">
      <dgm:prSet/>
      <dgm:spPr/>
      <dgm:t>
        <a:bodyPr/>
        <a:lstStyle/>
        <a:p>
          <a:r>
            <a:rPr lang="en-US" dirty="0" err="1"/>
            <a:t>Suntem</a:t>
          </a:r>
          <a:r>
            <a:rPr lang="en-US" dirty="0"/>
            <a:t> </a:t>
          </a:r>
          <a:r>
            <a:rPr lang="en-US" dirty="0" err="1"/>
            <a:t>într</a:t>
          </a:r>
          <a:r>
            <a:rPr lang="en-US" dirty="0"/>
            <a:t>-o </a:t>
          </a:r>
          <a:r>
            <a:rPr lang="en-US" dirty="0" err="1"/>
            <a:t>eră</a:t>
          </a:r>
          <a:r>
            <a:rPr lang="en-US" dirty="0"/>
            <a:t> </a:t>
          </a:r>
          <a:r>
            <a:rPr lang="en-US" dirty="0" err="1"/>
            <a:t>în</a:t>
          </a:r>
          <a:r>
            <a:rPr lang="en-US" dirty="0"/>
            <a:t> care </a:t>
          </a:r>
          <a:r>
            <a:rPr lang="en-US" dirty="0" err="1"/>
            <a:t>digitalizarea</a:t>
          </a:r>
          <a:r>
            <a:rPr lang="en-US" dirty="0"/>
            <a:t> nu </a:t>
          </a:r>
          <a:r>
            <a:rPr lang="en-US" dirty="0" err="1"/>
            <a:t>mai</a:t>
          </a:r>
          <a:r>
            <a:rPr lang="en-US" dirty="0"/>
            <a:t> </a:t>
          </a:r>
          <a:r>
            <a:rPr lang="en-US" dirty="0" err="1"/>
            <a:t>este</a:t>
          </a:r>
          <a:r>
            <a:rPr lang="en-US" dirty="0"/>
            <a:t> </a:t>
          </a:r>
          <a:r>
            <a:rPr lang="en-US" dirty="0" err="1"/>
            <a:t>doar</a:t>
          </a:r>
          <a:r>
            <a:rPr lang="en-US" dirty="0"/>
            <a:t> un </a:t>
          </a:r>
          <a:r>
            <a:rPr lang="en-US" dirty="0" err="1"/>
            <a:t>obiectiv</a:t>
          </a:r>
          <a:r>
            <a:rPr lang="en-US" dirty="0"/>
            <a:t>, ci o </a:t>
          </a:r>
          <a:r>
            <a:rPr lang="en-US" dirty="0" err="1"/>
            <a:t>necesitate</a:t>
          </a:r>
          <a:r>
            <a:rPr lang="en-US" dirty="0"/>
            <a:t>. </a:t>
          </a:r>
        </a:p>
      </dgm:t>
    </dgm:pt>
    <dgm:pt modelId="{BA73C8A3-4D4F-4E67-9509-F40881E5D5BF}" type="parTrans" cxnId="{4A9A0244-CFAF-4B3E-8446-8D6CFBD10FD4}">
      <dgm:prSet/>
      <dgm:spPr/>
      <dgm:t>
        <a:bodyPr/>
        <a:lstStyle/>
        <a:p>
          <a:endParaRPr lang="en-US"/>
        </a:p>
      </dgm:t>
    </dgm:pt>
    <dgm:pt modelId="{10789508-085C-4E46-AE82-665743FBAD84}" type="sibTrans" cxnId="{4A9A0244-CFAF-4B3E-8446-8D6CFBD10FD4}">
      <dgm:prSet/>
      <dgm:spPr/>
      <dgm:t>
        <a:bodyPr/>
        <a:lstStyle/>
        <a:p>
          <a:endParaRPr lang="en-US"/>
        </a:p>
      </dgm:t>
    </dgm:pt>
    <dgm:pt modelId="{213E52DE-68FC-49B0-A8CA-91C67FF3D367}">
      <dgm:prSet/>
      <dgm:spPr/>
      <dgm:t>
        <a:bodyPr/>
        <a:lstStyle/>
        <a:p>
          <a:r>
            <a:rPr lang="en-US"/>
            <a:t>Într-un sistem administrativ eficient, tehnologia joacă un rol esențial, iar pregătirea noastră în acest domeniu devine un factor determinant pentru success</a:t>
          </a:r>
        </a:p>
      </dgm:t>
    </dgm:pt>
    <dgm:pt modelId="{BA51754C-EC7D-41F4-A722-85D7C14ED754}" type="parTrans" cxnId="{30D48859-4340-4802-877E-83CC749657F8}">
      <dgm:prSet/>
      <dgm:spPr/>
      <dgm:t>
        <a:bodyPr/>
        <a:lstStyle/>
        <a:p>
          <a:endParaRPr lang="en-US"/>
        </a:p>
      </dgm:t>
    </dgm:pt>
    <dgm:pt modelId="{350A2EFC-B6BA-4F47-943E-786A2F347B18}" type="sibTrans" cxnId="{30D48859-4340-4802-877E-83CC749657F8}">
      <dgm:prSet/>
      <dgm:spPr/>
      <dgm:t>
        <a:bodyPr/>
        <a:lstStyle/>
        <a:p>
          <a:endParaRPr lang="en-US"/>
        </a:p>
      </dgm:t>
    </dgm:pt>
    <dgm:pt modelId="{C9B70A03-E6E6-4E44-B557-B4641CD14A44}">
      <dgm:prSet custT="1"/>
      <dgm:spPr>
        <a:solidFill>
          <a:schemeClr val="accent1">
            <a:lumMod val="50000"/>
          </a:schemeClr>
        </a:solidFill>
      </dgm:spPr>
      <dgm:t>
        <a:bodyPr/>
        <a:lstStyle/>
        <a:p>
          <a:r>
            <a:rPr lang="en-US" sz="2200" dirty="0" err="1"/>
            <a:t>Acest</a:t>
          </a:r>
          <a:r>
            <a:rPr lang="en-US" sz="2200" dirty="0"/>
            <a:t> </a:t>
          </a:r>
          <a:r>
            <a:rPr lang="en-US" sz="2200" dirty="0" err="1"/>
            <a:t>proiect</a:t>
          </a:r>
          <a:r>
            <a:rPr lang="en-US" sz="2200" dirty="0"/>
            <a:t> nu </a:t>
          </a:r>
          <a:r>
            <a:rPr lang="en-US" sz="2200" dirty="0" err="1"/>
            <a:t>este</a:t>
          </a:r>
          <a:r>
            <a:rPr lang="en-US" sz="2200" dirty="0"/>
            <a:t> </a:t>
          </a:r>
          <a:r>
            <a:rPr lang="en-US" sz="2200" dirty="0" err="1"/>
            <a:t>doar</a:t>
          </a:r>
          <a:r>
            <a:rPr lang="en-US" sz="2200" dirty="0"/>
            <a:t> </a:t>
          </a:r>
          <a:r>
            <a:rPr lang="en-US" sz="2200" dirty="0" err="1"/>
            <a:t>despre</a:t>
          </a:r>
          <a:r>
            <a:rPr lang="en-US" sz="2200" dirty="0"/>
            <a:t> </a:t>
          </a:r>
          <a:r>
            <a:rPr lang="en-US" sz="2200" dirty="0" err="1"/>
            <a:t>tehnologie</a:t>
          </a:r>
          <a:r>
            <a:rPr lang="en-US" sz="2200" dirty="0"/>
            <a:t>/</a:t>
          </a:r>
          <a:r>
            <a:rPr lang="en-US" sz="2200" dirty="0" err="1"/>
            <a:t>aplicații</a:t>
          </a:r>
          <a:r>
            <a:rPr lang="en-US" sz="2200" dirty="0"/>
            <a:t> </a:t>
          </a:r>
          <a:r>
            <a:rPr lang="en-US" sz="2200" dirty="0" err="1"/>
            <a:t>informatice</a:t>
          </a:r>
          <a:r>
            <a:rPr lang="en-US" sz="2200" dirty="0"/>
            <a:t>, ci </a:t>
          </a:r>
          <a:r>
            <a:rPr lang="en-US" sz="2200" dirty="0" err="1"/>
            <a:t>despre</a:t>
          </a:r>
          <a:r>
            <a:rPr lang="en-US" sz="2200" dirty="0"/>
            <a:t> </a:t>
          </a:r>
          <a:r>
            <a:rPr lang="en-US" sz="2400" b="1" dirty="0" err="1">
              <a:solidFill>
                <a:srgbClr val="FFFF00"/>
              </a:solidFill>
            </a:rPr>
            <a:t>oameni</a:t>
          </a:r>
          <a:r>
            <a:rPr lang="en-US" sz="2200" dirty="0"/>
            <a:t>. Este </a:t>
          </a:r>
          <a:r>
            <a:rPr lang="en-US" sz="2200" dirty="0" err="1"/>
            <a:t>despre</a:t>
          </a:r>
          <a:r>
            <a:rPr lang="en-US" sz="2200" dirty="0"/>
            <a:t> </a:t>
          </a:r>
          <a:r>
            <a:rPr lang="en-US" sz="2200" dirty="0" err="1"/>
            <a:t>dumneavoastră</a:t>
          </a:r>
          <a:r>
            <a:rPr lang="en-US" sz="2200" dirty="0"/>
            <a:t> – </a:t>
          </a:r>
          <a:r>
            <a:rPr lang="en-US" sz="2200" dirty="0" err="1"/>
            <a:t>despre</a:t>
          </a:r>
          <a:r>
            <a:rPr lang="en-US" sz="2200" dirty="0"/>
            <a:t> cum </a:t>
          </a:r>
          <a:r>
            <a:rPr lang="en-US" sz="2200" dirty="0" err="1"/>
            <a:t>să</a:t>
          </a:r>
          <a:r>
            <a:rPr lang="en-US" sz="2200" dirty="0"/>
            <a:t> </a:t>
          </a:r>
          <a:r>
            <a:rPr lang="en-US" sz="2200" dirty="0" err="1"/>
            <a:t>vă</a:t>
          </a:r>
          <a:r>
            <a:rPr lang="en-US" sz="2200" dirty="0"/>
            <a:t> </a:t>
          </a:r>
          <a:r>
            <a:rPr lang="en-US" sz="2200" dirty="0" err="1"/>
            <a:t>faceți</a:t>
          </a:r>
          <a:r>
            <a:rPr lang="en-US" sz="2200" dirty="0"/>
            <a:t> </a:t>
          </a:r>
          <a:r>
            <a:rPr lang="en-US" sz="2200" dirty="0" err="1"/>
            <a:t>munca</a:t>
          </a:r>
          <a:r>
            <a:rPr lang="en-US" sz="2200" dirty="0"/>
            <a:t> </a:t>
          </a:r>
          <a:r>
            <a:rPr lang="en-US" sz="2200" dirty="0" err="1"/>
            <a:t>mai</a:t>
          </a:r>
          <a:r>
            <a:rPr lang="en-US" sz="2200" dirty="0"/>
            <a:t> </a:t>
          </a:r>
          <a:r>
            <a:rPr lang="en-US" sz="2200" dirty="0" err="1"/>
            <a:t>ușoară</a:t>
          </a:r>
          <a:r>
            <a:rPr lang="en-US" sz="2200" dirty="0"/>
            <a:t>, </a:t>
          </a:r>
          <a:r>
            <a:rPr lang="en-US" sz="2200" dirty="0" err="1"/>
            <a:t>mai</a:t>
          </a:r>
          <a:r>
            <a:rPr lang="en-US" sz="2200" dirty="0"/>
            <a:t> </a:t>
          </a:r>
          <a:r>
            <a:rPr lang="en-US" sz="2200" dirty="0" err="1"/>
            <a:t>eficientă</a:t>
          </a:r>
          <a:r>
            <a:rPr lang="en-US" sz="2200" dirty="0"/>
            <a:t> </a:t>
          </a:r>
          <a:r>
            <a:rPr lang="en-US" sz="2200" dirty="0" err="1"/>
            <a:t>și</a:t>
          </a:r>
          <a:r>
            <a:rPr lang="en-US" sz="2200" dirty="0"/>
            <a:t> </a:t>
          </a:r>
          <a:r>
            <a:rPr lang="en-US" sz="2200" dirty="0" err="1"/>
            <a:t>mai</a:t>
          </a:r>
          <a:r>
            <a:rPr lang="en-US" sz="2200" dirty="0"/>
            <a:t> </a:t>
          </a:r>
          <a:r>
            <a:rPr lang="en-US" sz="2200" dirty="0" err="1"/>
            <a:t>modernă</a:t>
          </a:r>
          <a:r>
            <a:rPr lang="en-US" sz="2200" dirty="0"/>
            <a:t>.</a:t>
          </a:r>
        </a:p>
      </dgm:t>
    </dgm:pt>
    <dgm:pt modelId="{FA812855-6103-451D-A81C-A00EC4395830}" type="parTrans" cxnId="{FDC4EE15-727E-47AE-A6BB-9242C0DD3FBE}">
      <dgm:prSet/>
      <dgm:spPr/>
      <dgm:t>
        <a:bodyPr/>
        <a:lstStyle/>
        <a:p>
          <a:endParaRPr lang="en-US"/>
        </a:p>
      </dgm:t>
    </dgm:pt>
    <dgm:pt modelId="{D1FCB385-EABC-4C0D-A7A4-229E2AF60A0C}" type="sibTrans" cxnId="{FDC4EE15-727E-47AE-A6BB-9242C0DD3FBE}">
      <dgm:prSet/>
      <dgm:spPr/>
      <dgm:t>
        <a:bodyPr/>
        <a:lstStyle/>
        <a:p>
          <a:endParaRPr lang="en-US"/>
        </a:p>
      </dgm:t>
    </dgm:pt>
    <dgm:pt modelId="{E0EFA49D-C54C-4B4A-BBF6-91555B011B99}">
      <dgm:prSet/>
      <dgm:spPr/>
      <dgm:t>
        <a:bodyPr/>
        <a:lstStyle/>
        <a:p>
          <a:pPr>
            <a:buNone/>
          </a:pPr>
          <a:r>
            <a:rPr lang="en-US" dirty="0"/>
            <a:t> </a:t>
          </a:r>
          <a:r>
            <a:rPr lang="en-US" dirty="0" err="1"/>
            <a:t>Instituțiile</a:t>
          </a:r>
          <a:r>
            <a:rPr lang="en-US" dirty="0"/>
            <a:t> </a:t>
          </a:r>
          <a:r>
            <a:rPr lang="en-US" dirty="0" err="1"/>
            <a:t>publice</a:t>
          </a:r>
          <a:r>
            <a:rPr lang="en-US" dirty="0"/>
            <a:t> care </a:t>
          </a:r>
          <a:r>
            <a:rPr lang="en-US" dirty="0" err="1"/>
            <a:t>investesc</a:t>
          </a:r>
          <a:r>
            <a:rPr lang="en-US" dirty="0"/>
            <a:t> </a:t>
          </a:r>
          <a:r>
            <a:rPr lang="en-US" dirty="0" err="1"/>
            <a:t>în</a:t>
          </a:r>
          <a:r>
            <a:rPr lang="en-US" dirty="0"/>
            <a:t> </a:t>
          </a:r>
          <a:r>
            <a:rPr lang="en-US" dirty="0" err="1"/>
            <a:t>competențele</a:t>
          </a:r>
          <a:r>
            <a:rPr lang="en-US" dirty="0"/>
            <a:t> </a:t>
          </a:r>
          <a:r>
            <a:rPr lang="en-US" dirty="0" err="1"/>
            <a:t>angajaților</a:t>
          </a:r>
          <a:r>
            <a:rPr lang="en-US" dirty="0"/>
            <a:t> lor </a:t>
          </a:r>
          <a:r>
            <a:rPr lang="en-US" dirty="0" err="1"/>
            <a:t>vor</a:t>
          </a:r>
          <a:r>
            <a:rPr lang="en-US" dirty="0"/>
            <a:t> fi </a:t>
          </a:r>
          <a:r>
            <a:rPr lang="en-US" dirty="0" err="1"/>
            <a:t>cele</a:t>
          </a:r>
          <a:r>
            <a:rPr lang="en-US" dirty="0"/>
            <a:t> care </a:t>
          </a:r>
          <a:r>
            <a:rPr lang="en-US" dirty="0" err="1"/>
            <a:t>vor</a:t>
          </a:r>
          <a:r>
            <a:rPr lang="en-US" dirty="0"/>
            <a:t> face </a:t>
          </a:r>
          <a:r>
            <a:rPr lang="en-US" dirty="0" err="1"/>
            <a:t>diferența</a:t>
          </a:r>
          <a:r>
            <a:rPr lang="en-US" dirty="0"/>
            <a:t> </a:t>
          </a:r>
          <a:r>
            <a:rPr lang="en-US" dirty="0" err="1"/>
            <a:t>în</a:t>
          </a:r>
          <a:r>
            <a:rPr lang="en-US" dirty="0"/>
            <a:t> </a:t>
          </a:r>
          <a:r>
            <a:rPr lang="en-US" dirty="0" err="1"/>
            <a:t>viitor</a:t>
          </a:r>
          <a:endParaRPr lang="en-US" dirty="0"/>
        </a:p>
      </dgm:t>
    </dgm:pt>
    <dgm:pt modelId="{2EBC0287-E7E2-4B57-A757-6771E7257FDC}" type="parTrans" cxnId="{16AED08A-C92A-4E00-86C0-0ED86B739354}">
      <dgm:prSet/>
      <dgm:spPr/>
      <dgm:t>
        <a:bodyPr/>
        <a:lstStyle/>
        <a:p>
          <a:endParaRPr lang="en-US"/>
        </a:p>
      </dgm:t>
    </dgm:pt>
    <dgm:pt modelId="{45396A95-BA8B-4F5B-9F9E-CCAB52786368}" type="sibTrans" cxnId="{16AED08A-C92A-4E00-86C0-0ED86B739354}">
      <dgm:prSet/>
      <dgm:spPr/>
      <dgm:t>
        <a:bodyPr/>
        <a:lstStyle/>
        <a:p>
          <a:endParaRPr lang="en-US"/>
        </a:p>
      </dgm:t>
    </dgm:pt>
    <dgm:pt modelId="{0775ECB0-9AE9-4DC1-AC72-88CB07B8237D}" type="pres">
      <dgm:prSet presAssocID="{7D1FAFD2-4E19-429D-B337-F037BE8E8022}" presName="Name0" presStyleCnt="0">
        <dgm:presLayoutVars>
          <dgm:dir/>
          <dgm:resizeHandles val="exact"/>
        </dgm:presLayoutVars>
      </dgm:prSet>
      <dgm:spPr/>
    </dgm:pt>
    <dgm:pt modelId="{CA204B4C-622D-4F6B-AA43-441B83726287}" type="pres">
      <dgm:prSet presAssocID="{5134D1FD-149F-46F7-9B23-3CC0D39673F1}" presName="node" presStyleLbl="node1" presStyleIdx="0" presStyleCnt="6">
        <dgm:presLayoutVars>
          <dgm:bulletEnabled val="1"/>
        </dgm:presLayoutVars>
      </dgm:prSet>
      <dgm:spPr/>
    </dgm:pt>
    <dgm:pt modelId="{108B2AF0-22DB-47B6-A413-095FE0ACB62C}" type="pres">
      <dgm:prSet presAssocID="{49DFF1F4-97D4-47D8-B62D-A952C3C447F9}" presName="sibTrans" presStyleLbl="sibTrans1D1" presStyleIdx="0" presStyleCnt="5"/>
      <dgm:spPr/>
    </dgm:pt>
    <dgm:pt modelId="{9F0357F5-19DF-4560-B578-6E7BD93DB470}" type="pres">
      <dgm:prSet presAssocID="{49DFF1F4-97D4-47D8-B62D-A952C3C447F9}" presName="connectorText" presStyleLbl="sibTrans1D1" presStyleIdx="0" presStyleCnt="5"/>
      <dgm:spPr/>
    </dgm:pt>
    <dgm:pt modelId="{4604640B-A9C0-4AF2-BFDD-FA88DA6DD28E}" type="pres">
      <dgm:prSet presAssocID="{9D0A46E3-9BD4-4AD6-B96D-DE0ACFBFA31A}" presName="node" presStyleLbl="node1" presStyleIdx="1" presStyleCnt="6">
        <dgm:presLayoutVars>
          <dgm:bulletEnabled val="1"/>
        </dgm:presLayoutVars>
      </dgm:prSet>
      <dgm:spPr/>
    </dgm:pt>
    <dgm:pt modelId="{85AEA5B9-9989-41A3-AAC6-D88A486B7830}" type="pres">
      <dgm:prSet presAssocID="{BECC4DBA-3B06-4046-8EB3-D016231BF586}" presName="sibTrans" presStyleLbl="sibTrans1D1" presStyleIdx="1" presStyleCnt="5"/>
      <dgm:spPr/>
    </dgm:pt>
    <dgm:pt modelId="{54BE3C2C-227A-41C6-A4DD-880DCA947F7E}" type="pres">
      <dgm:prSet presAssocID="{BECC4DBA-3B06-4046-8EB3-D016231BF586}" presName="connectorText" presStyleLbl="sibTrans1D1" presStyleIdx="1" presStyleCnt="5"/>
      <dgm:spPr/>
    </dgm:pt>
    <dgm:pt modelId="{370AD493-733C-4EB3-8FBA-AC774EFF85CB}" type="pres">
      <dgm:prSet presAssocID="{18DAB321-3D7F-4203-83A2-B60F943FC421}" presName="node" presStyleLbl="node1" presStyleIdx="2" presStyleCnt="6">
        <dgm:presLayoutVars>
          <dgm:bulletEnabled val="1"/>
        </dgm:presLayoutVars>
      </dgm:prSet>
      <dgm:spPr/>
    </dgm:pt>
    <dgm:pt modelId="{F5C85277-2BFB-4485-A62C-D80BE4985D16}" type="pres">
      <dgm:prSet presAssocID="{10789508-085C-4E46-AE82-665743FBAD84}" presName="sibTrans" presStyleLbl="sibTrans1D1" presStyleIdx="2" presStyleCnt="5"/>
      <dgm:spPr/>
    </dgm:pt>
    <dgm:pt modelId="{802D9590-4261-4C0D-B5D7-C7D76CF9F292}" type="pres">
      <dgm:prSet presAssocID="{10789508-085C-4E46-AE82-665743FBAD84}" presName="connectorText" presStyleLbl="sibTrans1D1" presStyleIdx="2" presStyleCnt="5"/>
      <dgm:spPr/>
    </dgm:pt>
    <dgm:pt modelId="{B8161ABA-D86A-4A1C-90A9-BC0A57A58B50}" type="pres">
      <dgm:prSet presAssocID="{213E52DE-68FC-49B0-A8CA-91C67FF3D367}" presName="node" presStyleLbl="node1" presStyleIdx="3" presStyleCnt="6">
        <dgm:presLayoutVars>
          <dgm:bulletEnabled val="1"/>
        </dgm:presLayoutVars>
      </dgm:prSet>
      <dgm:spPr/>
    </dgm:pt>
    <dgm:pt modelId="{AF3543E0-784F-4E19-8F79-E8C997451205}" type="pres">
      <dgm:prSet presAssocID="{350A2EFC-B6BA-4F47-943E-786A2F347B18}" presName="sibTrans" presStyleLbl="sibTrans1D1" presStyleIdx="3" presStyleCnt="5"/>
      <dgm:spPr/>
    </dgm:pt>
    <dgm:pt modelId="{3D23B577-9EA9-4764-BE4D-A087366D7D88}" type="pres">
      <dgm:prSet presAssocID="{350A2EFC-B6BA-4F47-943E-786A2F347B18}" presName="connectorText" presStyleLbl="sibTrans1D1" presStyleIdx="3" presStyleCnt="5"/>
      <dgm:spPr/>
    </dgm:pt>
    <dgm:pt modelId="{F561A8E9-5971-48ED-86B1-665EAA805F7F}" type="pres">
      <dgm:prSet presAssocID="{C9B70A03-E6E6-4E44-B557-B4641CD14A44}" presName="node" presStyleLbl="node1" presStyleIdx="4" presStyleCnt="6" custLinFactNeighborX="1798" custLinFactNeighborY="-1954">
        <dgm:presLayoutVars>
          <dgm:bulletEnabled val="1"/>
        </dgm:presLayoutVars>
      </dgm:prSet>
      <dgm:spPr/>
    </dgm:pt>
    <dgm:pt modelId="{8D1204B2-84EA-42B4-A635-71A26D214C1A}" type="pres">
      <dgm:prSet presAssocID="{D1FCB385-EABC-4C0D-A7A4-229E2AF60A0C}" presName="sibTrans" presStyleLbl="sibTrans1D1" presStyleIdx="4" presStyleCnt="5"/>
      <dgm:spPr/>
    </dgm:pt>
    <dgm:pt modelId="{63EE537A-E58A-4342-978E-3D31D5ACB034}" type="pres">
      <dgm:prSet presAssocID="{D1FCB385-EABC-4C0D-A7A4-229E2AF60A0C}" presName="connectorText" presStyleLbl="sibTrans1D1" presStyleIdx="4" presStyleCnt="5"/>
      <dgm:spPr/>
    </dgm:pt>
    <dgm:pt modelId="{B265E4BC-C527-41EC-919B-9BB574F5797C}" type="pres">
      <dgm:prSet presAssocID="{E0EFA49D-C54C-4B4A-BBF6-91555B011B99}" presName="node" presStyleLbl="node1" presStyleIdx="5" presStyleCnt="6">
        <dgm:presLayoutVars>
          <dgm:bulletEnabled val="1"/>
        </dgm:presLayoutVars>
      </dgm:prSet>
      <dgm:spPr/>
    </dgm:pt>
  </dgm:ptLst>
  <dgm:cxnLst>
    <dgm:cxn modelId="{1344A603-C842-4F36-92DF-5A3130F8E6AB}" type="presOf" srcId="{C9B70A03-E6E6-4E44-B557-B4641CD14A44}" destId="{F561A8E9-5971-48ED-86B1-665EAA805F7F}" srcOrd="0" destOrd="0" presId="urn:microsoft.com/office/officeart/2005/8/layout/bProcess3"/>
    <dgm:cxn modelId="{A998850A-FD8F-4B5A-AB47-85A64A5C15B0}" type="presOf" srcId="{BECC4DBA-3B06-4046-8EB3-D016231BF586}" destId="{85AEA5B9-9989-41A3-AAC6-D88A486B7830}" srcOrd="0" destOrd="0" presId="urn:microsoft.com/office/officeart/2005/8/layout/bProcess3"/>
    <dgm:cxn modelId="{FDC4EE15-727E-47AE-A6BB-9242C0DD3FBE}" srcId="{7D1FAFD2-4E19-429D-B337-F037BE8E8022}" destId="{C9B70A03-E6E6-4E44-B557-B4641CD14A44}" srcOrd="4" destOrd="0" parTransId="{FA812855-6103-451D-A81C-A00EC4395830}" sibTransId="{D1FCB385-EABC-4C0D-A7A4-229E2AF60A0C}"/>
    <dgm:cxn modelId="{4A9A0244-CFAF-4B3E-8446-8D6CFBD10FD4}" srcId="{7D1FAFD2-4E19-429D-B337-F037BE8E8022}" destId="{18DAB321-3D7F-4203-83A2-B60F943FC421}" srcOrd="2" destOrd="0" parTransId="{BA73C8A3-4D4F-4E67-9509-F40881E5D5BF}" sibTransId="{10789508-085C-4E46-AE82-665743FBAD84}"/>
    <dgm:cxn modelId="{43C34F4A-1EA9-4CD2-9B5B-CC26D20DECE4}" type="presOf" srcId="{10789508-085C-4E46-AE82-665743FBAD84}" destId="{F5C85277-2BFB-4485-A62C-D80BE4985D16}" srcOrd="0" destOrd="0" presId="urn:microsoft.com/office/officeart/2005/8/layout/bProcess3"/>
    <dgm:cxn modelId="{A4673E4D-7708-45F9-AC40-3FD533E0EF87}" type="presOf" srcId="{213E52DE-68FC-49B0-A8CA-91C67FF3D367}" destId="{B8161ABA-D86A-4A1C-90A9-BC0A57A58B50}" srcOrd="0" destOrd="0" presId="urn:microsoft.com/office/officeart/2005/8/layout/bProcess3"/>
    <dgm:cxn modelId="{2286986F-32BB-4957-ADEC-BC56F3044D6C}" srcId="{7D1FAFD2-4E19-429D-B337-F037BE8E8022}" destId="{9D0A46E3-9BD4-4AD6-B96D-DE0ACFBFA31A}" srcOrd="1" destOrd="0" parTransId="{0D08888B-91F3-4F35-88FC-F895BA552783}" sibTransId="{BECC4DBA-3B06-4046-8EB3-D016231BF586}"/>
    <dgm:cxn modelId="{93142671-6D59-41EB-A736-EE8F0E816539}" type="presOf" srcId="{E0EFA49D-C54C-4B4A-BBF6-91555B011B99}" destId="{B265E4BC-C527-41EC-919B-9BB574F5797C}" srcOrd="0" destOrd="0" presId="urn:microsoft.com/office/officeart/2005/8/layout/bProcess3"/>
    <dgm:cxn modelId="{30D48859-4340-4802-877E-83CC749657F8}" srcId="{7D1FAFD2-4E19-429D-B337-F037BE8E8022}" destId="{213E52DE-68FC-49B0-A8CA-91C67FF3D367}" srcOrd="3" destOrd="0" parTransId="{BA51754C-EC7D-41F4-A722-85D7C14ED754}" sibTransId="{350A2EFC-B6BA-4F47-943E-786A2F347B18}"/>
    <dgm:cxn modelId="{16AED08A-C92A-4E00-86C0-0ED86B739354}" srcId="{7D1FAFD2-4E19-429D-B337-F037BE8E8022}" destId="{E0EFA49D-C54C-4B4A-BBF6-91555B011B99}" srcOrd="5" destOrd="0" parTransId="{2EBC0287-E7E2-4B57-A757-6771E7257FDC}" sibTransId="{45396A95-BA8B-4F5B-9F9E-CCAB52786368}"/>
    <dgm:cxn modelId="{8320E88C-ACC2-4F56-9379-73FAB265E705}" type="presOf" srcId="{BECC4DBA-3B06-4046-8EB3-D016231BF586}" destId="{54BE3C2C-227A-41C6-A4DD-880DCA947F7E}" srcOrd="1" destOrd="0" presId="urn:microsoft.com/office/officeart/2005/8/layout/bProcess3"/>
    <dgm:cxn modelId="{4AB08D9F-65A0-4EBE-9607-6D8CD5153D6F}" type="presOf" srcId="{350A2EFC-B6BA-4F47-943E-786A2F347B18}" destId="{3D23B577-9EA9-4764-BE4D-A087366D7D88}" srcOrd="1" destOrd="0" presId="urn:microsoft.com/office/officeart/2005/8/layout/bProcess3"/>
    <dgm:cxn modelId="{6B6F8DA2-28E0-4A86-9DAD-4C052AF857B8}" type="presOf" srcId="{350A2EFC-B6BA-4F47-943E-786A2F347B18}" destId="{AF3543E0-784F-4E19-8F79-E8C997451205}" srcOrd="0" destOrd="0" presId="urn:microsoft.com/office/officeart/2005/8/layout/bProcess3"/>
    <dgm:cxn modelId="{D6E769B5-8951-4C4F-9EA6-C32D96C6E71B}" type="presOf" srcId="{5134D1FD-149F-46F7-9B23-3CC0D39673F1}" destId="{CA204B4C-622D-4F6B-AA43-441B83726287}" srcOrd="0" destOrd="0" presId="urn:microsoft.com/office/officeart/2005/8/layout/bProcess3"/>
    <dgm:cxn modelId="{033AAFBF-5B5E-48F9-A08B-B113C0123EF1}" type="presOf" srcId="{49DFF1F4-97D4-47D8-B62D-A952C3C447F9}" destId="{9F0357F5-19DF-4560-B578-6E7BD93DB470}" srcOrd="1" destOrd="0" presId="urn:microsoft.com/office/officeart/2005/8/layout/bProcess3"/>
    <dgm:cxn modelId="{E4F517C3-59CA-4179-987C-B439E4F5CD94}" srcId="{7D1FAFD2-4E19-429D-B337-F037BE8E8022}" destId="{5134D1FD-149F-46F7-9B23-3CC0D39673F1}" srcOrd="0" destOrd="0" parTransId="{3489FF1C-16A5-409A-BBD0-B446F1F0CCF9}" sibTransId="{49DFF1F4-97D4-47D8-B62D-A952C3C447F9}"/>
    <dgm:cxn modelId="{D19F15C6-A515-4C84-A00B-4E6557FB085F}" type="presOf" srcId="{9D0A46E3-9BD4-4AD6-B96D-DE0ACFBFA31A}" destId="{4604640B-A9C0-4AF2-BFDD-FA88DA6DD28E}" srcOrd="0" destOrd="0" presId="urn:microsoft.com/office/officeart/2005/8/layout/bProcess3"/>
    <dgm:cxn modelId="{951204DE-32D2-4961-BDFD-90FB9EB0FF07}" type="presOf" srcId="{7D1FAFD2-4E19-429D-B337-F037BE8E8022}" destId="{0775ECB0-9AE9-4DC1-AC72-88CB07B8237D}" srcOrd="0" destOrd="0" presId="urn:microsoft.com/office/officeart/2005/8/layout/bProcess3"/>
    <dgm:cxn modelId="{C2E02DF3-5FEE-4D6C-9312-8762C1B0ADED}" type="presOf" srcId="{10789508-085C-4E46-AE82-665743FBAD84}" destId="{802D9590-4261-4C0D-B5D7-C7D76CF9F292}" srcOrd="1" destOrd="0" presId="urn:microsoft.com/office/officeart/2005/8/layout/bProcess3"/>
    <dgm:cxn modelId="{377142F5-D08F-430A-8534-A0786793513F}" type="presOf" srcId="{D1FCB385-EABC-4C0D-A7A4-229E2AF60A0C}" destId="{63EE537A-E58A-4342-978E-3D31D5ACB034}" srcOrd="1" destOrd="0" presId="urn:microsoft.com/office/officeart/2005/8/layout/bProcess3"/>
    <dgm:cxn modelId="{24AC22FC-14A1-4F15-8A65-5ABE7B47A78B}" type="presOf" srcId="{18DAB321-3D7F-4203-83A2-B60F943FC421}" destId="{370AD493-733C-4EB3-8FBA-AC774EFF85CB}" srcOrd="0" destOrd="0" presId="urn:microsoft.com/office/officeart/2005/8/layout/bProcess3"/>
    <dgm:cxn modelId="{DF5530FE-0F04-47B8-B5B6-1C4E08C378F1}" type="presOf" srcId="{D1FCB385-EABC-4C0D-A7A4-229E2AF60A0C}" destId="{8D1204B2-84EA-42B4-A635-71A26D214C1A}" srcOrd="0" destOrd="0" presId="urn:microsoft.com/office/officeart/2005/8/layout/bProcess3"/>
    <dgm:cxn modelId="{51522AFF-5115-452F-9549-F7F5554ED0E2}" type="presOf" srcId="{49DFF1F4-97D4-47D8-B62D-A952C3C447F9}" destId="{108B2AF0-22DB-47B6-A413-095FE0ACB62C}" srcOrd="0" destOrd="0" presId="urn:microsoft.com/office/officeart/2005/8/layout/bProcess3"/>
    <dgm:cxn modelId="{E6644005-6DCE-4130-981D-E014E4AC2DE0}" type="presParOf" srcId="{0775ECB0-9AE9-4DC1-AC72-88CB07B8237D}" destId="{CA204B4C-622D-4F6B-AA43-441B83726287}" srcOrd="0" destOrd="0" presId="urn:microsoft.com/office/officeart/2005/8/layout/bProcess3"/>
    <dgm:cxn modelId="{A3B2FA71-F02F-4A88-BDAF-B1E7D2170A3C}" type="presParOf" srcId="{0775ECB0-9AE9-4DC1-AC72-88CB07B8237D}" destId="{108B2AF0-22DB-47B6-A413-095FE0ACB62C}" srcOrd="1" destOrd="0" presId="urn:microsoft.com/office/officeart/2005/8/layout/bProcess3"/>
    <dgm:cxn modelId="{9F3EAF28-687C-40FF-9884-6EC5C8E84F83}" type="presParOf" srcId="{108B2AF0-22DB-47B6-A413-095FE0ACB62C}" destId="{9F0357F5-19DF-4560-B578-6E7BD93DB470}" srcOrd="0" destOrd="0" presId="urn:microsoft.com/office/officeart/2005/8/layout/bProcess3"/>
    <dgm:cxn modelId="{854ECC12-BED0-4D71-85B2-D0EF250E4FD5}" type="presParOf" srcId="{0775ECB0-9AE9-4DC1-AC72-88CB07B8237D}" destId="{4604640B-A9C0-4AF2-BFDD-FA88DA6DD28E}" srcOrd="2" destOrd="0" presId="urn:microsoft.com/office/officeart/2005/8/layout/bProcess3"/>
    <dgm:cxn modelId="{EC79D3FD-FBDC-4F9C-92D9-733CDC08C148}" type="presParOf" srcId="{0775ECB0-9AE9-4DC1-AC72-88CB07B8237D}" destId="{85AEA5B9-9989-41A3-AAC6-D88A486B7830}" srcOrd="3" destOrd="0" presId="urn:microsoft.com/office/officeart/2005/8/layout/bProcess3"/>
    <dgm:cxn modelId="{06DC7F27-37D0-45A5-87C2-B69B18DE3F6C}" type="presParOf" srcId="{85AEA5B9-9989-41A3-AAC6-D88A486B7830}" destId="{54BE3C2C-227A-41C6-A4DD-880DCA947F7E}" srcOrd="0" destOrd="0" presId="urn:microsoft.com/office/officeart/2005/8/layout/bProcess3"/>
    <dgm:cxn modelId="{095602DB-16ED-498A-B911-1D45BDC9BE9F}" type="presParOf" srcId="{0775ECB0-9AE9-4DC1-AC72-88CB07B8237D}" destId="{370AD493-733C-4EB3-8FBA-AC774EFF85CB}" srcOrd="4" destOrd="0" presId="urn:microsoft.com/office/officeart/2005/8/layout/bProcess3"/>
    <dgm:cxn modelId="{0951E98F-1863-4369-B038-9B608E7EC659}" type="presParOf" srcId="{0775ECB0-9AE9-4DC1-AC72-88CB07B8237D}" destId="{F5C85277-2BFB-4485-A62C-D80BE4985D16}" srcOrd="5" destOrd="0" presId="urn:microsoft.com/office/officeart/2005/8/layout/bProcess3"/>
    <dgm:cxn modelId="{E6920259-FF8B-45F5-9F7B-1DAED6FB7563}" type="presParOf" srcId="{F5C85277-2BFB-4485-A62C-D80BE4985D16}" destId="{802D9590-4261-4C0D-B5D7-C7D76CF9F292}" srcOrd="0" destOrd="0" presId="urn:microsoft.com/office/officeart/2005/8/layout/bProcess3"/>
    <dgm:cxn modelId="{BECD1438-2A03-4D30-B83D-8023FF5256BF}" type="presParOf" srcId="{0775ECB0-9AE9-4DC1-AC72-88CB07B8237D}" destId="{B8161ABA-D86A-4A1C-90A9-BC0A57A58B50}" srcOrd="6" destOrd="0" presId="urn:microsoft.com/office/officeart/2005/8/layout/bProcess3"/>
    <dgm:cxn modelId="{7BEE13E3-CB33-4B38-A553-1307009AA50A}" type="presParOf" srcId="{0775ECB0-9AE9-4DC1-AC72-88CB07B8237D}" destId="{AF3543E0-784F-4E19-8F79-E8C997451205}" srcOrd="7" destOrd="0" presId="urn:microsoft.com/office/officeart/2005/8/layout/bProcess3"/>
    <dgm:cxn modelId="{D026936A-60F2-4A6B-84B0-6D045E0E4518}" type="presParOf" srcId="{AF3543E0-784F-4E19-8F79-E8C997451205}" destId="{3D23B577-9EA9-4764-BE4D-A087366D7D88}" srcOrd="0" destOrd="0" presId="urn:microsoft.com/office/officeart/2005/8/layout/bProcess3"/>
    <dgm:cxn modelId="{7B3E22BD-FCAD-4159-880D-A8EF568D992E}" type="presParOf" srcId="{0775ECB0-9AE9-4DC1-AC72-88CB07B8237D}" destId="{F561A8E9-5971-48ED-86B1-665EAA805F7F}" srcOrd="8" destOrd="0" presId="urn:microsoft.com/office/officeart/2005/8/layout/bProcess3"/>
    <dgm:cxn modelId="{0925DF05-8D70-49B9-9AED-5EBC81FBB5CC}" type="presParOf" srcId="{0775ECB0-9AE9-4DC1-AC72-88CB07B8237D}" destId="{8D1204B2-84EA-42B4-A635-71A26D214C1A}" srcOrd="9" destOrd="0" presId="urn:microsoft.com/office/officeart/2005/8/layout/bProcess3"/>
    <dgm:cxn modelId="{5EA409B8-E652-4013-9F98-ADDD02B1A356}" type="presParOf" srcId="{8D1204B2-84EA-42B4-A635-71A26D214C1A}" destId="{63EE537A-E58A-4342-978E-3D31D5ACB034}" srcOrd="0" destOrd="0" presId="urn:microsoft.com/office/officeart/2005/8/layout/bProcess3"/>
    <dgm:cxn modelId="{16BD7F82-CB17-4C66-AE29-2EC1B78FA64A}" type="presParOf" srcId="{0775ECB0-9AE9-4DC1-AC72-88CB07B8237D}" destId="{B265E4BC-C527-41EC-919B-9BB574F5797C}"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8B2AF0-22DB-47B6-A413-095FE0ACB62C}">
      <dsp:nvSpPr>
        <dsp:cNvPr id="0" name=""/>
        <dsp:cNvSpPr/>
      </dsp:nvSpPr>
      <dsp:spPr>
        <a:xfrm>
          <a:off x="5588773" y="1212112"/>
          <a:ext cx="932919" cy="91440"/>
        </a:xfrm>
        <a:custGeom>
          <a:avLst/>
          <a:gdLst/>
          <a:ahLst/>
          <a:cxnLst/>
          <a:rect l="0" t="0" r="0" b="0"/>
          <a:pathLst>
            <a:path>
              <a:moveTo>
                <a:pt x="0" y="45720"/>
              </a:moveTo>
              <a:lnTo>
                <a:pt x="9329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31145" y="1253015"/>
        <a:ext cx="48175" cy="9635"/>
      </dsp:txXfrm>
    </dsp:sp>
    <dsp:sp modelId="{CA204B4C-622D-4F6B-AA43-441B83726287}">
      <dsp:nvSpPr>
        <dsp:cNvPr id="0" name=""/>
        <dsp:cNvSpPr/>
      </dsp:nvSpPr>
      <dsp:spPr>
        <a:xfrm>
          <a:off x="1401359"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Un subiect esențial și actual în administrația publică modernă: dezvoltarea competențelor digitale</a:t>
          </a:r>
        </a:p>
      </dsp:txBody>
      <dsp:txXfrm>
        <a:off x="1401359" y="1068"/>
        <a:ext cx="4189214" cy="2513528"/>
      </dsp:txXfrm>
    </dsp:sp>
    <dsp:sp modelId="{85AEA5B9-9989-41A3-AAC6-D88A486B7830}">
      <dsp:nvSpPr>
        <dsp:cNvPr id="0" name=""/>
        <dsp:cNvSpPr/>
      </dsp:nvSpPr>
      <dsp:spPr>
        <a:xfrm>
          <a:off x="10741507" y="1212112"/>
          <a:ext cx="932919" cy="91440"/>
        </a:xfrm>
        <a:custGeom>
          <a:avLst/>
          <a:gdLst/>
          <a:ahLst/>
          <a:cxnLst/>
          <a:rect l="0" t="0" r="0" b="0"/>
          <a:pathLst>
            <a:path>
              <a:moveTo>
                <a:pt x="0" y="45720"/>
              </a:moveTo>
              <a:lnTo>
                <a:pt x="93291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183878" y="1253015"/>
        <a:ext cx="48175" cy="9635"/>
      </dsp:txXfrm>
    </dsp:sp>
    <dsp:sp modelId="{4604640B-A9C0-4AF2-BFDD-FA88DA6DD28E}">
      <dsp:nvSpPr>
        <dsp:cNvPr id="0" name=""/>
        <dsp:cNvSpPr/>
      </dsp:nvSpPr>
      <dsp:spPr>
        <a:xfrm>
          <a:off x="6554092"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Cum acest proiect transformă modul în care funcționarii publici își desfășoară activitatea.</a:t>
          </a:r>
        </a:p>
      </dsp:txBody>
      <dsp:txXfrm>
        <a:off x="6554092" y="1068"/>
        <a:ext cx="4189214" cy="2513528"/>
      </dsp:txXfrm>
    </dsp:sp>
    <dsp:sp modelId="{F5C85277-2BFB-4485-A62C-D80BE4985D16}">
      <dsp:nvSpPr>
        <dsp:cNvPr id="0" name=""/>
        <dsp:cNvSpPr/>
      </dsp:nvSpPr>
      <dsp:spPr>
        <a:xfrm>
          <a:off x="3495966" y="2512796"/>
          <a:ext cx="10305466" cy="932919"/>
        </a:xfrm>
        <a:custGeom>
          <a:avLst/>
          <a:gdLst/>
          <a:ahLst/>
          <a:cxnLst/>
          <a:rect l="0" t="0" r="0" b="0"/>
          <a:pathLst>
            <a:path>
              <a:moveTo>
                <a:pt x="10305466" y="0"/>
              </a:moveTo>
              <a:lnTo>
                <a:pt x="10305466" y="483559"/>
              </a:lnTo>
              <a:lnTo>
                <a:pt x="0" y="483559"/>
              </a:lnTo>
              <a:lnTo>
                <a:pt x="0" y="93291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389939" y="2974438"/>
        <a:ext cx="517520" cy="9635"/>
      </dsp:txXfrm>
    </dsp:sp>
    <dsp:sp modelId="{370AD493-733C-4EB3-8FBA-AC774EFF85CB}">
      <dsp:nvSpPr>
        <dsp:cNvPr id="0" name=""/>
        <dsp:cNvSpPr/>
      </dsp:nvSpPr>
      <dsp:spPr>
        <a:xfrm>
          <a:off x="11706826" y="1068"/>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err="1"/>
            <a:t>Suntem</a:t>
          </a:r>
          <a:r>
            <a:rPr lang="en-US" sz="2500" kern="1200" dirty="0"/>
            <a:t> </a:t>
          </a:r>
          <a:r>
            <a:rPr lang="en-US" sz="2500" kern="1200" dirty="0" err="1"/>
            <a:t>într</a:t>
          </a:r>
          <a:r>
            <a:rPr lang="en-US" sz="2500" kern="1200" dirty="0"/>
            <a:t>-o </a:t>
          </a:r>
          <a:r>
            <a:rPr lang="en-US" sz="2500" kern="1200" dirty="0" err="1"/>
            <a:t>eră</a:t>
          </a:r>
          <a:r>
            <a:rPr lang="en-US" sz="2500" kern="1200" dirty="0"/>
            <a:t> </a:t>
          </a:r>
          <a:r>
            <a:rPr lang="en-US" sz="2500" kern="1200" dirty="0" err="1"/>
            <a:t>în</a:t>
          </a:r>
          <a:r>
            <a:rPr lang="en-US" sz="2500" kern="1200" dirty="0"/>
            <a:t> care </a:t>
          </a:r>
          <a:r>
            <a:rPr lang="en-US" sz="2500" kern="1200" dirty="0" err="1"/>
            <a:t>digitalizarea</a:t>
          </a:r>
          <a:r>
            <a:rPr lang="en-US" sz="2500" kern="1200" dirty="0"/>
            <a:t> nu </a:t>
          </a:r>
          <a:r>
            <a:rPr lang="en-US" sz="2500" kern="1200" dirty="0" err="1"/>
            <a:t>mai</a:t>
          </a:r>
          <a:r>
            <a:rPr lang="en-US" sz="2500" kern="1200" dirty="0"/>
            <a:t> </a:t>
          </a:r>
          <a:r>
            <a:rPr lang="en-US" sz="2500" kern="1200" dirty="0" err="1"/>
            <a:t>este</a:t>
          </a:r>
          <a:r>
            <a:rPr lang="en-US" sz="2500" kern="1200" dirty="0"/>
            <a:t> </a:t>
          </a:r>
          <a:r>
            <a:rPr lang="en-US" sz="2500" kern="1200" dirty="0" err="1"/>
            <a:t>doar</a:t>
          </a:r>
          <a:r>
            <a:rPr lang="en-US" sz="2500" kern="1200" dirty="0"/>
            <a:t> un </a:t>
          </a:r>
          <a:r>
            <a:rPr lang="en-US" sz="2500" kern="1200" dirty="0" err="1"/>
            <a:t>obiectiv</a:t>
          </a:r>
          <a:r>
            <a:rPr lang="en-US" sz="2500" kern="1200" dirty="0"/>
            <a:t>, ci o </a:t>
          </a:r>
          <a:r>
            <a:rPr lang="en-US" sz="2500" kern="1200" dirty="0" err="1"/>
            <a:t>necesitate</a:t>
          </a:r>
          <a:r>
            <a:rPr lang="en-US" sz="2500" kern="1200" dirty="0"/>
            <a:t>. </a:t>
          </a:r>
        </a:p>
      </dsp:txBody>
      <dsp:txXfrm>
        <a:off x="11706826" y="1068"/>
        <a:ext cx="4189214" cy="2513528"/>
      </dsp:txXfrm>
    </dsp:sp>
    <dsp:sp modelId="{AF3543E0-784F-4E19-8F79-E8C997451205}">
      <dsp:nvSpPr>
        <dsp:cNvPr id="0" name=""/>
        <dsp:cNvSpPr/>
      </dsp:nvSpPr>
      <dsp:spPr>
        <a:xfrm>
          <a:off x="5588773" y="4640045"/>
          <a:ext cx="1008241" cy="91440"/>
        </a:xfrm>
        <a:custGeom>
          <a:avLst/>
          <a:gdLst/>
          <a:ahLst/>
          <a:cxnLst/>
          <a:rect l="0" t="0" r="0" b="0"/>
          <a:pathLst>
            <a:path>
              <a:moveTo>
                <a:pt x="0" y="94834"/>
              </a:moveTo>
              <a:lnTo>
                <a:pt x="521220" y="94834"/>
              </a:lnTo>
              <a:lnTo>
                <a:pt x="521220" y="45720"/>
              </a:lnTo>
              <a:lnTo>
                <a:pt x="1008241"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66894" y="4680948"/>
        <a:ext cx="52000" cy="9635"/>
      </dsp:txXfrm>
    </dsp:sp>
    <dsp:sp modelId="{B8161ABA-D86A-4A1C-90A9-BC0A57A58B50}">
      <dsp:nvSpPr>
        <dsp:cNvPr id="0" name=""/>
        <dsp:cNvSpPr/>
      </dsp:nvSpPr>
      <dsp:spPr>
        <a:xfrm>
          <a:off x="1401359" y="3478116"/>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Într-un sistem administrativ eficient, tehnologia joacă un rol esențial, iar pregătirea noastră în acest domeniu devine un factor determinant pentru success</a:t>
          </a:r>
        </a:p>
      </dsp:txBody>
      <dsp:txXfrm>
        <a:off x="1401359" y="3478116"/>
        <a:ext cx="4189214" cy="2513528"/>
      </dsp:txXfrm>
    </dsp:sp>
    <dsp:sp modelId="{8D1204B2-84EA-42B4-A635-71A26D214C1A}">
      <dsp:nvSpPr>
        <dsp:cNvPr id="0" name=""/>
        <dsp:cNvSpPr/>
      </dsp:nvSpPr>
      <dsp:spPr>
        <a:xfrm>
          <a:off x="10816829" y="4640045"/>
          <a:ext cx="857597" cy="91440"/>
        </a:xfrm>
        <a:custGeom>
          <a:avLst/>
          <a:gdLst/>
          <a:ahLst/>
          <a:cxnLst/>
          <a:rect l="0" t="0" r="0" b="0"/>
          <a:pathLst>
            <a:path>
              <a:moveTo>
                <a:pt x="0" y="45720"/>
              </a:moveTo>
              <a:lnTo>
                <a:pt x="445898" y="45720"/>
              </a:lnTo>
              <a:lnTo>
                <a:pt x="445898" y="94834"/>
              </a:lnTo>
              <a:lnTo>
                <a:pt x="857597" y="9483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223388" y="4680948"/>
        <a:ext cx="44477" cy="9635"/>
      </dsp:txXfrm>
    </dsp:sp>
    <dsp:sp modelId="{F561A8E9-5971-48ED-86B1-665EAA805F7F}">
      <dsp:nvSpPr>
        <dsp:cNvPr id="0" name=""/>
        <dsp:cNvSpPr/>
      </dsp:nvSpPr>
      <dsp:spPr>
        <a:xfrm>
          <a:off x="6629415" y="3429001"/>
          <a:ext cx="4189214" cy="2513528"/>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err="1"/>
            <a:t>Acest</a:t>
          </a:r>
          <a:r>
            <a:rPr lang="en-US" sz="2200" kern="1200" dirty="0"/>
            <a:t> </a:t>
          </a:r>
          <a:r>
            <a:rPr lang="en-US" sz="2200" kern="1200" dirty="0" err="1"/>
            <a:t>proiect</a:t>
          </a:r>
          <a:r>
            <a:rPr lang="en-US" sz="2200" kern="1200" dirty="0"/>
            <a:t> nu </a:t>
          </a:r>
          <a:r>
            <a:rPr lang="en-US" sz="2200" kern="1200" dirty="0" err="1"/>
            <a:t>este</a:t>
          </a:r>
          <a:r>
            <a:rPr lang="en-US" sz="2200" kern="1200" dirty="0"/>
            <a:t> </a:t>
          </a:r>
          <a:r>
            <a:rPr lang="en-US" sz="2200" kern="1200" dirty="0" err="1"/>
            <a:t>doar</a:t>
          </a:r>
          <a:r>
            <a:rPr lang="en-US" sz="2200" kern="1200" dirty="0"/>
            <a:t> </a:t>
          </a:r>
          <a:r>
            <a:rPr lang="en-US" sz="2200" kern="1200" dirty="0" err="1"/>
            <a:t>despre</a:t>
          </a:r>
          <a:r>
            <a:rPr lang="en-US" sz="2200" kern="1200" dirty="0"/>
            <a:t> </a:t>
          </a:r>
          <a:r>
            <a:rPr lang="en-US" sz="2200" kern="1200" dirty="0" err="1"/>
            <a:t>tehnologie</a:t>
          </a:r>
          <a:r>
            <a:rPr lang="en-US" sz="2200" kern="1200" dirty="0"/>
            <a:t>/</a:t>
          </a:r>
          <a:r>
            <a:rPr lang="en-US" sz="2200" kern="1200" dirty="0" err="1"/>
            <a:t>aplicații</a:t>
          </a:r>
          <a:r>
            <a:rPr lang="en-US" sz="2200" kern="1200" dirty="0"/>
            <a:t> </a:t>
          </a:r>
          <a:r>
            <a:rPr lang="en-US" sz="2200" kern="1200" dirty="0" err="1"/>
            <a:t>informatice</a:t>
          </a:r>
          <a:r>
            <a:rPr lang="en-US" sz="2200" kern="1200" dirty="0"/>
            <a:t>, ci </a:t>
          </a:r>
          <a:r>
            <a:rPr lang="en-US" sz="2200" kern="1200" dirty="0" err="1"/>
            <a:t>despre</a:t>
          </a:r>
          <a:r>
            <a:rPr lang="en-US" sz="2200" kern="1200" dirty="0"/>
            <a:t> </a:t>
          </a:r>
          <a:r>
            <a:rPr lang="en-US" sz="2400" b="1" kern="1200" dirty="0" err="1">
              <a:solidFill>
                <a:srgbClr val="FFFF00"/>
              </a:solidFill>
            </a:rPr>
            <a:t>oameni</a:t>
          </a:r>
          <a:r>
            <a:rPr lang="en-US" sz="2200" kern="1200" dirty="0"/>
            <a:t>. Este </a:t>
          </a:r>
          <a:r>
            <a:rPr lang="en-US" sz="2200" kern="1200" dirty="0" err="1"/>
            <a:t>despre</a:t>
          </a:r>
          <a:r>
            <a:rPr lang="en-US" sz="2200" kern="1200" dirty="0"/>
            <a:t> </a:t>
          </a:r>
          <a:r>
            <a:rPr lang="en-US" sz="2200" kern="1200" dirty="0" err="1"/>
            <a:t>dumneavoastră</a:t>
          </a:r>
          <a:r>
            <a:rPr lang="en-US" sz="2200" kern="1200" dirty="0"/>
            <a:t> – </a:t>
          </a:r>
          <a:r>
            <a:rPr lang="en-US" sz="2200" kern="1200" dirty="0" err="1"/>
            <a:t>despre</a:t>
          </a:r>
          <a:r>
            <a:rPr lang="en-US" sz="2200" kern="1200" dirty="0"/>
            <a:t> cum </a:t>
          </a:r>
          <a:r>
            <a:rPr lang="en-US" sz="2200" kern="1200" dirty="0" err="1"/>
            <a:t>să</a:t>
          </a:r>
          <a:r>
            <a:rPr lang="en-US" sz="2200" kern="1200" dirty="0"/>
            <a:t> </a:t>
          </a:r>
          <a:r>
            <a:rPr lang="en-US" sz="2200" kern="1200" dirty="0" err="1"/>
            <a:t>vă</a:t>
          </a:r>
          <a:r>
            <a:rPr lang="en-US" sz="2200" kern="1200" dirty="0"/>
            <a:t> </a:t>
          </a:r>
          <a:r>
            <a:rPr lang="en-US" sz="2200" kern="1200" dirty="0" err="1"/>
            <a:t>faceți</a:t>
          </a:r>
          <a:r>
            <a:rPr lang="en-US" sz="2200" kern="1200" dirty="0"/>
            <a:t> </a:t>
          </a:r>
          <a:r>
            <a:rPr lang="en-US" sz="2200" kern="1200" dirty="0" err="1"/>
            <a:t>munca</a:t>
          </a:r>
          <a:r>
            <a:rPr lang="en-US" sz="2200" kern="1200" dirty="0"/>
            <a:t> </a:t>
          </a:r>
          <a:r>
            <a:rPr lang="en-US" sz="2200" kern="1200" dirty="0" err="1"/>
            <a:t>mai</a:t>
          </a:r>
          <a:r>
            <a:rPr lang="en-US" sz="2200" kern="1200" dirty="0"/>
            <a:t> </a:t>
          </a:r>
          <a:r>
            <a:rPr lang="en-US" sz="2200" kern="1200" dirty="0" err="1"/>
            <a:t>ușoară</a:t>
          </a:r>
          <a:r>
            <a:rPr lang="en-US" sz="2200" kern="1200" dirty="0"/>
            <a:t>, </a:t>
          </a:r>
          <a:r>
            <a:rPr lang="en-US" sz="2200" kern="1200" dirty="0" err="1"/>
            <a:t>mai</a:t>
          </a:r>
          <a:r>
            <a:rPr lang="en-US" sz="2200" kern="1200" dirty="0"/>
            <a:t> </a:t>
          </a:r>
          <a:r>
            <a:rPr lang="en-US" sz="2200" kern="1200" dirty="0" err="1"/>
            <a:t>eficientă</a:t>
          </a:r>
          <a:r>
            <a:rPr lang="en-US" sz="2200" kern="1200" dirty="0"/>
            <a:t> </a:t>
          </a:r>
          <a:r>
            <a:rPr lang="en-US" sz="2200" kern="1200" dirty="0" err="1"/>
            <a:t>și</a:t>
          </a:r>
          <a:r>
            <a:rPr lang="en-US" sz="2200" kern="1200" dirty="0"/>
            <a:t> </a:t>
          </a:r>
          <a:r>
            <a:rPr lang="en-US" sz="2200" kern="1200" dirty="0" err="1"/>
            <a:t>mai</a:t>
          </a:r>
          <a:r>
            <a:rPr lang="en-US" sz="2200" kern="1200" dirty="0"/>
            <a:t> </a:t>
          </a:r>
          <a:r>
            <a:rPr lang="en-US" sz="2200" kern="1200" dirty="0" err="1"/>
            <a:t>modernă</a:t>
          </a:r>
          <a:r>
            <a:rPr lang="en-US" sz="2200" kern="1200" dirty="0"/>
            <a:t>.</a:t>
          </a:r>
        </a:p>
      </dsp:txBody>
      <dsp:txXfrm>
        <a:off x="6629415" y="3429001"/>
        <a:ext cx="4189214" cy="2513528"/>
      </dsp:txXfrm>
    </dsp:sp>
    <dsp:sp modelId="{B265E4BC-C527-41EC-919B-9BB574F5797C}">
      <dsp:nvSpPr>
        <dsp:cNvPr id="0" name=""/>
        <dsp:cNvSpPr/>
      </dsp:nvSpPr>
      <dsp:spPr>
        <a:xfrm>
          <a:off x="11706826" y="3478116"/>
          <a:ext cx="4189214" cy="25135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 </a:t>
          </a:r>
          <a:r>
            <a:rPr lang="en-US" sz="2500" kern="1200" dirty="0" err="1"/>
            <a:t>Instituțiile</a:t>
          </a:r>
          <a:r>
            <a:rPr lang="en-US" sz="2500" kern="1200" dirty="0"/>
            <a:t> </a:t>
          </a:r>
          <a:r>
            <a:rPr lang="en-US" sz="2500" kern="1200" dirty="0" err="1"/>
            <a:t>publice</a:t>
          </a:r>
          <a:r>
            <a:rPr lang="en-US" sz="2500" kern="1200" dirty="0"/>
            <a:t> care </a:t>
          </a:r>
          <a:r>
            <a:rPr lang="en-US" sz="2500" kern="1200" dirty="0" err="1"/>
            <a:t>investesc</a:t>
          </a:r>
          <a:r>
            <a:rPr lang="en-US" sz="2500" kern="1200" dirty="0"/>
            <a:t> </a:t>
          </a:r>
          <a:r>
            <a:rPr lang="en-US" sz="2500" kern="1200" dirty="0" err="1"/>
            <a:t>în</a:t>
          </a:r>
          <a:r>
            <a:rPr lang="en-US" sz="2500" kern="1200" dirty="0"/>
            <a:t> </a:t>
          </a:r>
          <a:r>
            <a:rPr lang="en-US" sz="2500" kern="1200" dirty="0" err="1"/>
            <a:t>competențele</a:t>
          </a:r>
          <a:r>
            <a:rPr lang="en-US" sz="2500" kern="1200" dirty="0"/>
            <a:t> </a:t>
          </a:r>
          <a:r>
            <a:rPr lang="en-US" sz="2500" kern="1200" dirty="0" err="1"/>
            <a:t>angajaților</a:t>
          </a:r>
          <a:r>
            <a:rPr lang="en-US" sz="2500" kern="1200" dirty="0"/>
            <a:t> lor </a:t>
          </a:r>
          <a:r>
            <a:rPr lang="en-US" sz="2500" kern="1200" dirty="0" err="1"/>
            <a:t>vor</a:t>
          </a:r>
          <a:r>
            <a:rPr lang="en-US" sz="2500" kern="1200" dirty="0"/>
            <a:t> fi </a:t>
          </a:r>
          <a:r>
            <a:rPr lang="en-US" sz="2500" kern="1200" dirty="0" err="1"/>
            <a:t>cele</a:t>
          </a:r>
          <a:r>
            <a:rPr lang="en-US" sz="2500" kern="1200" dirty="0"/>
            <a:t> care </a:t>
          </a:r>
          <a:r>
            <a:rPr lang="en-US" sz="2500" kern="1200" dirty="0" err="1"/>
            <a:t>vor</a:t>
          </a:r>
          <a:r>
            <a:rPr lang="en-US" sz="2500" kern="1200" dirty="0"/>
            <a:t> face </a:t>
          </a:r>
          <a:r>
            <a:rPr lang="en-US" sz="2500" kern="1200" dirty="0" err="1"/>
            <a:t>diferența</a:t>
          </a:r>
          <a:r>
            <a:rPr lang="en-US" sz="2500" kern="1200" dirty="0"/>
            <a:t> </a:t>
          </a:r>
          <a:r>
            <a:rPr lang="en-US" sz="2500" kern="1200" dirty="0" err="1"/>
            <a:t>în</a:t>
          </a:r>
          <a:r>
            <a:rPr lang="en-US" sz="2500" kern="1200" dirty="0"/>
            <a:t> </a:t>
          </a:r>
          <a:r>
            <a:rPr lang="en-US" sz="2500" kern="1200" dirty="0" err="1"/>
            <a:t>viitor</a:t>
          </a:r>
          <a:endParaRPr lang="en-US" sz="2500" kern="1200" dirty="0"/>
        </a:p>
      </dsp:txBody>
      <dsp:txXfrm>
        <a:off x="11706826" y="3478116"/>
        <a:ext cx="4189214" cy="251352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D5A84-5D36-6443-B03F-6EAF3BECD7F8}"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ACD8-5BF3-5D47-99B6-37BC49C4BD6F}" type="slidenum">
              <a:rPr lang="en-US" smtClean="0"/>
              <a:t>‹#›</a:t>
            </a:fld>
            <a:endParaRPr lang="en-US"/>
          </a:p>
        </p:txBody>
      </p:sp>
    </p:spTree>
    <p:extLst>
      <p:ext uri="{BB962C8B-B14F-4D97-AF65-F5344CB8AC3E}">
        <p14:creationId xmlns:p14="http://schemas.microsoft.com/office/powerpoint/2010/main" val="221775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a:t>
            </a:fld>
            <a:endParaRPr lang="en-US"/>
          </a:p>
        </p:txBody>
      </p:sp>
    </p:spTree>
    <p:extLst>
      <p:ext uri="{BB962C8B-B14F-4D97-AF65-F5344CB8AC3E}">
        <p14:creationId xmlns:p14="http://schemas.microsoft.com/office/powerpoint/2010/main" val="285961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DA30-BD43-4D7F-DB07-890DEE7BA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023C-9C4B-3607-FBB7-2453EC5E0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4AC48-BCD4-E33F-6FD3-CD06182F1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281908-CB78-A021-30DE-12ABBAAC446C}"/>
              </a:ext>
            </a:extLst>
          </p:cNvPr>
          <p:cNvSpPr>
            <a:spLocks noGrp="1"/>
          </p:cNvSpPr>
          <p:nvPr>
            <p:ph type="sldNum" sz="quarter" idx="5"/>
          </p:nvPr>
        </p:nvSpPr>
        <p:spPr/>
        <p:txBody>
          <a:bodyPr/>
          <a:lstStyle/>
          <a:p>
            <a:fld id="{C211ACD8-5BF3-5D47-99B6-37BC49C4BD6F}" type="slidenum">
              <a:rPr lang="en-US" smtClean="0"/>
              <a:t>15</a:t>
            </a:fld>
            <a:endParaRPr lang="en-US"/>
          </a:p>
        </p:txBody>
      </p:sp>
    </p:spTree>
    <p:extLst>
      <p:ext uri="{BB962C8B-B14F-4D97-AF65-F5344CB8AC3E}">
        <p14:creationId xmlns:p14="http://schemas.microsoft.com/office/powerpoint/2010/main" val="140502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67C50-5DE0-4587-B9ED-93BC7F2C7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408C-8366-9196-B94B-CD92FCD52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8A9D-BADA-AE72-E277-6396150C3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1F8E96-8B98-17EB-45D1-107CF62403D9}"/>
              </a:ext>
            </a:extLst>
          </p:cNvPr>
          <p:cNvSpPr>
            <a:spLocks noGrp="1"/>
          </p:cNvSpPr>
          <p:nvPr>
            <p:ph type="sldNum" sz="quarter" idx="5"/>
          </p:nvPr>
        </p:nvSpPr>
        <p:spPr/>
        <p:txBody>
          <a:bodyPr/>
          <a:lstStyle/>
          <a:p>
            <a:fld id="{C211ACD8-5BF3-5D47-99B6-37BC49C4BD6F}" type="slidenum">
              <a:rPr lang="en-US" smtClean="0"/>
              <a:t>16</a:t>
            </a:fld>
            <a:endParaRPr lang="en-US"/>
          </a:p>
        </p:txBody>
      </p:sp>
    </p:spTree>
    <p:extLst>
      <p:ext uri="{BB962C8B-B14F-4D97-AF65-F5344CB8AC3E}">
        <p14:creationId xmlns:p14="http://schemas.microsoft.com/office/powerpoint/2010/main" val="3113283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FDB3-D521-1CB4-6DB4-1A896CC6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28385-5A9F-F599-7FC0-F6CB7AB974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CA254-752A-3B6C-AECB-D81A2CF32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0A36B6-F2C8-BAF0-C4F9-450B2BF77C23}"/>
              </a:ext>
            </a:extLst>
          </p:cNvPr>
          <p:cNvSpPr>
            <a:spLocks noGrp="1"/>
          </p:cNvSpPr>
          <p:nvPr>
            <p:ph type="sldNum" sz="quarter" idx="5"/>
          </p:nvPr>
        </p:nvSpPr>
        <p:spPr/>
        <p:txBody>
          <a:bodyPr/>
          <a:lstStyle/>
          <a:p>
            <a:fld id="{C211ACD8-5BF3-5D47-99B6-37BC49C4BD6F}" type="slidenum">
              <a:rPr lang="en-US" smtClean="0"/>
              <a:t>17</a:t>
            </a:fld>
            <a:endParaRPr lang="en-US"/>
          </a:p>
        </p:txBody>
      </p:sp>
    </p:spTree>
    <p:extLst>
      <p:ext uri="{BB962C8B-B14F-4D97-AF65-F5344CB8AC3E}">
        <p14:creationId xmlns:p14="http://schemas.microsoft.com/office/powerpoint/2010/main" val="3176297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18</a:t>
            </a:fld>
            <a:endParaRPr lang="en-US"/>
          </a:p>
        </p:txBody>
      </p:sp>
    </p:spTree>
    <p:extLst>
      <p:ext uri="{BB962C8B-B14F-4D97-AF65-F5344CB8AC3E}">
        <p14:creationId xmlns:p14="http://schemas.microsoft.com/office/powerpoint/2010/main" val="159062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30</a:t>
            </a:fld>
            <a:endParaRPr lang="en-US"/>
          </a:p>
        </p:txBody>
      </p:sp>
    </p:spTree>
    <p:extLst>
      <p:ext uri="{BB962C8B-B14F-4D97-AF65-F5344CB8AC3E}">
        <p14:creationId xmlns:p14="http://schemas.microsoft.com/office/powerpoint/2010/main" val="177747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482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11ACD8-5BF3-5D47-99B6-37BC49C4BD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262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8</a:t>
            </a:fld>
            <a:endParaRPr lang="en-US"/>
          </a:p>
        </p:txBody>
      </p:sp>
    </p:spTree>
    <p:extLst>
      <p:ext uri="{BB962C8B-B14F-4D97-AF65-F5344CB8AC3E}">
        <p14:creationId xmlns:p14="http://schemas.microsoft.com/office/powerpoint/2010/main" val="290261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9</a:t>
            </a:fld>
            <a:endParaRPr lang="en-US"/>
          </a:p>
        </p:txBody>
      </p:sp>
    </p:spTree>
    <p:extLst>
      <p:ext uri="{BB962C8B-B14F-4D97-AF65-F5344CB8AC3E}">
        <p14:creationId xmlns:p14="http://schemas.microsoft.com/office/powerpoint/2010/main" val="187504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10</a:t>
            </a:fld>
            <a:endParaRPr lang="en-US"/>
          </a:p>
        </p:txBody>
      </p:sp>
    </p:spTree>
    <p:extLst>
      <p:ext uri="{BB962C8B-B14F-4D97-AF65-F5344CB8AC3E}">
        <p14:creationId xmlns:p14="http://schemas.microsoft.com/office/powerpoint/2010/main" val="3843820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11</a:t>
            </a:fld>
            <a:endParaRPr lang="en-US"/>
          </a:p>
        </p:txBody>
      </p:sp>
    </p:spTree>
    <p:extLst>
      <p:ext uri="{BB962C8B-B14F-4D97-AF65-F5344CB8AC3E}">
        <p14:creationId xmlns:p14="http://schemas.microsoft.com/office/powerpoint/2010/main" val="62158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61CEB-405D-D1CB-10CD-9661E7525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9A881-9274-5E7C-6056-74B8BA526F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402B4-AF42-D969-D20E-FD94F5E18E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DE1ABA-F273-5E93-D26E-359ED9EE8C68}"/>
              </a:ext>
            </a:extLst>
          </p:cNvPr>
          <p:cNvSpPr>
            <a:spLocks noGrp="1"/>
          </p:cNvSpPr>
          <p:nvPr>
            <p:ph type="sldNum" sz="quarter" idx="5"/>
          </p:nvPr>
        </p:nvSpPr>
        <p:spPr/>
        <p:txBody>
          <a:bodyPr/>
          <a:lstStyle/>
          <a:p>
            <a:fld id="{C211ACD8-5BF3-5D47-99B6-37BC49C4BD6F}" type="slidenum">
              <a:rPr lang="en-US" smtClean="0"/>
              <a:t>12</a:t>
            </a:fld>
            <a:endParaRPr lang="en-US"/>
          </a:p>
        </p:txBody>
      </p:sp>
    </p:spTree>
    <p:extLst>
      <p:ext uri="{BB962C8B-B14F-4D97-AF65-F5344CB8AC3E}">
        <p14:creationId xmlns:p14="http://schemas.microsoft.com/office/powerpoint/2010/main" val="71151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11ACD8-5BF3-5D47-99B6-37BC49C4BD6F}" type="slidenum">
              <a:rPr lang="en-US" smtClean="0"/>
              <a:t>14</a:t>
            </a:fld>
            <a:endParaRPr lang="en-US"/>
          </a:p>
        </p:txBody>
      </p:sp>
    </p:spTree>
    <p:extLst>
      <p:ext uri="{BB962C8B-B14F-4D97-AF65-F5344CB8AC3E}">
        <p14:creationId xmlns:p14="http://schemas.microsoft.com/office/powerpoint/2010/main" val="154027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
            <a:lum/>
          </a:blip>
          <a:srcRect/>
          <a:stretch>
            <a:fillRect l="10000" t="10000" r="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CAD634D-92F7-D4BB-2956-1AD0C41B89A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8" name="Picture 7">
            <a:extLst>
              <a:ext uri="{FF2B5EF4-FFF2-40B4-BE49-F238E27FC236}">
                <a16:creationId xmlns:a16="http://schemas.microsoft.com/office/drawing/2014/main" id="{9DFCF9E7-78D5-5A30-BB34-1A4990B583AA}"/>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anfp.gov.ro/proiecte/tinta-nr-185/programe-de-formare-tinta-nr-185/"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hyperlink" Target="https://www.anfp.gov.ro/R/Doc/2023/PNRR/Anexa%20nr.%201%20-%20Analiza%20competente%20digitale.pdf" TargetMode="External"/><Relationship Id="rId3" Type="http://schemas.openxmlformats.org/officeDocument/2006/relationships/image" Target="../media/image10.png"/><Relationship Id="rId7"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elearn.euro-jobs.ro/" TargetMode="External"/><Relationship Id="rId3" Type="http://schemas.openxmlformats.org/officeDocument/2006/relationships/image" Target="../media/image29.png"/><Relationship Id="rId7" Type="http://schemas.openxmlformats.org/officeDocument/2006/relationships/hyperlink" Target="https://formaredigitalaanfp.ro/"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7.png"/><Relationship Id="rId15" Type="http://schemas.openxmlformats.org/officeDocument/2006/relationships/image" Target="../media/image52.png"/><Relationship Id="rId10" Type="http://schemas.openxmlformats.org/officeDocument/2006/relationships/image" Target="../media/image50.png"/><Relationship Id="rId4" Type="http://schemas.openxmlformats.org/officeDocument/2006/relationships/image" Target="../media/image6.png"/><Relationship Id="rId9" Type="http://schemas.openxmlformats.org/officeDocument/2006/relationships/image" Target="../media/image49.png"/><Relationship Id="rId14" Type="http://schemas.openxmlformats.org/officeDocument/2006/relationships/hyperlink" Target="mailto:formare185@anfp.gov.ro"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hyperlink" Target="https://www.anfp.gov.ro/R/Doc/2023/PNRR/Anexa%20nr.%201%20-%20Analiza%20competente%20digitale.pdf" TargetMode="External"/><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49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p>
        </p:txBody>
      </p:sp>
      <p:grpSp>
        <p:nvGrpSpPr>
          <p:cNvPr id="49" name="Group 48">
            <a:extLst>
              <a:ext uri="{FF2B5EF4-FFF2-40B4-BE49-F238E27FC236}">
                <a16:creationId xmlns:a16="http://schemas.microsoft.com/office/drawing/2014/main" id="{BFAE9398-3F42-93E3-B815-23BC964AB580}"/>
              </a:ext>
            </a:extLst>
          </p:cNvPr>
          <p:cNvGrpSpPr/>
          <p:nvPr/>
        </p:nvGrpSpPr>
        <p:grpSpPr>
          <a:xfrm>
            <a:off x="11531213" y="-1360337"/>
            <a:ext cx="18900984" cy="13258553"/>
            <a:chOff x="12163484" y="-1140945"/>
            <a:chExt cx="18900984" cy="13258553"/>
          </a:xfrm>
        </p:grpSpPr>
        <p:sp>
          <p:nvSpPr>
            <p:cNvPr id="8" name="Freeform 8"/>
            <p:cNvSpPr/>
            <p:nvPr/>
          </p:nvSpPr>
          <p:spPr>
            <a:xfrm>
              <a:off x="14925508" y="2489728"/>
              <a:ext cx="1398750" cy="139875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dirty="0"/>
            </a:p>
          </p:txBody>
        </p:sp>
        <p:grpSp>
          <p:nvGrpSpPr>
            <p:cNvPr id="10" name="Group 10"/>
            <p:cNvGrpSpPr/>
            <p:nvPr/>
          </p:nvGrpSpPr>
          <p:grpSpPr>
            <a:xfrm>
              <a:off x="17805915" y="-1140945"/>
              <a:ext cx="13258553" cy="1325855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dirty="0"/>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13" name="Group 13"/>
            <p:cNvGrpSpPr/>
            <p:nvPr/>
          </p:nvGrpSpPr>
          <p:grpSpPr>
            <a:xfrm>
              <a:off x="16796265" y="1972266"/>
              <a:ext cx="812410" cy="81241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3" name="Group 23"/>
            <p:cNvGrpSpPr/>
            <p:nvPr/>
          </p:nvGrpSpPr>
          <p:grpSpPr>
            <a:xfrm>
              <a:off x="12163484" y="3834377"/>
              <a:ext cx="3601244" cy="360124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p>
            </p:txBody>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26" name="Group 26"/>
            <p:cNvGrpSpPr/>
            <p:nvPr/>
          </p:nvGrpSpPr>
          <p:grpSpPr>
            <a:xfrm>
              <a:off x="12499723" y="4145742"/>
              <a:ext cx="2952274" cy="2952262"/>
              <a:chOff x="-24018" y="-87750"/>
              <a:chExt cx="6350000" cy="6349975"/>
            </a:xfrm>
          </p:grpSpPr>
          <p:sp>
            <p:nvSpPr>
              <p:cNvPr id="27" name="Freeform 27"/>
              <p:cNvSpPr/>
              <p:nvPr/>
            </p:nvSpPr>
            <p:spPr>
              <a:xfrm>
                <a:off x="-24018" y="-8775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42371" r="-7722"/>
                </a:stretch>
              </a:blipFill>
            </p:spPr>
            <p:txBody>
              <a:bodyPr/>
              <a:lstStyle/>
              <a:p>
                <a:endParaRPr lang="en-US" dirty="0"/>
              </a:p>
            </p:txBody>
          </p:sp>
        </p:grpSp>
      </p:grpSp>
      <p:sp>
        <p:nvSpPr>
          <p:cNvPr id="28" name="AutoShape 28"/>
          <p:cNvSpPr/>
          <p:nvPr/>
        </p:nvSpPr>
        <p:spPr>
          <a:xfrm>
            <a:off x="4949476" y="5512145"/>
            <a:ext cx="3176777"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 name="Group 2">
            <a:extLst>
              <a:ext uri="{FF2B5EF4-FFF2-40B4-BE49-F238E27FC236}">
                <a16:creationId xmlns:a16="http://schemas.microsoft.com/office/drawing/2014/main" id="{9983B589-9820-BCC4-F5AF-A43DF48A33FF}"/>
              </a:ext>
            </a:extLst>
          </p:cNvPr>
          <p:cNvGrpSpPr/>
          <p:nvPr/>
        </p:nvGrpSpPr>
        <p:grpSpPr>
          <a:xfrm>
            <a:off x="3929088" y="7842187"/>
            <a:ext cx="10429825" cy="903084"/>
            <a:chOff x="3929088" y="7842187"/>
            <a:chExt cx="10429825" cy="903084"/>
          </a:xfrm>
        </p:grpSpPr>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grpSp>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D73D46D1-19A4-8D81-7779-0D1340CDEB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5374" y="9098406"/>
            <a:ext cx="16318861" cy="998188"/>
          </a:xfrm>
          <a:prstGeom prst="rect">
            <a:avLst/>
          </a:prstGeom>
        </p:spPr>
      </p:pic>
      <p:pic>
        <p:nvPicPr>
          <p:cNvPr id="18" name="Picture 17">
            <a:extLst>
              <a:ext uri="{FF2B5EF4-FFF2-40B4-BE49-F238E27FC236}">
                <a16:creationId xmlns:a16="http://schemas.microsoft.com/office/drawing/2014/main" id="{F5C3EC1E-7562-83B0-77D2-17A0065595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4" name="TextBox 19">
            <a:extLst>
              <a:ext uri="{FF2B5EF4-FFF2-40B4-BE49-F238E27FC236}">
                <a16:creationId xmlns:a16="http://schemas.microsoft.com/office/drawing/2014/main" id="{1009096E-A9BD-8F38-6011-A34B217D639C}"/>
              </a:ext>
            </a:extLst>
          </p:cNvPr>
          <p:cNvSpPr txBox="1"/>
          <p:nvPr/>
        </p:nvSpPr>
        <p:spPr>
          <a:xfrm>
            <a:off x="435141" y="2841672"/>
            <a:ext cx="10536542" cy="2215991"/>
          </a:xfrm>
          <a:prstGeom prst="rect">
            <a:avLst/>
          </a:prstGeom>
        </p:spPr>
        <p:txBody>
          <a:bodyPr wrap="square" lIns="0" tIns="0" rIns="0" bIns="0" rtlCol="0" anchor="t">
            <a:spAutoFit/>
          </a:bodyPr>
          <a:lstStyle/>
          <a:p>
            <a:pPr algn="ctr"/>
            <a:r>
              <a:rPr lang="ro-RO" sz="4800" dirty="0">
                <a:solidFill>
                  <a:schemeClr val="accent1">
                    <a:lumMod val="50000"/>
                  </a:schemeClr>
                </a:solidFill>
                <a:effectLst>
                  <a:outerShdw blurRad="38100" dist="38100" dir="2700000" algn="tl">
                    <a:srgbClr val="000000">
                      <a:alpha val="43137"/>
                    </a:srgbClr>
                  </a:outerShdw>
                </a:effectLst>
                <a:latin typeface="Trebuchet MS" panose="020B0603020202020204" pitchFamily="34" charset="0"/>
              </a:rPr>
              <a:t>Dezvoltarea competențelor digitale: prezentarea proiectului și a principalelor rezultate</a:t>
            </a:r>
          </a:p>
        </p:txBody>
      </p:sp>
      <p:sp>
        <p:nvSpPr>
          <p:cNvPr id="6" name="TextBox 21">
            <a:extLst>
              <a:ext uri="{FF2B5EF4-FFF2-40B4-BE49-F238E27FC236}">
                <a16:creationId xmlns:a16="http://schemas.microsoft.com/office/drawing/2014/main" id="{D2F08C24-E745-53C1-D268-B483AE8AC93F}"/>
              </a:ext>
            </a:extLst>
          </p:cNvPr>
          <p:cNvSpPr txBox="1"/>
          <p:nvPr/>
        </p:nvSpPr>
        <p:spPr>
          <a:xfrm>
            <a:off x="1019378" y="6101445"/>
            <a:ext cx="9142883" cy="892552"/>
          </a:xfrm>
          <a:prstGeom prst="rect">
            <a:avLst/>
          </a:prstGeom>
        </p:spPr>
        <p:txBody>
          <a:bodyPr wrap="square" lIns="0" tIns="0" rIns="0" bIns="0" rtlCol="0" anchor="t">
            <a:spAutoFit/>
          </a:bodyPr>
          <a:lstStyle/>
          <a:p>
            <a:pPr algn="l"/>
            <a:endParaRPr lang="en-US" sz="1800" b="0" i="0" u="none" strike="noStrike" baseline="0" dirty="0">
              <a:solidFill>
                <a:srgbClr val="000000"/>
              </a:solidFill>
              <a:latin typeface="Trebuchet MS" panose="020B0603020202020204" pitchFamily="34" charset="0"/>
            </a:endParaRPr>
          </a:p>
          <a:p>
            <a:pPr algn="ctr"/>
            <a:r>
              <a:rPr lang="en-US" sz="1800" b="0" i="0" u="none" strike="noStrike" baseline="0" dirty="0">
                <a:solidFill>
                  <a:srgbClr val="000000"/>
                </a:solidFill>
                <a:latin typeface="Trebuchet MS" panose="020B0603020202020204" pitchFamily="34" charset="0"/>
              </a:rPr>
              <a:t> </a:t>
            </a:r>
            <a:r>
              <a:rPr lang="en-US" sz="2000" b="1" i="0" u="none" strike="noStrike" baseline="0" dirty="0" err="1">
                <a:solidFill>
                  <a:srgbClr val="000000"/>
                </a:solidFill>
                <a:latin typeface="Trebuchet MS" panose="020B0603020202020204" pitchFamily="34" charset="0"/>
              </a:rPr>
              <a:t>Eveniment</a:t>
            </a:r>
            <a:r>
              <a:rPr lang="en-US" sz="2000" b="1" i="0" u="none" strike="noStrike" baseline="0" dirty="0">
                <a:solidFill>
                  <a:srgbClr val="000000"/>
                </a:solidFill>
                <a:latin typeface="Trebuchet MS" panose="020B0603020202020204" pitchFamily="34" charset="0"/>
              </a:rPr>
              <a:t> regional de </a:t>
            </a:r>
            <a:r>
              <a:rPr lang="en-US" sz="2000" b="1" i="0" u="none" strike="noStrike" baseline="0" dirty="0" err="1">
                <a:solidFill>
                  <a:srgbClr val="000000"/>
                </a:solidFill>
                <a:latin typeface="Trebuchet MS" panose="020B0603020202020204" pitchFamily="34" charset="0"/>
              </a:rPr>
              <a:t>promovare</a:t>
            </a:r>
            <a:r>
              <a:rPr lang="ro-RO" sz="2000" b="1" i="0" u="none" strike="noStrike" baseline="0" dirty="0">
                <a:solidFill>
                  <a:srgbClr val="000000"/>
                </a:solidFill>
                <a:latin typeface="Trebuchet MS" panose="020B0603020202020204" pitchFamily="34" charset="0"/>
              </a:rPr>
              <a:t> </a:t>
            </a:r>
            <a:r>
              <a:rPr lang="en-US" sz="2000" b="1" dirty="0">
                <a:solidFill>
                  <a:srgbClr val="000000"/>
                </a:solidFill>
                <a:latin typeface="Trebuchet MS" panose="020B0603020202020204" pitchFamily="34" charset="0"/>
              </a:rPr>
              <a:t>- </a:t>
            </a:r>
            <a:r>
              <a:rPr lang="en-US" sz="2000" b="1" i="0" u="none" strike="noStrike" baseline="0" dirty="0" err="1">
                <a:solidFill>
                  <a:srgbClr val="000000"/>
                </a:solidFill>
                <a:latin typeface="Trebuchet MS" panose="020B0603020202020204" pitchFamily="34" charset="0"/>
              </a:rPr>
              <a:t>ținta</a:t>
            </a:r>
            <a:r>
              <a:rPr lang="en-US" sz="2000" b="1" i="0" u="none" strike="noStrike" baseline="0" dirty="0">
                <a:solidFill>
                  <a:srgbClr val="000000"/>
                </a:solidFill>
                <a:latin typeface="Trebuchet MS" panose="020B0603020202020204" pitchFamily="34" charset="0"/>
              </a:rPr>
              <a:t> nr.185 din PNRR </a:t>
            </a:r>
            <a:r>
              <a:rPr lang="ro-RO" sz="2000" b="1" i="0" u="none" strike="noStrike" baseline="0" dirty="0">
                <a:solidFill>
                  <a:srgbClr val="000000"/>
                </a:solidFill>
                <a:latin typeface="Trebuchet MS" panose="020B0603020202020204" pitchFamily="34" charset="0"/>
              </a:rPr>
              <a:t> </a:t>
            </a:r>
            <a:endParaRPr lang="en-US" sz="2000" b="1" i="0" u="none" strike="noStrike" baseline="0" dirty="0">
              <a:solidFill>
                <a:srgbClr val="000000"/>
              </a:solidFill>
              <a:latin typeface="Trebuchet MS" panose="020B0603020202020204" pitchFamily="34" charset="0"/>
            </a:endParaRPr>
          </a:p>
          <a:p>
            <a:pPr algn="ctr"/>
            <a:r>
              <a:rPr lang="ro-RO" sz="2000" b="1" i="0" u="none" strike="noStrike" baseline="0" dirty="0">
                <a:solidFill>
                  <a:srgbClr val="000000"/>
                </a:solidFill>
                <a:latin typeface="Trebuchet MS" panose="020B0603020202020204" pitchFamily="34" charset="0"/>
              </a:rPr>
              <a:t>Craiova, 20.05.</a:t>
            </a:r>
            <a:r>
              <a:rPr lang="en-US" sz="2000" b="1" i="0" u="none" strike="noStrike" baseline="0" dirty="0">
                <a:solidFill>
                  <a:srgbClr val="000000"/>
                </a:solidFill>
                <a:latin typeface="Trebuchet MS" panose="020B0603020202020204" pitchFamily="34" charset="0"/>
              </a:rPr>
              <a:t>202</a:t>
            </a:r>
            <a:r>
              <a:rPr lang="ro-RO" sz="2000" b="1" dirty="0">
                <a:solidFill>
                  <a:srgbClr val="000000"/>
                </a:solidFill>
                <a:latin typeface="Trebuchet MS" panose="020B0603020202020204" pitchFamily="34" charset="0"/>
              </a:rPr>
              <a:t>5</a:t>
            </a:r>
            <a:r>
              <a:rPr lang="en-US" sz="2000" b="1" i="0" u="none" strike="noStrike" baseline="0" dirty="0">
                <a:solidFill>
                  <a:srgbClr val="000000"/>
                </a:solidFill>
                <a:latin typeface="Trebuchet MS" panose="020B0603020202020204" pitchFamily="34" charset="0"/>
              </a:rPr>
              <a:t> </a:t>
            </a:r>
            <a:endParaRPr lang="en-US" sz="2400" dirty="0">
              <a:solidFill>
                <a:srgbClr val="000000"/>
              </a:solidFill>
              <a:latin typeface="Trebuchet MS" panose="020B0703020202090204" pitchFamily="34" charset="0"/>
              <a:ea typeface="Montserrat Semi-Bold"/>
              <a:cs typeface="Montserrat Semi-Bold"/>
              <a:sym typeface="Montserrat Semi-Bold"/>
            </a:endParaRPr>
          </a:p>
        </p:txBody>
      </p:sp>
      <p:sp>
        <p:nvSpPr>
          <p:cNvPr id="5" name="TextBox 21">
            <a:extLst>
              <a:ext uri="{FF2B5EF4-FFF2-40B4-BE49-F238E27FC236}">
                <a16:creationId xmlns:a16="http://schemas.microsoft.com/office/drawing/2014/main" id="{78E6945D-E274-4A10-9E11-60E18DD273E1}"/>
              </a:ext>
            </a:extLst>
          </p:cNvPr>
          <p:cNvSpPr txBox="1"/>
          <p:nvPr/>
        </p:nvSpPr>
        <p:spPr>
          <a:xfrm>
            <a:off x="6240220" y="7076247"/>
            <a:ext cx="5972878" cy="523220"/>
          </a:xfrm>
          <a:prstGeom prst="rect">
            <a:avLst/>
          </a:prstGeom>
        </p:spPr>
        <p:txBody>
          <a:bodyPr wrap="square" lIns="0" tIns="0" rIns="0" bIns="0" rtlCol="0" anchor="t">
            <a:spAutoFit/>
          </a:bodyPr>
          <a:lstStyle/>
          <a:p>
            <a:pPr algn="l"/>
            <a:endParaRPr lang="en-US" sz="1600" b="0" i="0" u="none" strike="noStrike" baseline="0" dirty="0">
              <a:solidFill>
                <a:srgbClr val="000000"/>
              </a:solidFill>
              <a:latin typeface="Trebuchet MS" panose="020B0603020202020204" pitchFamily="34" charset="0"/>
            </a:endParaRPr>
          </a:p>
          <a:p>
            <a:pPr algn="ctr"/>
            <a:r>
              <a:rPr lang="en-US" sz="1600" b="0" i="0" u="none" strike="noStrike" baseline="0" dirty="0">
                <a:solidFill>
                  <a:srgbClr val="000000"/>
                </a:solidFill>
                <a:latin typeface="Trebuchet MS" panose="020B0603020202020204" pitchFamily="34" charset="0"/>
              </a:rPr>
              <a:t> </a:t>
            </a:r>
            <a:r>
              <a:rPr lang="ro-RO" i="0" u="none" strike="noStrike" baseline="0" dirty="0">
                <a:solidFill>
                  <a:srgbClr val="000000"/>
                </a:solidFill>
                <a:latin typeface="Trebuchet MS" panose="020B0603020202020204" pitchFamily="34" charset="0"/>
              </a:rPr>
              <a:t>Paula VITRIUC, manager public</a:t>
            </a:r>
            <a:endParaRPr lang="en-US" sz="2000" dirty="0">
              <a:solidFill>
                <a:srgbClr val="000000"/>
              </a:solidFill>
              <a:latin typeface="Trebuchet MS" panose="020B0703020202090204" pitchFamily="34" charset="0"/>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8">
            <a:extLst>
              <a:ext uri="{FF2B5EF4-FFF2-40B4-BE49-F238E27FC236}">
                <a16:creationId xmlns:a16="http://schemas.microsoft.com/office/drawing/2014/main" id="{CBEC0B49-4C9F-289D-B004-0D8C699E6329}"/>
              </a:ext>
            </a:extLst>
          </p:cNvPr>
          <p:cNvSpPr txBox="1"/>
          <p:nvPr/>
        </p:nvSpPr>
        <p:spPr>
          <a:xfrm>
            <a:off x="1066801" y="4870136"/>
            <a:ext cx="8077199" cy="2954655"/>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desktop non-web</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Business Analytics</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Administrarea, dezvoltarea și securitatea rețelelor TIC</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Dezvoltarea aplicațiilor web design</a:t>
            </a:r>
          </a:p>
          <a:p>
            <a:pPr marL="92075" algn="just"/>
            <a:endParaRPr lang="ro-RO" sz="3200" dirty="0">
              <a:solidFill>
                <a:srgbClr val="000000"/>
              </a:solidFill>
              <a:latin typeface="Trebuchet MS" panose="020B0603020202020204" pitchFamily="34" charset="0"/>
            </a:endParaRPr>
          </a:p>
        </p:txBody>
      </p:sp>
      <p:pic>
        <p:nvPicPr>
          <p:cNvPr id="3" name="Picture 2">
            <a:extLst>
              <a:ext uri="{FF2B5EF4-FFF2-40B4-BE49-F238E27FC236}">
                <a16:creationId xmlns:a16="http://schemas.microsoft.com/office/drawing/2014/main" id="{ED0EF3A2-0CDB-C3FB-4CC9-86D947CCE2D3}"/>
              </a:ext>
            </a:extLst>
          </p:cNvPr>
          <p:cNvPicPr>
            <a:picLocks noChangeAspect="1"/>
          </p:cNvPicPr>
          <p:nvPr/>
        </p:nvPicPr>
        <p:blipFill>
          <a:blip r:embed="rId3"/>
          <a:srcRect l="23652"/>
          <a:stretch/>
        </p:blipFill>
        <p:spPr>
          <a:xfrm>
            <a:off x="9357166" y="3550034"/>
            <a:ext cx="8144200" cy="5327265"/>
          </a:xfrm>
          <a:prstGeom prst="rect">
            <a:avLst/>
          </a:prstGeom>
        </p:spPr>
      </p:pic>
    </p:spTree>
    <p:extLst>
      <p:ext uri="{BB962C8B-B14F-4D97-AF65-F5344CB8AC3E}">
        <p14:creationId xmlns:p14="http://schemas.microsoft.com/office/powerpoint/2010/main" val="2551252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18" name="TextBox 18"/>
          <p:cNvSpPr txBox="1"/>
          <p:nvPr/>
        </p:nvSpPr>
        <p:spPr>
          <a:xfrm>
            <a:off x="978973" y="4533900"/>
            <a:ext cx="16623227" cy="553998"/>
          </a:xfrm>
          <a:prstGeom prst="rect">
            <a:avLst/>
          </a:prstGeom>
        </p:spPr>
        <p:txBody>
          <a:bodyPr wrap="square" lIns="0" tIns="0" rIns="0" bIns="0" rtlCol="0" anchor="t">
            <a:spAutoFit/>
          </a:bodyPr>
          <a:lstStyle/>
          <a:p>
            <a:pPr marL="1006475" lvl="1" indent="-457200" algn="just">
              <a:buFont typeface="Wingdings" panose="05000000000000000000" pitchFamily="2" charset="2"/>
              <a:buChar char="Ø"/>
            </a:pPr>
            <a:r>
              <a:rPr lang="ro-RO" sz="3600" dirty="0" err="1">
                <a:latin typeface="Trebuchet MS" panose="020B0603020202020204" pitchFamily="34" charset="0"/>
              </a:rPr>
              <a:t>Mastering</a:t>
            </a:r>
            <a:r>
              <a:rPr lang="ro-RO" sz="3600" dirty="0">
                <a:latin typeface="Trebuchet MS" panose="020B0603020202020204" pitchFamily="34" charset="0"/>
              </a:rPr>
              <a:t> </a:t>
            </a:r>
            <a:r>
              <a:rPr lang="ro-RO" sz="3600" dirty="0" err="1">
                <a:latin typeface="Trebuchet MS" panose="020B0603020202020204" pitchFamily="34" charset="0"/>
              </a:rPr>
              <a:t>DigComp</a:t>
            </a:r>
            <a:endParaRPr lang="ro-RO" sz="3600" dirty="0">
              <a:latin typeface="Trebuchet MS" panose="020B0603020202020204" pitchFamily="34" charset="0"/>
            </a:endParaRPr>
          </a:p>
        </p:txBody>
      </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 TRANSVERSAL</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D2C6C56A-E71F-F35D-BDE0-A8E1B4AFD5E5}"/>
              </a:ext>
            </a:extLst>
          </p:cNvPr>
          <p:cNvSpPr txBox="1"/>
          <p:nvPr/>
        </p:nvSpPr>
        <p:spPr>
          <a:xfrm>
            <a:off x="893913" y="5829300"/>
            <a:ext cx="6614058" cy="1569660"/>
          </a:xfrm>
          <a:prstGeom prst="rect">
            <a:avLst/>
          </a:prstGeom>
          <a:noFill/>
        </p:spPr>
        <p:txBody>
          <a:bodyPr wrap="square" rtlCol="0">
            <a:spAutoFit/>
          </a:bodyPr>
          <a:lstStyle/>
          <a:p>
            <a:r>
              <a:rPr lang="en-US" sz="3200" dirty="0">
                <a:latin typeface="Trebuchet MS" panose="020B0603020202020204" pitchFamily="34" charset="0"/>
                <a:hlinkClick r:id="rId3"/>
              </a:rPr>
              <a:t>https://www.anfp.gov.ro/proiecte/tinta-nr-185/programe-de-formare-tinta-nr-185/</a:t>
            </a:r>
            <a:r>
              <a:rPr lang="ro-RO" sz="3200" dirty="0">
                <a:latin typeface="Trebuchet MS" panose="020B0603020202020204" pitchFamily="34" charset="0"/>
              </a:rPr>
              <a:t> </a:t>
            </a:r>
            <a:endParaRPr lang="en-US" sz="3200" dirty="0">
              <a:latin typeface="Trebuchet MS" panose="020B0603020202020204" pitchFamily="34" charset="0"/>
            </a:endParaRPr>
          </a:p>
        </p:txBody>
      </p:sp>
      <p:pic>
        <p:nvPicPr>
          <p:cNvPr id="3" name="Picture 2">
            <a:extLst>
              <a:ext uri="{FF2B5EF4-FFF2-40B4-BE49-F238E27FC236}">
                <a16:creationId xmlns:a16="http://schemas.microsoft.com/office/drawing/2014/main" id="{C9DB293A-BE07-72E5-9828-DFFFFFBE8946}"/>
              </a:ext>
            </a:extLst>
          </p:cNvPr>
          <p:cNvPicPr>
            <a:picLocks noChangeAspect="1"/>
          </p:cNvPicPr>
          <p:nvPr/>
        </p:nvPicPr>
        <p:blipFill>
          <a:blip r:embed="rId4"/>
          <a:stretch>
            <a:fillRect/>
          </a:stretch>
        </p:blipFill>
        <p:spPr>
          <a:xfrm>
            <a:off x="7693455" y="3716478"/>
            <a:ext cx="9942082" cy="4412866"/>
          </a:xfrm>
          <a:prstGeom prst="rect">
            <a:avLst/>
          </a:prstGeom>
        </p:spPr>
      </p:pic>
      <p:sp>
        <p:nvSpPr>
          <p:cNvPr id="4" name="TextBox 3">
            <a:extLst>
              <a:ext uri="{FF2B5EF4-FFF2-40B4-BE49-F238E27FC236}">
                <a16:creationId xmlns:a16="http://schemas.microsoft.com/office/drawing/2014/main" id="{825871E8-40C9-3413-0EA7-1216EBF8B3B0}"/>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30.000 funcționari publici</a:t>
            </a:r>
            <a:endParaRPr lang="en-US" sz="2800" dirty="0">
              <a:latin typeface="Trebuchet MS" panose="020B0603020202020204" pitchFamily="34" charset="0"/>
            </a:endParaRPr>
          </a:p>
        </p:txBody>
      </p:sp>
      <p:sp>
        <p:nvSpPr>
          <p:cNvPr id="6" name="TextBox 5">
            <a:extLst>
              <a:ext uri="{FF2B5EF4-FFF2-40B4-BE49-F238E27FC236}">
                <a16:creationId xmlns:a16="http://schemas.microsoft.com/office/drawing/2014/main" id="{73EFF920-28C1-B823-11D4-547E96F9D6D6}"/>
              </a:ext>
            </a:extLst>
          </p:cNvPr>
          <p:cNvSpPr txBox="1"/>
          <p:nvPr/>
        </p:nvSpPr>
        <p:spPr>
          <a:xfrm>
            <a:off x="1371599" y="8064334"/>
            <a:ext cx="16449421" cy="830997"/>
          </a:xfrm>
          <a:prstGeom prst="rect">
            <a:avLst/>
          </a:prstGeom>
          <a:noFill/>
        </p:spPr>
        <p:txBody>
          <a:bodyPr wrap="square">
            <a:spAutoFit/>
          </a:bodyPr>
          <a:lstStyle/>
          <a:p>
            <a:pPr algn="just"/>
            <a:r>
              <a:rPr lang="ro-RO" sz="2400" b="1" dirty="0"/>
              <a:t>Programele noastre de formare sunt structurate astfel încât să asigure o învățare aplicată și practică,</a:t>
            </a:r>
            <a:r>
              <a:rPr lang="en-US" sz="2400" b="1" dirty="0"/>
              <a:t> </a:t>
            </a:r>
            <a:r>
              <a:rPr lang="ro-RO" sz="2400" b="1" dirty="0"/>
              <a:t>menită să sprijine funcționarii publici în utilizarea eficientă a tehnologiilor digitale în activitatea</a:t>
            </a:r>
            <a:r>
              <a:rPr lang="en-US" sz="2400" b="1" dirty="0"/>
              <a:t> </a:t>
            </a:r>
            <a:r>
              <a:rPr lang="ro-RO" sz="2400" b="1" dirty="0"/>
              <a:t>curentă.</a:t>
            </a:r>
          </a:p>
        </p:txBody>
      </p:sp>
    </p:spTree>
    <p:extLst>
      <p:ext uri="{BB962C8B-B14F-4D97-AF65-F5344CB8AC3E}">
        <p14:creationId xmlns:p14="http://schemas.microsoft.com/office/powerpoint/2010/main" val="1759570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1EB6-47DD-FC36-4827-43CBFC02F0A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DC2B0AC-0E59-D7E6-E87D-8A39CFAE0FC9}"/>
              </a:ext>
            </a:extLst>
          </p:cNvPr>
          <p:cNvGrpSpPr>
            <a:grpSpLocks noChangeAspect="1"/>
          </p:cNvGrpSpPr>
          <p:nvPr/>
        </p:nvGrpSpPr>
        <p:grpSpPr>
          <a:xfrm>
            <a:off x="11503106" y="2303956"/>
            <a:ext cx="6480000" cy="6480000"/>
            <a:chOff x="9275377" y="637189"/>
            <a:chExt cx="9012624" cy="9012623"/>
          </a:xfrm>
        </p:grpSpPr>
        <p:sp>
          <p:nvSpPr>
            <p:cNvPr id="3" name="Freeform 5">
              <a:extLst>
                <a:ext uri="{FF2B5EF4-FFF2-40B4-BE49-F238E27FC236}">
                  <a16:creationId xmlns:a16="http://schemas.microsoft.com/office/drawing/2014/main" id="{CF9BE877-59A3-FD0C-9C0D-6C86B9C93DBB}"/>
                </a:ext>
              </a:extLst>
            </p:cNvPr>
            <p:cNvSpPr/>
            <p:nvPr/>
          </p:nvSpPr>
          <p:spPr>
            <a:xfrm>
              <a:off x="9275377" y="637189"/>
              <a:ext cx="9012624" cy="9012623"/>
            </a:xfrm>
            <a:custGeom>
              <a:avLst/>
              <a:gdLst/>
              <a:ahLst/>
              <a:cxnLst/>
              <a:rect l="l" t="t" r="r" b="b"/>
              <a:pathLst>
                <a:path w="9012623" h="9012623">
                  <a:moveTo>
                    <a:pt x="0" y="0"/>
                  </a:moveTo>
                  <a:lnTo>
                    <a:pt x="9012623" y="0"/>
                  </a:lnTo>
                  <a:lnTo>
                    <a:pt x="9012623" y="9012622"/>
                  </a:lnTo>
                  <a:lnTo>
                    <a:pt x="0" y="9012622"/>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grpSp>
          <p:nvGrpSpPr>
            <p:cNvPr id="4" name="Group 6">
              <a:extLst>
                <a:ext uri="{FF2B5EF4-FFF2-40B4-BE49-F238E27FC236}">
                  <a16:creationId xmlns:a16="http://schemas.microsoft.com/office/drawing/2014/main" id="{807B5264-1BDA-B6AA-9F6B-B5838A3E54E7}"/>
                </a:ext>
              </a:extLst>
            </p:cNvPr>
            <p:cNvGrpSpPr/>
            <p:nvPr/>
          </p:nvGrpSpPr>
          <p:grpSpPr>
            <a:xfrm>
              <a:off x="9893724" y="1255536"/>
              <a:ext cx="7775929" cy="7775928"/>
              <a:chOff x="0" y="0"/>
              <a:chExt cx="812800" cy="812800"/>
            </a:xfrm>
          </p:grpSpPr>
          <p:sp>
            <p:nvSpPr>
              <p:cNvPr id="40" name="Freeform 7">
                <a:extLst>
                  <a:ext uri="{FF2B5EF4-FFF2-40B4-BE49-F238E27FC236}">
                    <a16:creationId xmlns:a16="http://schemas.microsoft.com/office/drawing/2014/main" id="{BF0AFA63-82BD-BE3C-F59E-163BCDF686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66700" cap="sq">
                <a:solidFill>
                  <a:srgbClr val="3B599B"/>
                </a:solidFill>
                <a:prstDash val="solid"/>
                <a:miter/>
              </a:ln>
            </p:spPr>
            <p:txBody>
              <a:bodyPr/>
              <a:lstStyle/>
              <a:p>
                <a:endParaRPr lang="en-US">
                  <a:latin typeface="Trebuchet MS" panose="020B0703020202090204" pitchFamily="34" charset="0"/>
                </a:endParaRPr>
              </a:p>
            </p:txBody>
          </p:sp>
          <p:sp>
            <p:nvSpPr>
              <p:cNvPr id="41" name="TextBox 8">
                <a:extLst>
                  <a:ext uri="{FF2B5EF4-FFF2-40B4-BE49-F238E27FC236}">
                    <a16:creationId xmlns:a16="http://schemas.microsoft.com/office/drawing/2014/main" id="{EE2A44B7-EBAD-9FA1-710D-B709E90FF10A}"/>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7" name="Group 9">
              <a:extLst>
                <a:ext uri="{FF2B5EF4-FFF2-40B4-BE49-F238E27FC236}">
                  <a16:creationId xmlns:a16="http://schemas.microsoft.com/office/drawing/2014/main" id="{F2465D6F-D7CF-6ED9-19AB-745B94620D19}"/>
                </a:ext>
              </a:extLst>
            </p:cNvPr>
            <p:cNvGrpSpPr/>
            <p:nvPr/>
          </p:nvGrpSpPr>
          <p:grpSpPr>
            <a:xfrm>
              <a:off x="10347070" y="1708896"/>
              <a:ext cx="6869238" cy="6869211"/>
              <a:chOff x="0" y="0"/>
              <a:chExt cx="6350000" cy="6349975"/>
            </a:xfrm>
          </p:grpSpPr>
          <p:sp>
            <p:nvSpPr>
              <p:cNvPr id="39" name="Freeform 10">
                <a:extLst>
                  <a:ext uri="{FF2B5EF4-FFF2-40B4-BE49-F238E27FC236}">
                    <a16:creationId xmlns:a16="http://schemas.microsoft.com/office/drawing/2014/main" id="{E67B6642-ABD6-7367-57A7-4850FAEE7C68}"/>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34588" r="-15410"/>
                </a:stretch>
              </a:blipFill>
            </p:spPr>
            <p:txBody>
              <a:bodyPr/>
              <a:lstStyle/>
              <a:p>
                <a:endParaRPr lang="en-US">
                  <a:latin typeface="Trebuchet MS" panose="020B0703020202090204" pitchFamily="34" charset="0"/>
                </a:endParaRPr>
              </a:p>
            </p:txBody>
          </p:sp>
        </p:grpSp>
      </p:grpSp>
      <p:grpSp>
        <p:nvGrpSpPr>
          <p:cNvPr id="42" name="Group 11">
            <a:extLst>
              <a:ext uri="{FF2B5EF4-FFF2-40B4-BE49-F238E27FC236}">
                <a16:creationId xmlns:a16="http://schemas.microsoft.com/office/drawing/2014/main" id="{6B12368B-3671-0289-214B-8904263D036E}"/>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5DCD54CA-6CE7-F97D-C179-6EE9A9D9A08C}"/>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D4C498ED-4632-3383-F758-7692FD56FA01}"/>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81D70CB3-B3A0-37A6-69B3-EC32058F905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3FF9C78B-A8FE-59D7-094F-E6183521968B}"/>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C3E72B1A-A060-3729-7E21-ED0C462600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D3B35EE8-7951-4751-C67D-A4B54094748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id="{1F20EF29-183D-2B2E-6209-0467DF348A9B}"/>
              </a:ext>
            </a:extLst>
          </p:cNvPr>
          <p:cNvGrpSpPr/>
          <p:nvPr/>
        </p:nvGrpSpPr>
        <p:grpSpPr>
          <a:xfrm>
            <a:off x="1045726" y="6488016"/>
            <a:ext cx="1006599" cy="1006599"/>
            <a:chOff x="0" y="0"/>
            <a:chExt cx="812800" cy="812800"/>
          </a:xfrm>
        </p:grpSpPr>
        <p:sp>
          <p:nvSpPr>
            <p:cNvPr id="55" name="Freeform 24">
              <a:extLst>
                <a:ext uri="{FF2B5EF4-FFF2-40B4-BE49-F238E27FC236}">
                  <a16:creationId xmlns:a16="http://schemas.microsoft.com/office/drawing/2014/main" id="{18A9C955-D28C-C368-9ED4-D1B1F1F006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CA09CC4E-A292-3207-28F2-586008A4A50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096B660E-7A99-19E7-D924-C793BDF4FDB5}"/>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D8FE207C-1D0B-D27F-794C-F3C31A4A553C}"/>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7DFF65F0-A638-62C0-DDAD-E2BDE0DD987A}"/>
              </a:ext>
            </a:extLst>
          </p:cNvPr>
          <p:cNvSpPr/>
          <p:nvPr/>
        </p:nvSpPr>
        <p:spPr>
          <a:xfrm>
            <a:off x="1191680" y="6488016"/>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Trebuchet MS" panose="020B0703020202090204" pitchFamily="34" charset="0"/>
            </a:endParaRPr>
          </a:p>
        </p:txBody>
      </p:sp>
      <p:sp>
        <p:nvSpPr>
          <p:cNvPr id="5" name="TextBox 4">
            <a:extLst>
              <a:ext uri="{FF2B5EF4-FFF2-40B4-BE49-F238E27FC236}">
                <a16:creationId xmlns:a16="http://schemas.microsoft.com/office/drawing/2014/main" id="{204DB496-461E-57FC-03C4-5EE68D2912AA}"/>
              </a:ext>
            </a:extLst>
          </p:cNvPr>
          <p:cNvSpPr txBox="1"/>
          <p:nvPr/>
        </p:nvSpPr>
        <p:spPr>
          <a:xfrm>
            <a:off x="2402415" y="4236440"/>
            <a:ext cx="9219326" cy="2308324"/>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1.2</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23</a:t>
            </a: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protocoale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de colaborare interinstituțională (28% dintre cele 4.333 autorități și instituții publice gestionate prin sistemul informatic ANFP + instituții în coordonare/subordonare, după caz) – </a:t>
            </a:r>
            <a:r>
              <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lang="ro-RO" sz="2400" kern="0" dirty="0">
                <a:solidFill>
                  <a:srgbClr val="4472C4">
                    <a:lumMod val="75000"/>
                  </a:srgbClr>
                </a:solidFill>
                <a:latin typeface="Trebuchet MS" panose="020B0603020202020204" pitchFamily="34" charset="0"/>
              </a:rPr>
              <a:t>Aveți protocol cu noi</a:t>
            </a:r>
            <a:r>
              <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Felicitări și vă mulțumim! </a:t>
            </a:r>
            <a:r>
              <a:rPr kumimoji="0" lang="en-US" sz="2400" b="0"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Dacă</a:t>
            </a:r>
            <a:r>
              <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 nu, </a:t>
            </a:r>
            <a:r>
              <a:rPr kumimoji="0" lang="ro-RO"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rPr>
              <a:t>vă așteptăm să ne deveniți parteneri! </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0000"/>
              </a:solidFill>
              <a:effectLst/>
              <a:uLnTx/>
              <a:uFillTx/>
              <a:latin typeface="Trebuchet MS" panose="020B0603020202020204" pitchFamily="34" charset="0"/>
            </a:endParaRPr>
          </a:p>
        </p:txBody>
      </p:sp>
      <p:sp>
        <p:nvSpPr>
          <p:cNvPr id="6" name="TextBox 5">
            <a:extLst>
              <a:ext uri="{FF2B5EF4-FFF2-40B4-BE49-F238E27FC236}">
                <a16:creationId xmlns:a16="http://schemas.microsoft.com/office/drawing/2014/main" id="{85110D72-58A2-D7C5-DCD1-8AD43271A194}"/>
              </a:ext>
            </a:extLst>
          </p:cNvPr>
          <p:cNvSpPr txBox="1"/>
          <p:nvPr/>
        </p:nvSpPr>
        <p:spPr>
          <a:xfrm>
            <a:off x="2428659" y="6423729"/>
            <a:ext cx="9091995" cy="1877437"/>
          </a:xfrm>
          <a:prstGeom prst="rect">
            <a:avLst/>
          </a:prstGeom>
          <a:noFill/>
        </p:spPr>
        <p:txBody>
          <a:bodyPr wrap="square" rtlCol="0">
            <a:spAutoFit/>
          </a:bodyPr>
          <a:lstStyle/>
          <a:p>
            <a:pPr algn="just"/>
            <a:r>
              <a:rPr lang="en-US" sz="2400" b="1" dirty="0">
                <a:solidFill>
                  <a:schemeClr val="accent1">
                    <a:lumMod val="75000"/>
                  </a:schemeClr>
                </a:solidFill>
                <a:latin typeface="Trebuchet MS" panose="020B0603020202020204" pitchFamily="34" charset="0"/>
              </a:rPr>
              <a:t>A</a:t>
            </a:r>
            <a:r>
              <a:rPr lang="ro-RO" sz="2400" b="1" dirty="0">
                <a:solidFill>
                  <a:schemeClr val="accent1">
                    <a:lumMod val="75000"/>
                  </a:schemeClr>
                </a:solidFill>
                <a:latin typeface="Trebuchet MS" panose="020B0603020202020204" pitchFamily="34" charset="0"/>
              </a:rPr>
              <a:t>naliză privind nevoia de instruire a resurselor umane din administrația publică din România în domeniul competențelor digitale:</a:t>
            </a:r>
          </a:p>
          <a:p>
            <a:pPr algn="just"/>
            <a:r>
              <a:rPr lang="ro-RO" sz="2000" dirty="0">
                <a:solidFill>
                  <a:schemeClr val="accent1">
                    <a:lumMod val="75000"/>
                  </a:schemeClr>
                </a:solidFill>
                <a:latin typeface="Trebuchet MS" panose="020B0603020202020204" pitchFamily="34" charset="0"/>
                <a:hlinkClick r:id="rId8"/>
              </a:rPr>
              <a:t>https://www.anfp.gov.ro/R/Doc/2023/PNRR/Anexa%20nr.%201%20-%20Analiza%20competente%20digitale.pdf</a:t>
            </a:r>
            <a:endParaRPr lang="en-US" sz="20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813700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50038-1A3F-D6D4-93F7-4BD106584806}"/>
              </a:ext>
            </a:extLst>
          </p:cNvPr>
          <p:cNvPicPr>
            <a:picLocks noChangeAspect="1"/>
          </p:cNvPicPr>
          <p:nvPr/>
        </p:nvPicPr>
        <p:blipFill>
          <a:blip r:embed="rId2"/>
          <a:stretch>
            <a:fillRect/>
          </a:stretch>
        </p:blipFill>
        <p:spPr>
          <a:xfrm>
            <a:off x="2857500" y="1181100"/>
            <a:ext cx="12573000" cy="7636693"/>
          </a:xfrm>
          <a:prstGeom prst="rect">
            <a:avLst/>
          </a:prstGeom>
        </p:spPr>
      </p:pic>
    </p:spTree>
    <p:extLst>
      <p:ext uri="{BB962C8B-B14F-4D97-AF65-F5344CB8AC3E}">
        <p14:creationId xmlns:p14="http://schemas.microsoft.com/office/powerpoint/2010/main" val="177531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11">
            <a:extLst>
              <a:ext uri="{FF2B5EF4-FFF2-40B4-BE49-F238E27FC236}">
                <a16:creationId xmlns:a16="http://schemas.microsoft.com/office/drawing/2014/main" id="{30438190-9D2C-118D-1039-4C33D8551D44}"/>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3E13D2B0-3632-0877-ACC4-F1ECBB9634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F5E28AF3-0C8B-6A89-A096-7C12C624AE47}"/>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CC5F38D-3E70-E61E-66CA-A353AA82CCA2}"/>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7" name="Group 26">
            <a:extLst>
              <a:ext uri="{FF2B5EF4-FFF2-40B4-BE49-F238E27FC236}">
                <a16:creationId xmlns:a16="http://schemas.microsoft.com/office/drawing/2014/main" id="{523D8157-AD1E-A0E9-AA86-5530EA778F0D}"/>
              </a:ext>
            </a:extLst>
          </p:cNvPr>
          <p:cNvGrpSpPr/>
          <p:nvPr/>
        </p:nvGrpSpPr>
        <p:grpSpPr>
          <a:xfrm>
            <a:off x="977996" y="4393704"/>
            <a:ext cx="1006599" cy="1006599"/>
            <a:chOff x="0" y="0"/>
            <a:chExt cx="812800" cy="812800"/>
          </a:xfrm>
        </p:grpSpPr>
        <p:sp>
          <p:nvSpPr>
            <p:cNvPr id="58" name="Freeform 27">
              <a:extLst>
                <a:ext uri="{FF2B5EF4-FFF2-40B4-BE49-F238E27FC236}">
                  <a16:creationId xmlns:a16="http://schemas.microsoft.com/office/drawing/2014/main" id="{79E58174-93C8-FF39-911B-F141CD32A1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31266F86-4F5F-1327-BFC0-3A64DEF6EFC2}"/>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4" name="TextBox 36">
            <a:extLst>
              <a:ext uri="{FF2B5EF4-FFF2-40B4-BE49-F238E27FC236}">
                <a16:creationId xmlns:a16="http://schemas.microsoft.com/office/drawing/2014/main" id="{2E41FD48-FBE5-3CBB-FE3B-7D42FE85C3D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4" name="Freeform 48">
            <a:extLst>
              <a:ext uri="{FF2B5EF4-FFF2-40B4-BE49-F238E27FC236}">
                <a16:creationId xmlns:a16="http://schemas.microsoft.com/office/drawing/2014/main" id="{C7E87A98-FC4C-50A6-5AFC-49E0F6F30FD2}"/>
              </a:ext>
            </a:extLst>
          </p:cNvPr>
          <p:cNvSpPr/>
          <p:nvPr/>
        </p:nvSpPr>
        <p:spPr>
          <a:xfrm>
            <a:off x="1123950" y="4393704"/>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 name="TextBox 6">
            <a:extLst>
              <a:ext uri="{FF2B5EF4-FFF2-40B4-BE49-F238E27FC236}">
                <a16:creationId xmlns:a16="http://schemas.microsoft.com/office/drawing/2014/main" id="{2DD46D3B-DDA8-EEFE-D481-C69B26AEACFC}"/>
              </a:ext>
            </a:extLst>
          </p:cNvPr>
          <p:cNvSpPr txBox="1"/>
          <p:nvPr/>
        </p:nvSpPr>
        <p:spPr>
          <a:xfrm>
            <a:off x="2514599" y="4666170"/>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2 platforme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securizate</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a:t>
            </a:r>
            <a:r>
              <a:rPr kumimoji="0" lang="en-US" sz="2400" b="1" i="0" u="none" strike="noStrike" kern="0" cap="none" spc="0" normalizeH="0" baseline="0" noProof="0" dirty="0" err="1">
                <a:ln>
                  <a:noFill/>
                </a:ln>
                <a:solidFill>
                  <a:srgbClr val="4472C4">
                    <a:lumMod val="75000"/>
                  </a:srgbClr>
                </a:solidFill>
                <a:effectLst/>
                <a:uLnTx/>
                <a:uFillTx/>
                <a:latin typeface="Trebuchet MS" panose="020B0603020202020204" pitchFamily="34" charset="0"/>
              </a:rPr>
              <a:t>și</a:t>
            </a:r>
            <a:r>
              <a:rPr kumimoji="0" lang="en-US"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interactive</a:t>
            </a:r>
            <a:r>
              <a:rPr kumimoji="0" lang="ro-RO" sz="2400" b="1" i="0" u="none" strike="noStrike" kern="0" cap="none" spc="0" normalizeH="0" baseline="0" noProof="0" dirty="0">
                <a:ln>
                  <a:noFill/>
                </a:ln>
                <a:solidFill>
                  <a:srgbClr val="4472C4">
                    <a:lumMod val="75000"/>
                  </a:srgbClr>
                </a:solidFill>
                <a:effectLst/>
                <a:uLnTx/>
                <a:uFillTx/>
                <a:latin typeface="Trebuchet MS" panose="020B0603020202020204" pitchFamily="34" charset="0"/>
              </a:rPr>
              <a:t> de gestiune și formare a participanților</a:t>
            </a:r>
          </a:p>
        </p:txBody>
      </p:sp>
      <p:pic>
        <p:nvPicPr>
          <p:cNvPr id="11" name="Picture 10">
            <a:extLst>
              <a:ext uri="{FF2B5EF4-FFF2-40B4-BE49-F238E27FC236}">
                <a16:creationId xmlns:a16="http://schemas.microsoft.com/office/drawing/2014/main" id="{B6F92FB6-B813-47CF-6E64-E16B9521D998}"/>
              </a:ext>
            </a:extLst>
          </p:cNvPr>
          <p:cNvPicPr>
            <a:picLocks noChangeAspect="1"/>
          </p:cNvPicPr>
          <p:nvPr/>
        </p:nvPicPr>
        <p:blipFill>
          <a:blip r:embed="rId5"/>
          <a:srcRect t="4074" r="50417" b="5555"/>
          <a:stretch/>
        </p:blipFill>
        <p:spPr>
          <a:xfrm>
            <a:off x="7299661" y="2259168"/>
            <a:ext cx="5730539" cy="2937503"/>
          </a:xfrm>
          <a:prstGeom prst="rect">
            <a:avLst/>
          </a:prstGeom>
        </p:spPr>
      </p:pic>
      <p:pic>
        <p:nvPicPr>
          <p:cNvPr id="13" name="Picture 12">
            <a:extLst>
              <a:ext uri="{FF2B5EF4-FFF2-40B4-BE49-F238E27FC236}">
                <a16:creationId xmlns:a16="http://schemas.microsoft.com/office/drawing/2014/main" id="{B87499B7-A8A2-F164-5FA9-0AEE70BB5BCE}"/>
              </a:ext>
            </a:extLst>
          </p:cNvPr>
          <p:cNvPicPr>
            <a:picLocks noChangeAspect="1"/>
          </p:cNvPicPr>
          <p:nvPr/>
        </p:nvPicPr>
        <p:blipFill>
          <a:blip r:embed="rId6"/>
          <a:srcRect t="4075" r="55000" b="5555"/>
          <a:stretch/>
        </p:blipFill>
        <p:spPr>
          <a:xfrm>
            <a:off x="11579465" y="5350110"/>
            <a:ext cx="5730539" cy="3236693"/>
          </a:xfrm>
          <a:prstGeom prst="rect">
            <a:avLst/>
          </a:prstGeom>
        </p:spPr>
      </p:pic>
      <p:sp>
        <p:nvSpPr>
          <p:cNvPr id="14" name="TextBox 13">
            <a:extLst>
              <a:ext uri="{FF2B5EF4-FFF2-40B4-BE49-F238E27FC236}">
                <a16:creationId xmlns:a16="http://schemas.microsoft.com/office/drawing/2014/main" id="{37C38076-BE55-B322-22DA-D45D597C9369}"/>
              </a:ext>
            </a:extLst>
          </p:cNvPr>
          <p:cNvSpPr txBox="1"/>
          <p:nvPr/>
        </p:nvSpPr>
        <p:spPr>
          <a:xfrm>
            <a:off x="5344404" y="6259686"/>
            <a:ext cx="483576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7"/>
              </a:rPr>
              <a:t>https://formaredigitalaanfp.ro/</a:t>
            </a:r>
            <a:endParaRPr lang="ro-RO" sz="2400" b="0" i="0" dirty="0">
              <a:effectLst/>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ro-RO" sz="2400" u="none" strike="noStrike" kern="0" cap="none" spc="0" normalizeH="0" baseline="0" noProof="0" dirty="0">
              <a:ln>
                <a:noFill/>
              </a:ln>
              <a:solidFill>
                <a:srgbClr val="4472C4">
                  <a:lumMod val="75000"/>
                </a:srgbClr>
              </a:solidFill>
              <a:uLnTx/>
              <a:uFillTx/>
              <a:latin typeface="Trebuchet MS" panose="020B0603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US" sz="2400" b="0" i="0" dirty="0">
                <a:effectLst/>
                <a:latin typeface="Trebuchet MS" panose="020B0603020202020204" pitchFamily="34" charset="0"/>
                <a:hlinkClick r:id="rId8"/>
              </a:rPr>
              <a:t>https://elearn.euro-jobs.ro/</a:t>
            </a:r>
            <a:endParaRPr kumimoji="0" lang="en-US" sz="2400" b="0" i="0" u="none" strike="noStrike" kern="0" cap="none" spc="0" normalizeH="0" baseline="0" noProof="0" dirty="0">
              <a:ln>
                <a:noFill/>
              </a:ln>
              <a:solidFill>
                <a:srgbClr val="4472C4">
                  <a:lumMod val="75000"/>
                </a:srgbClr>
              </a:solidFill>
              <a:effectLst/>
              <a:uLnTx/>
              <a:uFillTx/>
              <a:latin typeface="Trebuchet MS" panose="020B0603020202020204" pitchFamily="34" charset="0"/>
            </a:endParaRPr>
          </a:p>
        </p:txBody>
      </p:sp>
    </p:spTree>
    <p:extLst>
      <p:ext uri="{BB962C8B-B14F-4D97-AF65-F5344CB8AC3E}">
        <p14:creationId xmlns:p14="http://schemas.microsoft.com/office/powerpoint/2010/main" val="2507402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13D7E-5FAC-478E-E94A-FEB49DE3702E}"/>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C7D9517E-8A4C-FBDF-A411-FC47566BBF55}"/>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D551B00F-4685-2718-403B-808B175B99FE}"/>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CC8053E2-32E2-39D7-419E-449B31CD008D}"/>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77A69A7C-625B-7B02-8ECC-7603C8761268}"/>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430FE738-0088-6F54-8259-CBCF80C0F9EB}"/>
              </a:ext>
            </a:extLst>
          </p:cNvPr>
          <p:cNvGrpSpPr/>
          <p:nvPr/>
        </p:nvGrpSpPr>
        <p:grpSpPr>
          <a:xfrm>
            <a:off x="1041496" y="3991320"/>
            <a:ext cx="1006599" cy="1006599"/>
            <a:chOff x="0" y="0"/>
            <a:chExt cx="812800" cy="812800"/>
          </a:xfrm>
        </p:grpSpPr>
        <p:sp>
          <p:nvSpPr>
            <p:cNvPr id="52" name="Freeform 21">
              <a:extLst>
                <a:ext uri="{FF2B5EF4-FFF2-40B4-BE49-F238E27FC236}">
                  <a16:creationId xmlns:a16="http://schemas.microsoft.com/office/drawing/2014/main" id="{29709563-B042-8928-AD91-34F8DC51C2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53F6E725-0CDA-BD2A-8439-9BDB2EA8CA47}"/>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8DA68AC0-CFE1-E3A6-529E-CBACE2A9DCA0}"/>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10CD386D-DCA5-C411-0935-E60DE78ED41B}"/>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5" name="Freeform 49">
            <a:extLst>
              <a:ext uri="{FF2B5EF4-FFF2-40B4-BE49-F238E27FC236}">
                <a16:creationId xmlns:a16="http://schemas.microsoft.com/office/drawing/2014/main" id="{A08E03FC-93F9-1B2E-E343-C9ADA92D18E4}"/>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B27210C6-28EE-1FEE-6BD6-D07903CBCE4B}"/>
              </a:ext>
            </a:extLst>
          </p:cNvPr>
          <p:cNvSpPr txBox="1"/>
          <p:nvPr/>
        </p:nvSpPr>
        <p:spPr>
          <a:xfrm>
            <a:off x="1924174" y="4626734"/>
            <a:ext cx="8867747" cy="4154984"/>
          </a:xfrm>
          <a:prstGeom prst="rect">
            <a:avLst/>
          </a:prstGeom>
          <a:noFill/>
        </p:spPr>
        <p:txBody>
          <a:bodyPr wrap="square" rtlCol="0">
            <a:spAutoFit/>
          </a:bodyPr>
          <a:lstStyle/>
          <a:p>
            <a:r>
              <a:rPr lang="ro-RO" sz="2400" b="1" dirty="0">
                <a:solidFill>
                  <a:schemeClr val="accent1">
                    <a:lumMod val="75000"/>
                  </a:schemeClr>
                </a:solidFill>
              </a:rPr>
              <a:t>Analiza de impact a formării în domeniul tehnologiei informației asupra activităților specifice derulate </a:t>
            </a:r>
            <a:r>
              <a:rPr lang="ro-RO" sz="2400" dirty="0">
                <a:solidFill>
                  <a:schemeClr val="accent1">
                    <a:lumMod val="75000"/>
                  </a:schemeClr>
                </a:solidFill>
              </a:rPr>
              <a:t>– în derulare</a:t>
            </a:r>
            <a:endParaRPr lang="en-US" sz="2400" dirty="0">
              <a:solidFill>
                <a:schemeClr val="accent1">
                  <a:lumMod val="75000"/>
                </a:schemeClr>
              </a:solidFill>
            </a:endParaRPr>
          </a:p>
          <a:p>
            <a:pPr marL="342900" marR="0" lvl="0" indent="-342900">
              <a:buFont typeface="Wingdings" panose="05000000000000000000" pitchFamily="2" charset="2"/>
              <a:buChar char=""/>
            </a:pPr>
            <a:r>
              <a:rPr lang="en-US" sz="2400" dirty="0">
                <a:effectLst/>
                <a:ea typeface="Times New Roman" panose="02020603050405020304" pitchFamily="18" charset="0"/>
              </a:rPr>
              <a:t>Desk research;</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Chestionare</a:t>
            </a:r>
            <a:r>
              <a:rPr lang="en-US" sz="2400" dirty="0">
                <a:effectLst/>
                <a:ea typeface="Times New Roman" panose="02020603050405020304" pitchFamily="18" charset="0"/>
              </a:rPr>
              <a:t> de </a:t>
            </a:r>
            <a:r>
              <a:rPr lang="en-US" sz="2400" dirty="0" err="1">
                <a:effectLst/>
                <a:ea typeface="Times New Roman" panose="02020603050405020304" pitchFamily="18" charset="0"/>
              </a:rPr>
              <a:t>satisfacție</a:t>
            </a:r>
            <a:r>
              <a:rPr lang="en-US" sz="2400" dirty="0">
                <a:effectLst/>
                <a:ea typeface="Times New Roman" panose="02020603050405020304" pitchFamily="18" charset="0"/>
              </a:rPr>
              <a:t> </a:t>
            </a:r>
            <a:r>
              <a:rPr lang="en-US" sz="2400" dirty="0" err="1">
                <a:effectLst/>
                <a:ea typeface="Times New Roman" panose="02020603050405020304" pitchFamily="18" charset="0"/>
              </a:rPr>
              <a:t>participanți</a:t>
            </a:r>
            <a:r>
              <a:rPr lang="en-US" sz="2400" dirty="0">
                <a:effectLst/>
                <a:ea typeface="Times New Roman" panose="02020603050405020304" pitchFamily="18" charset="0"/>
              </a:rPr>
              <a:t> </a:t>
            </a:r>
            <a:r>
              <a:rPr lang="en-US" sz="2400" dirty="0" err="1">
                <a:effectLst/>
                <a:ea typeface="Times New Roman" panose="02020603050405020304" pitchFamily="18" charset="0"/>
              </a:rPr>
              <a:t>sesiuni</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Sondaje</a:t>
            </a:r>
            <a:r>
              <a:rPr lang="en-US" sz="2400" dirty="0">
                <a:effectLst/>
                <a:ea typeface="Times New Roman" panose="02020603050405020304" pitchFamily="18" charset="0"/>
              </a:rPr>
              <a:t> de </a:t>
            </a:r>
            <a:r>
              <a:rPr lang="en-US" sz="2400" dirty="0" err="1">
                <a:effectLst/>
                <a:ea typeface="Times New Roman" panose="02020603050405020304" pitchFamily="18" charset="0"/>
              </a:rPr>
              <a:t>opinie</a:t>
            </a:r>
            <a:r>
              <a:rPr lang="en-US" sz="2400" dirty="0">
                <a:effectLst/>
                <a:ea typeface="Times New Roman" panose="02020603050405020304" pitchFamily="18" charset="0"/>
              </a:rPr>
              <a:t>: </a:t>
            </a:r>
            <a:r>
              <a:rPr lang="en-US" sz="2400" dirty="0" err="1">
                <a:effectLst/>
                <a:ea typeface="Times New Roman" panose="02020603050405020304" pitchFamily="18" charset="0"/>
              </a:rPr>
              <a:t>populația</a:t>
            </a:r>
            <a:r>
              <a:rPr lang="en-US" sz="2400" dirty="0">
                <a:effectLst/>
                <a:ea typeface="Times New Roman" panose="02020603050405020304" pitchFamily="18" charset="0"/>
              </a:rPr>
              <a:t> </a:t>
            </a:r>
            <a:r>
              <a:rPr lang="en-US" sz="2400" dirty="0" err="1">
                <a:effectLst/>
                <a:ea typeface="Times New Roman" panose="02020603050405020304" pitchFamily="18" charset="0"/>
              </a:rPr>
              <a:t>generală</a:t>
            </a:r>
            <a:r>
              <a:rPr lang="en-US" sz="2400" dirty="0">
                <a:effectLst/>
                <a:ea typeface="Times New Roman" panose="02020603050405020304" pitchFamily="18" charset="0"/>
              </a:rPr>
              <a:t>, </a:t>
            </a:r>
            <a:r>
              <a:rPr lang="en-US" sz="2400" dirty="0" err="1">
                <a:effectLst/>
                <a:ea typeface="Times New Roman" panose="02020603050405020304" pitchFamily="18" charset="0"/>
              </a:rPr>
              <a:t>mediul</a:t>
            </a:r>
            <a:r>
              <a:rPr lang="en-US" sz="2400" dirty="0">
                <a:effectLst/>
                <a:ea typeface="Times New Roman" panose="02020603050405020304" pitchFamily="18" charset="0"/>
              </a:rPr>
              <a:t> </a:t>
            </a:r>
            <a:r>
              <a:rPr lang="en-US" sz="2400" dirty="0" err="1">
                <a:effectLst/>
                <a:ea typeface="Times New Roman" panose="02020603050405020304" pitchFamily="18" charset="0"/>
              </a:rPr>
              <a:t>privat</a:t>
            </a:r>
            <a:r>
              <a:rPr lang="en-US" sz="2400" dirty="0">
                <a:effectLst/>
                <a:ea typeface="Times New Roman" panose="02020603050405020304" pitchFamily="18" charset="0"/>
              </a:rPr>
              <a:t>, </a:t>
            </a:r>
            <a:r>
              <a:rPr lang="en-US" sz="2400" dirty="0" err="1">
                <a:effectLst/>
                <a:ea typeface="Times New Roman" panose="02020603050405020304" pitchFamily="18" charset="0"/>
              </a:rPr>
              <a:t>persoane</a:t>
            </a:r>
            <a:r>
              <a:rPr lang="en-US" sz="2400" dirty="0">
                <a:effectLst/>
                <a:ea typeface="Times New Roman" panose="02020603050405020304" pitchFamily="18" charset="0"/>
              </a:rPr>
              <a:t> </a:t>
            </a:r>
            <a:r>
              <a:rPr lang="en-US" sz="2400" dirty="0" err="1">
                <a:effectLst/>
                <a:ea typeface="Times New Roman" panose="02020603050405020304" pitchFamily="18" charset="0"/>
              </a:rPr>
              <a:t>vulnerabile</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ro-RO" sz="2400" dirty="0">
                <a:effectLst/>
                <a:ea typeface="Times New Roman" panose="02020603050405020304" pitchFamily="18" charset="0"/>
              </a:rPr>
              <a:t>F</a:t>
            </a:r>
            <a:r>
              <a:rPr lang="en-US" sz="2400" dirty="0" err="1">
                <a:effectLst/>
                <a:ea typeface="Times New Roman" panose="02020603050405020304" pitchFamily="18" charset="0"/>
              </a:rPr>
              <a:t>ocus</a:t>
            </a:r>
            <a:r>
              <a:rPr lang="en-US" sz="2400" dirty="0">
                <a:effectLst/>
                <a:ea typeface="Times New Roman" panose="02020603050405020304" pitchFamily="18" charset="0"/>
              </a:rPr>
              <a:t> </a:t>
            </a:r>
            <a:r>
              <a:rPr lang="en-US" sz="2400" dirty="0" err="1">
                <a:effectLst/>
                <a:ea typeface="Times New Roman" panose="02020603050405020304" pitchFamily="18" charset="0"/>
              </a:rPr>
              <a:t>grupuri</a:t>
            </a:r>
            <a:r>
              <a:rPr lang="en-US" sz="2400" dirty="0">
                <a:effectLst/>
                <a:ea typeface="Times New Roman" panose="02020603050405020304" pitchFamily="18" charset="0"/>
              </a:rPr>
              <a:t> cu </a:t>
            </a:r>
            <a:r>
              <a:rPr lang="en-US" sz="2400" dirty="0" err="1">
                <a:effectLst/>
                <a:ea typeface="Times New Roman" panose="02020603050405020304" pitchFamily="18" charset="0"/>
              </a:rPr>
              <a:t>participanții</a:t>
            </a:r>
            <a:r>
              <a:rPr lang="en-US" sz="2400" dirty="0">
                <a:effectLst/>
                <a:ea typeface="Times New Roman" panose="02020603050405020304" pitchFamily="18" charset="0"/>
              </a:rPr>
              <a:t> la </a:t>
            </a:r>
            <a:r>
              <a:rPr lang="en-US" sz="2400" dirty="0" err="1">
                <a:effectLst/>
                <a:ea typeface="Times New Roman" panose="02020603050405020304" pitchFamily="18" charset="0"/>
              </a:rPr>
              <a:t>sesiunile</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 </a:t>
            </a:r>
            <a:r>
              <a:rPr lang="en-US" sz="2400" dirty="0" err="1">
                <a:effectLst/>
                <a:ea typeface="Times New Roman" panose="02020603050405020304" pitchFamily="18" charset="0"/>
              </a:rPr>
              <a:t>formatori</a:t>
            </a:r>
            <a:r>
              <a:rPr lang="en-US" sz="2400" dirty="0">
                <a:effectLst/>
                <a:ea typeface="Times New Roman" panose="02020603050405020304" pitchFamily="18" charset="0"/>
              </a:rPr>
              <a:t>, </a:t>
            </a:r>
            <a:r>
              <a:rPr lang="en-US" sz="2400" dirty="0" err="1">
                <a:effectLst/>
                <a:ea typeface="Times New Roman" panose="02020603050405020304" pitchFamily="18" charset="0"/>
              </a:rPr>
              <a:t>funcționari</a:t>
            </a:r>
            <a:r>
              <a:rPr lang="en-US" sz="2400" dirty="0">
                <a:effectLst/>
                <a:ea typeface="Times New Roman" panose="02020603050405020304" pitchFamily="18" charset="0"/>
              </a:rPr>
              <a:t> </a:t>
            </a:r>
            <a:r>
              <a:rPr lang="en-US" sz="2400" dirty="0" err="1">
                <a:effectLst/>
                <a:ea typeface="Times New Roman" panose="02020603050405020304" pitchFamily="18" charset="0"/>
              </a:rPr>
              <a:t>publici</a:t>
            </a:r>
            <a:r>
              <a:rPr lang="en-US" sz="2400" dirty="0">
                <a:effectLst/>
                <a:ea typeface="Times New Roman" panose="02020603050405020304" pitchFamily="18" charset="0"/>
              </a:rPr>
              <a:t> care nu au </a:t>
            </a:r>
            <a:r>
              <a:rPr lang="en-US" sz="2400" dirty="0" err="1">
                <a:effectLst/>
                <a:ea typeface="Times New Roman" panose="02020603050405020304" pitchFamily="18" charset="0"/>
              </a:rPr>
              <a:t>participat</a:t>
            </a:r>
            <a:r>
              <a:rPr lang="en-US" sz="2400" dirty="0">
                <a:effectLst/>
                <a:ea typeface="Times New Roman" panose="02020603050405020304" pitchFamily="18" charset="0"/>
              </a:rPr>
              <a:t> la </a:t>
            </a:r>
            <a:r>
              <a:rPr lang="en-US" sz="2400" dirty="0" err="1">
                <a:effectLst/>
                <a:ea typeface="Times New Roman" panose="02020603050405020304" pitchFamily="18" charset="0"/>
              </a:rPr>
              <a:t>sesiunile</a:t>
            </a:r>
            <a:r>
              <a:rPr lang="en-US" sz="2400" dirty="0">
                <a:effectLst/>
                <a:ea typeface="Times New Roman" panose="02020603050405020304" pitchFamily="18" charset="0"/>
              </a:rPr>
              <a:t> de </a:t>
            </a:r>
            <a:r>
              <a:rPr lang="en-US" sz="2400" dirty="0" err="1">
                <a:effectLst/>
                <a:ea typeface="Times New Roman" panose="02020603050405020304" pitchFamily="18" charset="0"/>
              </a:rPr>
              <a:t>formare</a:t>
            </a:r>
            <a:r>
              <a:rPr lang="en-US" sz="2400" dirty="0">
                <a:effectLst/>
                <a:ea typeface="Times New Roman" panose="02020603050405020304" pitchFamily="18" charset="0"/>
              </a:rPr>
              <a:t>; </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Interviuri</a:t>
            </a:r>
            <a:r>
              <a:rPr lang="en-US" sz="2400" dirty="0">
                <a:effectLst/>
                <a:ea typeface="Times New Roman" panose="02020603050405020304" pitchFamily="18" charset="0"/>
              </a:rPr>
              <a:t>;</a:t>
            </a:r>
            <a:endParaRPr lang="en-US" sz="2400" dirty="0">
              <a:effectLst/>
              <a:ea typeface="Calibri" panose="020F0502020204030204" pitchFamily="34" charset="0"/>
            </a:endParaRPr>
          </a:p>
          <a:p>
            <a:pPr marL="342900" marR="0" lvl="0" indent="-342900">
              <a:buFont typeface="Wingdings" panose="05000000000000000000" pitchFamily="2" charset="2"/>
              <a:buChar char=""/>
            </a:pPr>
            <a:r>
              <a:rPr lang="en-US" sz="2400" dirty="0" err="1">
                <a:effectLst/>
                <a:ea typeface="Times New Roman" panose="02020603050405020304" pitchFamily="18" charset="0"/>
              </a:rPr>
              <a:t>Grup</a:t>
            </a:r>
            <a:r>
              <a:rPr lang="en-US" sz="2400" dirty="0">
                <a:effectLst/>
                <a:ea typeface="Times New Roman" panose="02020603050405020304" pitchFamily="18" charset="0"/>
              </a:rPr>
              <a:t> Delphi cu </a:t>
            </a:r>
            <a:r>
              <a:rPr lang="en-US" sz="2400" dirty="0" err="1">
                <a:effectLst/>
                <a:ea typeface="Times New Roman" panose="02020603050405020304" pitchFamily="18" charset="0"/>
              </a:rPr>
              <a:t>experții</a:t>
            </a:r>
            <a:r>
              <a:rPr lang="en-US" sz="2400" dirty="0">
                <a:effectLst/>
                <a:ea typeface="Times New Roman" panose="02020603050405020304" pitchFamily="18" charset="0"/>
              </a:rPr>
              <a:t> </a:t>
            </a:r>
            <a:r>
              <a:rPr lang="en-US" sz="2400" dirty="0" err="1">
                <a:effectLst/>
                <a:ea typeface="Times New Roman" panose="02020603050405020304" pitchFamily="18" charset="0"/>
              </a:rPr>
              <a:t>formatori</a:t>
            </a:r>
            <a:r>
              <a:rPr lang="ro-RO" sz="2400" dirty="0">
                <a:ea typeface="Times New Roman" panose="02020603050405020304" pitchFamily="18" charset="0"/>
              </a:rPr>
              <a:t>, panel de experți.</a:t>
            </a:r>
            <a:endParaRPr lang="en-US" sz="2400" dirty="0">
              <a:effectLst/>
              <a:ea typeface="Calibri" panose="020F0502020204030204" pitchFamily="34" charset="0"/>
            </a:endParaRPr>
          </a:p>
          <a:p>
            <a:endParaRPr lang="en-US" sz="2400" dirty="0">
              <a:solidFill>
                <a:schemeClr val="accent1">
                  <a:lumMod val="75000"/>
                </a:schemeClr>
              </a:solidFill>
            </a:endParaRPr>
          </a:p>
        </p:txBody>
      </p:sp>
      <p:pic>
        <p:nvPicPr>
          <p:cNvPr id="6" name="Picture 5">
            <a:extLst>
              <a:ext uri="{FF2B5EF4-FFF2-40B4-BE49-F238E27FC236}">
                <a16:creationId xmlns:a16="http://schemas.microsoft.com/office/drawing/2014/main" id="{1A119BF6-B4D8-3630-3D26-2B9BC0745AB6}"/>
              </a:ext>
            </a:extLst>
          </p:cNvPr>
          <p:cNvPicPr>
            <a:picLocks noChangeAspect="1"/>
          </p:cNvPicPr>
          <p:nvPr/>
        </p:nvPicPr>
        <p:blipFill>
          <a:blip r:embed="rId5" cstate="print">
            <a:extLst>
              <a:ext uri="{28A0092B-C50C-407E-A947-70E740481C1C}">
                <a14:useLocalDpi xmlns:a14="http://schemas.microsoft.com/office/drawing/2010/main" val="0"/>
              </a:ext>
            </a:extLst>
          </a:blip>
          <a:srcRect t="28978" r="3889"/>
          <a:stretch/>
        </p:blipFill>
        <p:spPr>
          <a:xfrm>
            <a:off x="10668000" y="2359973"/>
            <a:ext cx="7035422" cy="3899147"/>
          </a:xfrm>
          <a:prstGeom prst="rect">
            <a:avLst/>
          </a:prstGeom>
        </p:spPr>
      </p:pic>
    </p:spTree>
    <p:extLst>
      <p:ext uri="{BB962C8B-B14F-4D97-AF65-F5344CB8AC3E}">
        <p14:creationId xmlns:p14="http://schemas.microsoft.com/office/powerpoint/2010/main" val="1518558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CE31-E9AA-E759-8252-2A83CE7E701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BCF43115-EC77-D1DA-2DF8-F2D1B743399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4E7FB6F9-2A24-F3C7-8626-4F2F07E82A98}"/>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297F5A9A-D8EB-9348-2FFF-DB15AE7AAB70}"/>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D80859CB-B78F-DAD4-69DB-2803EB5035B9}"/>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0198E96D-F5DB-FC70-B7E1-3DBB09F4B063}"/>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CFD72C7A-FA6B-AA17-BAB0-4A06D32654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77113D18-4BD9-C4D9-853F-E3665BC402B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59E98A2B-90CC-6ED2-0022-F6926BCA7F9E}"/>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04EC6335-B706-A21D-2448-C863085A2A7D}"/>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8" name="TextBox 7">
            <a:extLst>
              <a:ext uri="{FF2B5EF4-FFF2-40B4-BE49-F238E27FC236}">
                <a16:creationId xmlns:a16="http://schemas.microsoft.com/office/drawing/2014/main" id="{63EEBA9C-F52C-E52B-003C-5E18D9C195A7}"/>
              </a:ext>
            </a:extLst>
          </p:cNvPr>
          <p:cNvSpPr txBox="1"/>
          <p:nvPr/>
        </p:nvSpPr>
        <p:spPr>
          <a:xfrm>
            <a:off x="2181253" y="4196901"/>
            <a:ext cx="9858347" cy="461665"/>
          </a:xfrm>
          <a:prstGeom prst="rect">
            <a:avLst/>
          </a:prstGeom>
          <a:noFill/>
        </p:spPr>
        <p:txBody>
          <a:bodyPr wrap="square" rtlCol="0">
            <a:spAutoFit/>
          </a:bodyPr>
          <a:lstStyle/>
          <a:p>
            <a:r>
              <a:rPr lang="ro-RO" sz="2400" b="1" dirty="0">
                <a:solidFill>
                  <a:schemeClr val="accent1">
                    <a:lumMod val="75000"/>
                  </a:schemeClr>
                </a:solidFill>
                <a:latin typeface="Trebuchet MS" panose="020B0603020202020204" pitchFamily="34" charset="0"/>
              </a:rPr>
              <a:t>Campanie de promovare online (noiembrie 2024 – februarie 2025)</a:t>
            </a:r>
            <a:endParaRPr lang="en-US" sz="2400" dirty="0">
              <a:solidFill>
                <a:schemeClr val="accent1">
                  <a:lumMod val="75000"/>
                </a:schemeClr>
              </a:solidFill>
              <a:latin typeface="Trebuchet MS" panose="020B0603020202020204" pitchFamily="34" charset="0"/>
            </a:endParaRPr>
          </a:p>
        </p:txBody>
      </p:sp>
      <p:pic>
        <p:nvPicPr>
          <p:cNvPr id="1026" name="Picture 2" descr="Image result for social media">
            <a:extLst>
              <a:ext uri="{FF2B5EF4-FFF2-40B4-BE49-F238E27FC236}">
                <a16:creationId xmlns:a16="http://schemas.microsoft.com/office/drawing/2014/main" id="{0DBF9332-6DEE-D5C6-CC39-20435B655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0107" y="2414184"/>
            <a:ext cx="5660654" cy="3214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C37AE6-6523-5BA9-88EC-22AF481E72AE}"/>
              </a:ext>
            </a:extLst>
          </p:cNvPr>
          <p:cNvSpPr txBox="1"/>
          <p:nvPr/>
        </p:nvSpPr>
        <p:spPr>
          <a:xfrm>
            <a:off x="2358215" y="4719259"/>
            <a:ext cx="9495938" cy="1569660"/>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Meta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highlight>
                  <a:srgbClr val="00FFFF"/>
                </a:highlight>
                <a:latin typeface="Trebuchet MS" panose="020B0603020202020204" pitchFamily="34" charset="0"/>
              </a:rPr>
              <a:t>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104.881 de vizualizări cu acoperire în toată țara, </a:t>
            </a:r>
            <a:r>
              <a:rPr lang="en-US" sz="2400" kern="0" dirty="0">
                <a:solidFill>
                  <a:srgbClr val="4472C4">
                    <a:lumMod val="75000"/>
                  </a:srgbClr>
                </a:solidFill>
                <a:latin typeface="Trebuchet MS" panose="020B0603020202020204" pitchFamily="34" charset="0"/>
              </a:rPr>
              <a:t>reach (</a:t>
            </a:r>
            <a:r>
              <a:rPr lang="en-US" sz="2400" kern="0" dirty="0" err="1">
                <a:solidFill>
                  <a:srgbClr val="4472C4">
                    <a:lumMod val="75000"/>
                  </a:srgbClr>
                </a:solidFill>
                <a:latin typeface="Trebuchet MS" panose="020B0603020202020204" pitchFamily="34" charset="0"/>
              </a:rPr>
              <a:t>utilizatori</a:t>
            </a:r>
            <a:r>
              <a:rPr lang="en-US" sz="2400" kern="0" dirty="0">
                <a:solidFill>
                  <a:srgbClr val="4472C4">
                    <a:lumMod val="75000"/>
                  </a:srgbClr>
                </a:solidFill>
                <a:latin typeface="Trebuchet MS" panose="020B0603020202020204" pitchFamily="34" charset="0"/>
              </a:rPr>
              <a:t> care au </a:t>
            </a:r>
            <a:r>
              <a:rPr lang="en-US" sz="2400" kern="0" dirty="0" err="1">
                <a:solidFill>
                  <a:srgbClr val="4472C4">
                    <a:lumMod val="75000"/>
                  </a:srgbClr>
                </a:solidFill>
                <a:latin typeface="Trebuchet MS" panose="020B0603020202020204" pitchFamily="34" charset="0"/>
              </a:rPr>
              <a:t>fost</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expuși</a:t>
            </a:r>
            <a:r>
              <a:rPr lang="en-US" sz="2400" kern="0" dirty="0">
                <a:solidFill>
                  <a:srgbClr val="4472C4">
                    <a:lumMod val="75000"/>
                  </a:srgbClr>
                </a:solidFill>
                <a:latin typeface="Trebuchet MS" panose="020B0603020202020204" pitchFamily="34" charset="0"/>
              </a:rPr>
              <a:t> la </a:t>
            </a:r>
            <a:r>
              <a:rPr lang="en-US" sz="2400" kern="0" dirty="0" err="1">
                <a:solidFill>
                  <a:srgbClr val="4472C4">
                    <a:lumMod val="75000"/>
                  </a:srgbClr>
                </a:solidFill>
                <a:latin typeface="Trebuchet MS" panose="020B0603020202020204" pitchFamily="34" charset="0"/>
              </a:rPr>
              <a:t>reclame</a:t>
            </a:r>
            <a:r>
              <a:rPr lang="en-US" sz="2400" kern="0" dirty="0">
                <a:solidFill>
                  <a:srgbClr val="4472C4">
                    <a:lumMod val="75000"/>
                  </a:srgbClr>
                </a:solidFill>
                <a:latin typeface="Trebuchet MS" panose="020B0603020202020204" pitchFamily="34" charset="0"/>
              </a:rPr>
              <a:t>): 43.186;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pe </a:t>
            </a:r>
            <a:r>
              <a:rPr lang="en-US" sz="2400" kern="0" dirty="0" err="1">
                <a:solidFill>
                  <a:srgbClr val="4472C4">
                    <a:lumMod val="75000"/>
                  </a:srgbClr>
                </a:solidFill>
                <a:latin typeface="Trebuchet MS" panose="020B0603020202020204" pitchFamily="34" charset="0"/>
              </a:rPr>
              <a:t>reclamă</a:t>
            </a:r>
            <a:r>
              <a:rPr lang="en-US" sz="2400" kern="0" dirty="0">
                <a:solidFill>
                  <a:srgbClr val="4472C4">
                    <a:lumMod val="75000"/>
                  </a:srgbClr>
                </a:solidFill>
                <a:latin typeface="Trebuchet MS" panose="020B0603020202020204" pitchFamily="34" charset="0"/>
              </a:rPr>
              <a:t>: 13.678;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pe link website: 3.188; page engagement: 8.973;</a:t>
            </a:r>
          </a:p>
        </p:txBody>
      </p:sp>
      <p:sp>
        <p:nvSpPr>
          <p:cNvPr id="4" name="TextBox 3">
            <a:extLst>
              <a:ext uri="{FF2B5EF4-FFF2-40B4-BE49-F238E27FC236}">
                <a16:creationId xmlns:a16="http://schemas.microsoft.com/office/drawing/2014/main" id="{D35D1C34-08DB-8F5B-6DC3-EF71E63AF563}"/>
              </a:ext>
            </a:extLst>
          </p:cNvPr>
          <p:cNvSpPr txBox="1"/>
          <p:nvPr/>
        </p:nvSpPr>
        <p:spPr>
          <a:xfrm>
            <a:off x="2358215" y="6245860"/>
            <a:ext cx="15302546" cy="2308324"/>
          </a:xfrm>
          <a:prstGeom prst="rect">
            <a:avLst/>
          </a:prstGeom>
          <a:noFill/>
        </p:spPr>
        <p:txBody>
          <a:bodyPr wrap="square">
            <a:spAutoFit/>
          </a:bodyPr>
          <a:lstStyle/>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Google </a:t>
            </a:r>
            <a:r>
              <a:rPr lang="ro-RO" sz="2400" kern="0" dirty="0" err="1">
                <a:solidFill>
                  <a:srgbClr val="4472C4">
                    <a:lumMod val="75000"/>
                  </a:srgbClr>
                </a:solidFill>
                <a:highlight>
                  <a:srgbClr val="00FFFF"/>
                </a:highlight>
                <a:latin typeface="Trebuchet MS" panose="020B0603020202020204" pitchFamily="34" charset="0"/>
              </a:rPr>
              <a:t>Ads</a:t>
            </a:r>
            <a:r>
              <a:rPr lang="ro-RO" sz="2400" kern="0" dirty="0">
                <a:solidFill>
                  <a:srgbClr val="4472C4">
                    <a:lumMod val="75000"/>
                  </a:srgbClr>
                </a:solidFill>
                <a:latin typeface="Trebuchet MS" panose="020B0603020202020204" pitchFamily="34" charset="0"/>
              </a:rPr>
              <a:t>: 280.824 de vizualizări cu acoperire în toată țara, 6.488 click-uri;</a:t>
            </a:r>
            <a:endParaRPr lang="en-US" sz="2400" kern="0" dirty="0">
              <a:solidFill>
                <a:srgbClr val="4472C4">
                  <a:lumMod val="75000"/>
                </a:srgbClr>
              </a:solidFill>
              <a:latin typeface="Trebuchet MS" panose="020B0603020202020204" pitchFamily="34" charset="0"/>
            </a:endParaRPr>
          </a:p>
          <a:p>
            <a:pPr marL="342900" lvl="0" indent="-342900" algn="just">
              <a:buFont typeface="Wingdings" panose="05000000000000000000" pitchFamily="2" charset="2"/>
              <a:buChar char="Ø"/>
            </a:pPr>
            <a:r>
              <a:rPr lang="ro-RO" sz="2400" kern="0" dirty="0">
                <a:solidFill>
                  <a:srgbClr val="4472C4">
                    <a:lumMod val="75000"/>
                  </a:srgbClr>
                </a:solidFill>
                <a:highlight>
                  <a:srgbClr val="00FFFF"/>
                </a:highlight>
                <a:latin typeface="Trebuchet MS" panose="020B0603020202020204" pitchFamily="34" charset="0"/>
              </a:rPr>
              <a:t>Postări Meta </a:t>
            </a:r>
            <a:r>
              <a:rPr lang="ro-RO" sz="2400" kern="0" dirty="0">
                <a:solidFill>
                  <a:srgbClr val="4472C4">
                    <a:lumMod val="75000"/>
                  </a:srgbClr>
                </a:solidFill>
                <a:latin typeface="Trebuchet MS" panose="020B0603020202020204" pitchFamily="34" charset="0"/>
              </a:rPr>
              <a:t>(Facebook și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și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39.033 de vizualizări (Meta Facebook organic: 24.931 de vizualizări,  Meta </a:t>
            </a:r>
            <a:r>
              <a:rPr lang="ro-RO" sz="2400" kern="0" dirty="0" err="1">
                <a:solidFill>
                  <a:srgbClr val="4472C4">
                    <a:lumMod val="75000"/>
                  </a:srgbClr>
                </a:solidFill>
                <a:latin typeface="Trebuchet MS" panose="020B0603020202020204" pitchFamily="34" charset="0"/>
              </a:rPr>
              <a:t>Instagram</a:t>
            </a:r>
            <a:r>
              <a:rPr lang="ro-RO" sz="2400" kern="0" dirty="0">
                <a:solidFill>
                  <a:srgbClr val="4472C4">
                    <a:lumMod val="75000"/>
                  </a:srgbClr>
                </a:solidFill>
                <a:latin typeface="Trebuchet MS" panose="020B0603020202020204" pitchFamily="34" charset="0"/>
              </a:rPr>
              <a:t> organic: 4.506, </a:t>
            </a:r>
            <a:r>
              <a:rPr lang="ro-RO" sz="2400" kern="0" dirty="0" err="1">
                <a:solidFill>
                  <a:srgbClr val="4472C4">
                    <a:lumMod val="75000"/>
                  </a:srgbClr>
                </a:solidFill>
                <a:latin typeface="Trebuchet MS" panose="020B0603020202020204" pitchFamily="34" charset="0"/>
              </a:rPr>
              <a:t>LinkedIn</a:t>
            </a:r>
            <a:r>
              <a:rPr lang="ro-RO" sz="2400" kern="0" dirty="0">
                <a:solidFill>
                  <a:srgbClr val="4472C4">
                    <a:lumMod val="75000"/>
                  </a:srgbClr>
                </a:solidFill>
                <a:latin typeface="Trebuchet MS" panose="020B0603020202020204" pitchFamily="34" charset="0"/>
              </a:rPr>
              <a:t> organic: 9.596),</a:t>
            </a:r>
            <a:endParaRPr lang="en-US" sz="2400" kern="0" dirty="0">
              <a:solidFill>
                <a:srgbClr val="4472C4">
                  <a:lumMod val="75000"/>
                </a:srgbClr>
              </a:solidFill>
              <a:latin typeface="Trebuchet MS" panose="020B0603020202020204" pitchFamily="34" charset="0"/>
            </a:endParaRPr>
          </a:p>
          <a:p>
            <a:pPr marL="1257300" lvl="2" indent="-342900" algn="just">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Facebook: impact 15.466, </a:t>
            </a:r>
            <a:r>
              <a:rPr lang="en-US" sz="2400" kern="0" dirty="0" err="1">
                <a:solidFill>
                  <a:srgbClr val="4472C4">
                    <a:lumMod val="75000"/>
                  </a:srgbClr>
                </a:solidFill>
                <a:latin typeface="Trebuchet MS" panose="020B0603020202020204" pitchFamily="34" charset="0"/>
              </a:rPr>
              <a:t>reacții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comentarii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și</a:t>
            </a:r>
            <a:r>
              <a:rPr lang="en-US" sz="2400" kern="0" dirty="0">
                <a:solidFill>
                  <a:srgbClr val="4472C4">
                    <a:lumMod val="75000"/>
                  </a:srgbClr>
                </a:solidFill>
                <a:latin typeface="Trebuchet MS" panose="020B0603020202020204" pitchFamily="34" charset="0"/>
              </a:rPr>
              <a:t> </a:t>
            </a:r>
            <a:r>
              <a:rPr lang="en-US" sz="2400" kern="0" dirty="0" err="1">
                <a:solidFill>
                  <a:srgbClr val="4472C4">
                    <a:lumMod val="75000"/>
                  </a:srgbClr>
                </a:solidFill>
                <a:latin typeface="Trebuchet MS" panose="020B0603020202020204" pitchFamily="34" charset="0"/>
              </a:rPr>
              <a:t>distribuiri</a:t>
            </a:r>
            <a:r>
              <a:rPr lang="en-US" sz="2400" kern="0" dirty="0">
                <a:solidFill>
                  <a:srgbClr val="4472C4">
                    <a:lumMod val="75000"/>
                  </a:srgbClr>
                </a:solidFill>
                <a:latin typeface="Trebuchet MS" panose="020B0603020202020204" pitchFamily="34" charset="0"/>
              </a:rPr>
              <a:t>: 187;</a:t>
            </a:r>
          </a:p>
          <a:p>
            <a:pPr marL="1257300" lvl="2" indent="-342900" algn="just">
              <a:buFont typeface="Wingdings" panose="05000000000000000000" pitchFamily="2" charset="2"/>
              <a:buChar char="§"/>
            </a:pPr>
            <a:r>
              <a:rPr lang="en-US" sz="2400" kern="0" dirty="0">
                <a:solidFill>
                  <a:srgbClr val="4472C4">
                    <a:lumMod val="75000"/>
                  </a:srgbClr>
                </a:solidFill>
                <a:latin typeface="Trebuchet MS" panose="020B0603020202020204" pitchFamily="34" charset="0"/>
              </a:rPr>
              <a:t>Instagram: impact 3.670; </a:t>
            </a:r>
            <a:r>
              <a:rPr lang="en-US" sz="2400" kern="0" dirty="0" err="1">
                <a:solidFill>
                  <a:srgbClr val="4472C4">
                    <a:lumMod val="75000"/>
                  </a:srgbClr>
                </a:solidFill>
                <a:latin typeface="Trebuchet MS" panose="020B0603020202020204" pitchFamily="34" charset="0"/>
              </a:rPr>
              <a:t>aprecieri</a:t>
            </a:r>
            <a:r>
              <a:rPr lang="en-US" sz="2400" kern="0" dirty="0">
                <a:solidFill>
                  <a:srgbClr val="4472C4">
                    <a:lumMod val="75000"/>
                  </a:srgbClr>
                </a:solidFill>
                <a:latin typeface="Trebuchet MS" panose="020B0603020202020204" pitchFamily="34" charset="0"/>
              </a:rPr>
              <a:t> 73;</a:t>
            </a:r>
          </a:p>
          <a:p>
            <a:pPr marL="1257300" lvl="2" indent="-342900" algn="just">
              <a:buFont typeface="Wingdings" panose="05000000000000000000" pitchFamily="2" charset="2"/>
              <a:buChar char="§"/>
            </a:pPr>
            <a:r>
              <a:rPr lang="en-US" sz="2400" kern="0" dirty="0" err="1">
                <a:solidFill>
                  <a:srgbClr val="4472C4">
                    <a:lumMod val="75000"/>
                  </a:srgbClr>
                </a:solidFill>
                <a:latin typeface="Trebuchet MS" panose="020B0603020202020204" pitchFamily="34" charset="0"/>
              </a:rPr>
              <a:t>Linkedin</a:t>
            </a:r>
            <a:r>
              <a:rPr lang="en-US" sz="2400" kern="0" dirty="0">
                <a:solidFill>
                  <a:srgbClr val="4472C4">
                    <a:lumMod val="75000"/>
                  </a:srgbClr>
                </a:solidFill>
                <a:latin typeface="Trebuchet MS" panose="020B0603020202020204" pitchFamily="34" charset="0"/>
              </a:rPr>
              <a:t>: click-</a:t>
            </a:r>
            <a:r>
              <a:rPr lang="en-US" sz="2400" kern="0" dirty="0" err="1">
                <a:solidFill>
                  <a:srgbClr val="4472C4">
                    <a:lumMod val="75000"/>
                  </a:srgbClr>
                </a:solidFill>
                <a:latin typeface="Trebuchet MS" panose="020B0603020202020204" pitchFamily="34" charset="0"/>
              </a:rPr>
              <a:t>uri</a:t>
            </a:r>
            <a:r>
              <a:rPr lang="en-US" sz="2400" kern="0" dirty="0">
                <a:solidFill>
                  <a:srgbClr val="4472C4">
                    <a:lumMod val="75000"/>
                  </a:srgbClr>
                </a:solidFill>
                <a:latin typeface="Trebuchet MS" panose="020B0603020202020204" pitchFamily="34" charset="0"/>
              </a:rPr>
              <a:t> 363; </a:t>
            </a:r>
            <a:r>
              <a:rPr lang="en-US" sz="2400" kern="0" dirty="0" err="1">
                <a:solidFill>
                  <a:srgbClr val="4472C4">
                    <a:lumMod val="75000"/>
                  </a:srgbClr>
                </a:solidFill>
                <a:latin typeface="Trebuchet MS" panose="020B0603020202020204" pitchFamily="34" charset="0"/>
              </a:rPr>
              <a:t>aprecieri</a:t>
            </a:r>
            <a:r>
              <a:rPr lang="en-US" sz="2400" kern="0" dirty="0">
                <a:solidFill>
                  <a:srgbClr val="4472C4">
                    <a:lumMod val="75000"/>
                  </a:srgbClr>
                </a:solidFill>
                <a:latin typeface="Trebuchet MS" panose="020B0603020202020204" pitchFamily="34" charset="0"/>
              </a:rPr>
              <a:t>: 130. </a:t>
            </a:r>
          </a:p>
        </p:txBody>
      </p:sp>
    </p:spTree>
    <p:extLst>
      <p:ext uri="{BB962C8B-B14F-4D97-AF65-F5344CB8AC3E}">
        <p14:creationId xmlns:p14="http://schemas.microsoft.com/office/powerpoint/2010/main" val="2505270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05AF1-FB43-41E9-DAD6-3B5A8FD00740}"/>
            </a:ext>
          </a:extLst>
        </p:cNvPr>
        <p:cNvGrpSpPr/>
        <p:nvPr/>
      </p:nvGrpSpPr>
      <p:grpSpPr>
        <a:xfrm>
          <a:off x="0" y="0"/>
          <a:ext cx="0" cy="0"/>
          <a:chOff x="0" y="0"/>
          <a:chExt cx="0" cy="0"/>
        </a:xfrm>
      </p:grpSpPr>
      <p:grpSp>
        <p:nvGrpSpPr>
          <p:cNvPr id="42" name="Group 11">
            <a:extLst>
              <a:ext uri="{FF2B5EF4-FFF2-40B4-BE49-F238E27FC236}">
                <a16:creationId xmlns:a16="http://schemas.microsoft.com/office/drawing/2014/main" id="{5F639B0E-EA7D-B840-173D-27443CAE0583}"/>
              </a:ext>
            </a:extLst>
          </p:cNvPr>
          <p:cNvGrpSpPr/>
          <p:nvPr/>
        </p:nvGrpSpPr>
        <p:grpSpPr>
          <a:xfrm>
            <a:off x="-1027335" y="2650940"/>
            <a:ext cx="7812231" cy="1209364"/>
            <a:chOff x="0" y="0"/>
            <a:chExt cx="2625256" cy="406400"/>
          </a:xfrm>
        </p:grpSpPr>
        <p:sp>
          <p:nvSpPr>
            <p:cNvPr id="43" name="Freeform 12">
              <a:extLst>
                <a:ext uri="{FF2B5EF4-FFF2-40B4-BE49-F238E27FC236}">
                  <a16:creationId xmlns:a16="http://schemas.microsoft.com/office/drawing/2014/main" id="{8582AE6F-3A5C-2CA5-89FD-3B4EB92452C2}"/>
                </a:ext>
              </a:extLst>
            </p:cNvPr>
            <p:cNvSpPr/>
            <p:nvPr/>
          </p:nvSpPr>
          <p:spPr>
            <a:xfrm>
              <a:off x="0" y="0"/>
              <a:ext cx="2625256" cy="406400"/>
            </a:xfrm>
            <a:custGeom>
              <a:avLst/>
              <a:gdLst/>
              <a:ahLst/>
              <a:cxnLst/>
              <a:rect l="l" t="t" r="r" b="b"/>
              <a:pathLst>
                <a:path w="2625256" h="406400">
                  <a:moveTo>
                    <a:pt x="2422056" y="0"/>
                  </a:moveTo>
                  <a:cubicBezTo>
                    <a:pt x="2534280" y="0"/>
                    <a:pt x="2625256" y="90976"/>
                    <a:pt x="2625256" y="203200"/>
                  </a:cubicBezTo>
                  <a:cubicBezTo>
                    <a:pt x="2625256" y="315424"/>
                    <a:pt x="2534280" y="406400"/>
                    <a:pt x="2422056"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4" name="TextBox 13">
              <a:extLst>
                <a:ext uri="{FF2B5EF4-FFF2-40B4-BE49-F238E27FC236}">
                  <a16:creationId xmlns:a16="http://schemas.microsoft.com/office/drawing/2014/main" id="{3C38596A-CF33-1ED0-6320-A95BD102F518}"/>
                </a:ext>
              </a:extLst>
            </p:cNvPr>
            <p:cNvSpPr txBox="1"/>
            <p:nvPr/>
          </p:nvSpPr>
          <p:spPr>
            <a:xfrm>
              <a:off x="0" y="-38100"/>
              <a:ext cx="2625256"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50" name="TextBox 19">
            <a:extLst>
              <a:ext uri="{FF2B5EF4-FFF2-40B4-BE49-F238E27FC236}">
                <a16:creationId xmlns:a16="http://schemas.microsoft.com/office/drawing/2014/main" id="{C2430963-137A-817A-5188-3522E6D51C0F}"/>
              </a:ext>
            </a:extLst>
          </p:cNvPr>
          <p:cNvSpPr txBox="1"/>
          <p:nvPr/>
        </p:nvSpPr>
        <p:spPr>
          <a:xfrm>
            <a:off x="-6247276" y="9649295"/>
            <a:ext cx="8590251" cy="1182809"/>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nvGrpSpPr>
          <p:cNvPr id="51" name="Group 20">
            <a:extLst>
              <a:ext uri="{FF2B5EF4-FFF2-40B4-BE49-F238E27FC236}">
                <a16:creationId xmlns:a16="http://schemas.microsoft.com/office/drawing/2014/main" id="{C2013D85-0D6D-1767-C172-1ACED9A9CE1D}"/>
              </a:ext>
            </a:extLst>
          </p:cNvPr>
          <p:cNvGrpSpPr/>
          <p:nvPr/>
        </p:nvGrpSpPr>
        <p:grpSpPr>
          <a:xfrm>
            <a:off x="1028700" y="4098429"/>
            <a:ext cx="1006599" cy="1006599"/>
            <a:chOff x="0" y="0"/>
            <a:chExt cx="812800" cy="812800"/>
          </a:xfrm>
        </p:grpSpPr>
        <p:sp>
          <p:nvSpPr>
            <p:cNvPr id="52" name="Freeform 21">
              <a:extLst>
                <a:ext uri="{FF2B5EF4-FFF2-40B4-BE49-F238E27FC236}">
                  <a16:creationId xmlns:a16="http://schemas.microsoft.com/office/drawing/2014/main" id="{23AA2CD8-6107-D601-49E9-EDBA89D58B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3" name="TextBox 22">
              <a:extLst>
                <a:ext uri="{FF2B5EF4-FFF2-40B4-BE49-F238E27FC236}">
                  <a16:creationId xmlns:a16="http://schemas.microsoft.com/office/drawing/2014/main" id="{873A660E-2CF4-7FDC-60D3-8532E5202DFB}"/>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23">
            <a:extLst>
              <a:ext uri="{FF2B5EF4-FFF2-40B4-BE49-F238E27FC236}">
                <a16:creationId xmlns:a16="http://schemas.microsoft.com/office/drawing/2014/main" id="{E8FE1B18-95BA-99DC-1FE9-F9BCFC7D1F85}"/>
              </a:ext>
            </a:extLst>
          </p:cNvPr>
          <p:cNvGrpSpPr/>
          <p:nvPr/>
        </p:nvGrpSpPr>
        <p:grpSpPr>
          <a:xfrm>
            <a:off x="1028700" y="5381253"/>
            <a:ext cx="1006599" cy="1006599"/>
            <a:chOff x="0" y="0"/>
            <a:chExt cx="812800" cy="812800"/>
          </a:xfrm>
        </p:grpSpPr>
        <p:sp>
          <p:nvSpPr>
            <p:cNvPr id="55" name="Freeform 24">
              <a:extLst>
                <a:ext uri="{FF2B5EF4-FFF2-40B4-BE49-F238E27FC236}">
                  <a16:creationId xmlns:a16="http://schemas.microsoft.com/office/drawing/2014/main" id="{E822DEEE-B3E0-B038-A4F6-1451CF63BF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6" name="TextBox 25">
              <a:extLst>
                <a:ext uri="{FF2B5EF4-FFF2-40B4-BE49-F238E27FC236}">
                  <a16:creationId xmlns:a16="http://schemas.microsoft.com/office/drawing/2014/main" id="{390DA4EE-3D7D-7E8F-8DC5-3F7BC8536F83}"/>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7" name="Group 26">
            <a:extLst>
              <a:ext uri="{FF2B5EF4-FFF2-40B4-BE49-F238E27FC236}">
                <a16:creationId xmlns:a16="http://schemas.microsoft.com/office/drawing/2014/main" id="{77EA52E0-C3B3-16E0-B889-32338A6D396E}"/>
              </a:ext>
            </a:extLst>
          </p:cNvPr>
          <p:cNvGrpSpPr/>
          <p:nvPr/>
        </p:nvGrpSpPr>
        <p:grpSpPr>
          <a:xfrm>
            <a:off x="1028700" y="6664077"/>
            <a:ext cx="1006599" cy="1006599"/>
            <a:chOff x="0" y="0"/>
            <a:chExt cx="812800" cy="812800"/>
          </a:xfrm>
        </p:grpSpPr>
        <p:sp>
          <p:nvSpPr>
            <p:cNvPr id="58" name="Freeform 27">
              <a:extLst>
                <a:ext uri="{FF2B5EF4-FFF2-40B4-BE49-F238E27FC236}">
                  <a16:creationId xmlns:a16="http://schemas.microsoft.com/office/drawing/2014/main" id="{31DB7E46-3383-D801-2F78-641EFD4E22A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59" name="TextBox 28">
              <a:extLst>
                <a:ext uri="{FF2B5EF4-FFF2-40B4-BE49-F238E27FC236}">
                  <a16:creationId xmlns:a16="http://schemas.microsoft.com/office/drawing/2014/main" id="{2B381BD6-C65C-391E-E736-97E10363F62E}"/>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60" name="Group 29">
            <a:extLst>
              <a:ext uri="{FF2B5EF4-FFF2-40B4-BE49-F238E27FC236}">
                <a16:creationId xmlns:a16="http://schemas.microsoft.com/office/drawing/2014/main" id="{6EA2A7E2-3B44-E9EE-1B38-7EFD549626AA}"/>
              </a:ext>
            </a:extLst>
          </p:cNvPr>
          <p:cNvGrpSpPr/>
          <p:nvPr/>
        </p:nvGrpSpPr>
        <p:grpSpPr>
          <a:xfrm>
            <a:off x="1028700" y="7946901"/>
            <a:ext cx="1006599" cy="1006599"/>
            <a:chOff x="0" y="0"/>
            <a:chExt cx="812800" cy="812800"/>
          </a:xfrm>
        </p:grpSpPr>
        <p:sp>
          <p:nvSpPr>
            <p:cNvPr id="61" name="Freeform 30">
              <a:extLst>
                <a:ext uri="{FF2B5EF4-FFF2-40B4-BE49-F238E27FC236}">
                  <a16:creationId xmlns:a16="http://schemas.microsoft.com/office/drawing/2014/main" id="{7F73E4C0-F716-15EA-0E28-CE3E54B68C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latin typeface="Trebuchet MS" panose="020B0703020202090204" pitchFamily="34" charset="0"/>
              </a:endParaRPr>
            </a:p>
          </p:txBody>
        </p:sp>
        <p:sp>
          <p:nvSpPr>
            <p:cNvPr id="62" name="TextBox 31">
              <a:extLst>
                <a:ext uri="{FF2B5EF4-FFF2-40B4-BE49-F238E27FC236}">
                  <a16:creationId xmlns:a16="http://schemas.microsoft.com/office/drawing/2014/main" id="{C5FB4043-3097-50D8-7D06-0285E2C27E2D}"/>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63" name="Freeform 35">
            <a:extLst>
              <a:ext uri="{FF2B5EF4-FFF2-40B4-BE49-F238E27FC236}">
                <a16:creationId xmlns:a16="http://schemas.microsoft.com/office/drawing/2014/main" id="{2C090A75-944A-1A77-31CC-38D370FB8757}"/>
              </a:ext>
            </a:extLst>
          </p:cNvPr>
          <p:cNvSpPr/>
          <p:nvPr/>
        </p:nvSpPr>
        <p:spPr>
          <a:xfrm>
            <a:off x="1174654" y="4088904"/>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64" name="TextBox 36">
            <a:extLst>
              <a:ext uri="{FF2B5EF4-FFF2-40B4-BE49-F238E27FC236}">
                <a16:creationId xmlns:a16="http://schemas.microsoft.com/office/drawing/2014/main" id="{8FA9F66E-18F5-E267-C87B-56ECF1FA98C7}"/>
              </a:ext>
            </a:extLst>
          </p:cNvPr>
          <p:cNvSpPr txBox="1"/>
          <p:nvPr/>
        </p:nvSpPr>
        <p:spPr>
          <a:xfrm>
            <a:off x="1028700" y="2980985"/>
            <a:ext cx="5468978" cy="589905"/>
          </a:xfrm>
          <a:prstGeom prst="rect">
            <a:avLst/>
          </a:prstGeom>
        </p:spPr>
        <p:txBody>
          <a:bodyPr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73" name="Freeform 47">
            <a:extLst>
              <a:ext uri="{FF2B5EF4-FFF2-40B4-BE49-F238E27FC236}">
                <a16:creationId xmlns:a16="http://schemas.microsoft.com/office/drawing/2014/main" id="{11F2575F-6457-7D40-F7A1-A840E3F147E7}"/>
              </a:ext>
            </a:extLst>
          </p:cNvPr>
          <p:cNvSpPr/>
          <p:nvPr/>
        </p:nvSpPr>
        <p:spPr>
          <a:xfrm>
            <a:off x="1174654" y="5381253"/>
            <a:ext cx="809941" cy="874431"/>
          </a:xfrm>
          <a:custGeom>
            <a:avLst/>
            <a:gdLst/>
            <a:ahLst/>
            <a:cxnLst/>
            <a:rect l="l" t="t" r="r" b="b"/>
            <a:pathLst>
              <a:path w="809941" h="874431">
                <a:moveTo>
                  <a:pt x="0" y="0"/>
                </a:moveTo>
                <a:lnTo>
                  <a:pt x="809941" y="0"/>
                </a:lnTo>
                <a:lnTo>
                  <a:pt x="809941" y="874430"/>
                </a:lnTo>
                <a:lnTo>
                  <a:pt x="0" y="8744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4" name="Freeform 48">
            <a:extLst>
              <a:ext uri="{FF2B5EF4-FFF2-40B4-BE49-F238E27FC236}">
                <a16:creationId xmlns:a16="http://schemas.microsoft.com/office/drawing/2014/main" id="{65648AB7-C561-4CDE-69FB-0E8D4E028719}"/>
              </a:ext>
            </a:extLst>
          </p:cNvPr>
          <p:cNvSpPr/>
          <p:nvPr/>
        </p:nvSpPr>
        <p:spPr>
          <a:xfrm>
            <a:off x="1174654" y="6664077"/>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75" name="Freeform 49">
            <a:extLst>
              <a:ext uri="{FF2B5EF4-FFF2-40B4-BE49-F238E27FC236}">
                <a16:creationId xmlns:a16="http://schemas.microsoft.com/office/drawing/2014/main" id="{22A61E3A-0479-82FD-D06A-6731EC6543A0}"/>
              </a:ext>
            </a:extLst>
          </p:cNvPr>
          <p:cNvSpPr/>
          <p:nvPr/>
        </p:nvSpPr>
        <p:spPr>
          <a:xfrm>
            <a:off x="1174654" y="7946901"/>
            <a:ext cx="809941" cy="874431"/>
          </a:xfrm>
          <a:custGeom>
            <a:avLst/>
            <a:gdLst/>
            <a:ahLst/>
            <a:cxnLst/>
            <a:rect l="l" t="t" r="r" b="b"/>
            <a:pathLst>
              <a:path w="809941" h="874431">
                <a:moveTo>
                  <a:pt x="0" y="0"/>
                </a:moveTo>
                <a:lnTo>
                  <a:pt x="809941" y="0"/>
                </a:lnTo>
                <a:lnTo>
                  <a:pt x="809941" y="874431"/>
                </a:lnTo>
                <a:lnTo>
                  <a:pt x="0" y="8744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Trebuchet MS" panose="020B0703020202090204" pitchFamily="34" charset="0"/>
            </a:endParaRPr>
          </a:p>
        </p:txBody>
      </p:sp>
      <p:sp>
        <p:nvSpPr>
          <p:cNvPr id="3" name="TextBox 2">
            <a:extLst>
              <a:ext uri="{FF2B5EF4-FFF2-40B4-BE49-F238E27FC236}">
                <a16:creationId xmlns:a16="http://schemas.microsoft.com/office/drawing/2014/main" id="{3F42EAFA-9FAF-6C0B-B540-7B81DE0BA565}"/>
              </a:ext>
            </a:extLst>
          </p:cNvPr>
          <p:cNvSpPr txBox="1"/>
          <p:nvPr/>
        </p:nvSpPr>
        <p:spPr>
          <a:xfrm>
            <a:off x="2278130" y="4078539"/>
            <a:ext cx="15171669" cy="1200329"/>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Campanie de promovare prin intermediul spot-urilor </a:t>
            </a:r>
            <a:r>
              <a:rPr lang="ro-RO" sz="2400" kern="0" dirty="0">
                <a:solidFill>
                  <a:srgbClr val="4472C4">
                    <a:lumMod val="75000"/>
                  </a:srgbClr>
                </a:solidFill>
                <a:highlight>
                  <a:srgbClr val="00FFFF"/>
                </a:highlight>
                <a:latin typeface="Trebuchet MS" panose="020B0603020202020204" pitchFamily="34" charset="0"/>
              </a:rPr>
              <a:t>radio</a:t>
            </a:r>
            <a:r>
              <a:rPr lang="ro-RO" sz="2400" kern="0" dirty="0">
                <a:solidFill>
                  <a:srgbClr val="4472C4">
                    <a:lumMod val="75000"/>
                  </a:srgbClr>
                </a:solidFill>
                <a:latin typeface="Trebuchet MS" panose="020B0603020202020204" pitchFamily="34" charset="0"/>
              </a:rPr>
              <a:t> (Kiss FM, Magic FM și Rock FM) - în derulare. Dintre cele 40 de difuzări planificate au fost realizate 33, cele șapte rămase urmând a fi difuzate în perioada ianuarie-februarie 2026.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534FC49-A7B2-EA10-4111-1B6EB5E5AEDE}"/>
              </a:ext>
            </a:extLst>
          </p:cNvPr>
          <p:cNvSpPr txBox="1"/>
          <p:nvPr/>
        </p:nvSpPr>
        <p:spPr>
          <a:xfrm>
            <a:off x="2181253" y="8155030"/>
            <a:ext cx="15171669" cy="461665"/>
          </a:xfrm>
          <a:prstGeom prst="rect">
            <a:avLst/>
          </a:prstGeom>
          <a:noFill/>
        </p:spPr>
        <p:txBody>
          <a:bodyPr wrap="square">
            <a:spAutoFit/>
          </a:bodyPr>
          <a:lstStyle/>
          <a:p>
            <a:pPr lvl="0" algn="just"/>
            <a:r>
              <a:rPr lang="ro-RO" sz="2400" kern="0" dirty="0">
                <a:solidFill>
                  <a:srgbClr val="4472C4">
                    <a:lumMod val="75000"/>
                  </a:srgbClr>
                </a:solidFill>
                <a:highlight>
                  <a:srgbClr val="00FFFF"/>
                </a:highlight>
                <a:latin typeface="Trebuchet MS" panose="020B0603020202020204" pitchFamily="34" charset="0"/>
              </a:rPr>
              <a:t>E-mail marketing</a:t>
            </a:r>
            <a:r>
              <a:rPr lang="ro-RO" sz="2400" kern="0" dirty="0">
                <a:solidFill>
                  <a:srgbClr val="4472C4">
                    <a:lumMod val="75000"/>
                  </a:srgbClr>
                </a:solidFill>
                <a:latin typeface="Trebuchet MS" panose="020B0603020202020204" pitchFamily="34" charset="0"/>
              </a:rPr>
              <a:t>: 4.411 de click-uri pe e-mail, procent de dezabonare 0,035%.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DC6D42E-887B-CA51-7306-C510E98CF3CC}"/>
              </a:ext>
            </a:extLst>
          </p:cNvPr>
          <p:cNvSpPr txBox="1"/>
          <p:nvPr/>
        </p:nvSpPr>
        <p:spPr>
          <a:xfrm>
            <a:off x="2278129" y="5497103"/>
            <a:ext cx="15171669" cy="1138773"/>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videoclip scurtmetraj </a:t>
            </a:r>
            <a:r>
              <a:rPr lang="ro-RO" sz="2400" kern="0" dirty="0">
                <a:solidFill>
                  <a:srgbClr val="4472C4">
                    <a:lumMod val="75000"/>
                  </a:srgbClr>
                </a:solidFill>
                <a:latin typeface="Trebuchet MS" panose="020B0603020202020204" pitchFamily="34" charset="0"/>
              </a:rPr>
              <a:t>1: 289 de vizualizări complete și 2.300 de vizualizări parțiale;</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videoclip scurtmetraj 2: 171 de vizualizări complete și 2.500 de vizualizări parțiale.</a:t>
            </a:r>
            <a:endParaRPr lang="en-US" sz="2400" kern="0" dirty="0">
              <a:solidFill>
                <a:srgbClr val="4472C4">
                  <a:lumMod val="75000"/>
                </a:srgbClr>
              </a:solidFill>
              <a:latin typeface="Trebuchet MS" panose="020B0603020202020204" pitchFamily="34" charset="0"/>
            </a:endParaRPr>
          </a:p>
          <a:p>
            <a:pPr marL="342900" lvl="0" indent="-342900" algn="just">
              <a:buFont typeface="Trebuchet MS" panose="020B0603020202020204" pitchFamily="34" charset="0"/>
              <a:buChar char="-"/>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0DA95DF-5088-8CDD-8475-AC5D9872C862}"/>
              </a:ext>
            </a:extLst>
          </p:cNvPr>
          <p:cNvSpPr txBox="1"/>
          <p:nvPr/>
        </p:nvSpPr>
        <p:spPr>
          <a:xfrm>
            <a:off x="2181253" y="6772078"/>
            <a:ext cx="15171669" cy="830997"/>
          </a:xfrm>
          <a:prstGeom prst="rect">
            <a:avLst/>
          </a:prstGeom>
          <a:noFill/>
        </p:spPr>
        <p:txBody>
          <a:bodyPr wrap="square">
            <a:spAutoFit/>
          </a:bodyPr>
          <a:lstStyle/>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banner web animat </a:t>
            </a:r>
            <a:r>
              <a:rPr lang="ro-RO" sz="2400" kern="0" dirty="0">
                <a:solidFill>
                  <a:srgbClr val="4472C4">
                    <a:lumMod val="75000"/>
                  </a:srgbClr>
                </a:solidFill>
                <a:latin typeface="Trebuchet MS" panose="020B0603020202020204" pitchFamily="34" charset="0"/>
              </a:rPr>
              <a:t>: 1.577.057 de vizualizări;</a:t>
            </a:r>
            <a:endParaRPr lang="en-US" sz="2400" kern="0" dirty="0">
              <a:solidFill>
                <a:srgbClr val="4472C4">
                  <a:lumMod val="75000"/>
                </a:srgbClr>
              </a:solidFill>
              <a:latin typeface="Trebuchet MS" panose="020B0603020202020204" pitchFamily="34" charset="0"/>
            </a:endParaRPr>
          </a:p>
          <a:p>
            <a:pPr lvl="0" algn="just"/>
            <a:r>
              <a:rPr lang="ro-RO" sz="2400" kern="0" dirty="0">
                <a:solidFill>
                  <a:srgbClr val="4472C4">
                    <a:lumMod val="75000"/>
                  </a:srgbClr>
                </a:solidFill>
                <a:latin typeface="Trebuchet MS" panose="020B0603020202020204" pitchFamily="34" charset="0"/>
              </a:rPr>
              <a:t>Difuzare </a:t>
            </a:r>
            <a:r>
              <a:rPr lang="ro-RO" sz="2400" kern="0" dirty="0">
                <a:solidFill>
                  <a:srgbClr val="4472C4">
                    <a:lumMod val="75000"/>
                  </a:srgbClr>
                </a:solidFill>
                <a:highlight>
                  <a:srgbClr val="00FFFF"/>
                </a:highlight>
                <a:latin typeface="Trebuchet MS" panose="020B0603020202020204" pitchFamily="34" charset="0"/>
              </a:rPr>
              <a:t>broșură tematică </a:t>
            </a:r>
            <a:r>
              <a:rPr lang="ro-RO" sz="2400" kern="0" dirty="0">
                <a:solidFill>
                  <a:srgbClr val="4472C4">
                    <a:lumMod val="75000"/>
                  </a:srgbClr>
                </a:solidFill>
                <a:latin typeface="Trebuchet MS" panose="020B0603020202020204" pitchFamily="34" charset="0"/>
              </a:rPr>
              <a:t>în format digital: 766 de vizualizări complete, 3.278 de vizualizări parțiale.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82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0" y="2384902"/>
            <a:ext cx="7265597" cy="1830920"/>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grpSp>
        <p:nvGrpSpPr>
          <p:cNvPr id="21" name="Group 20">
            <a:extLst>
              <a:ext uri="{FF2B5EF4-FFF2-40B4-BE49-F238E27FC236}">
                <a16:creationId xmlns:a16="http://schemas.microsoft.com/office/drawing/2014/main" id="{82B53901-F65E-8F0B-E105-4B4F0287D039}"/>
              </a:ext>
            </a:extLst>
          </p:cNvPr>
          <p:cNvGrpSpPr/>
          <p:nvPr/>
        </p:nvGrpSpPr>
        <p:grpSpPr>
          <a:xfrm>
            <a:off x="7110292" y="2421693"/>
            <a:ext cx="1811453" cy="1811453"/>
            <a:chOff x="8238273" y="2419723"/>
            <a:chExt cx="1811453" cy="1811453"/>
          </a:xfrm>
        </p:grpSpPr>
        <p:grpSp>
          <p:nvGrpSpPr>
            <p:cNvPr id="14" name="Group 14"/>
            <p:cNvGrpSpPr/>
            <p:nvPr/>
          </p:nvGrpSpPr>
          <p:grpSpPr>
            <a:xfrm>
              <a:off x="8238273" y="2419723"/>
              <a:ext cx="1811453" cy="18114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8762856" y="2901706"/>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5" name="TextBox 25"/>
          <p:cNvSpPr txBox="1"/>
          <p:nvPr/>
        </p:nvSpPr>
        <p:spPr>
          <a:xfrm>
            <a:off x="274148" y="3005409"/>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REZULTATE:</a:t>
            </a:r>
            <a:endParaRPr lang="en-US" sz="3999" b="1" dirty="0">
              <a:solidFill>
                <a:srgbClr val="FFFFFF"/>
              </a:solidFill>
              <a:latin typeface="Trebuchet MS" panose="020B0703020202090204" pitchFamily="34" charset="0"/>
              <a:ea typeface="Montserrat Bold"/>
              <a:cs typeface="Montserrat Bold"/>
              <a:sym typeface="Montserrat Bold"/>
            </a:endParaRPr>
          </a:p>
        </p:txBody>
      </p:sp>
      <p:grpSp>
        <p:nvGrpSpPr>
          <p:cNvPr id="22" name="Group 21">
            <a:extLst>
              <a:ext uri="{FF2B5EF4-FFF2-40B4-BE49-F238E27FC236}">
                <a16:creationId xmlns:a16="http://schemas.microsoft.com/office/drawing/2014/main" id="{33F6D79C-9FE5-271E-BCF5-77A58510CD59}"/>
              </a:ext>
            </a:extLst>
          </p:cNvPr>
          <p:cNvGrpSpPr/>
          <p:nvPr/>
        </p:nvGrpSpPr>
        <p:grpSpPr>
          <a:xfrm>
            <a:off x="7178562" y="6591300"/>
            <a:ext cx="1811453" cy="1811453"/>
            <a:chOff x="8238273" y="5600700"/>
            <a:chExt cx="1811453" cy="1811453"/>
          </a:xfrm>
        </p:grpSpPr>
        <p:grpSp>
          <p:nvGrpSpPr>
            <p:cNvPr id="2" name="Group 14">
              <a:extLst>
                <a:ext uri="{FF2B5EF4-FFF2-40B4-BE49-F238E27FC236}">
                  <a16:creationId xmlns:a16="http://schemas.microsoft.com/office/drawing/2014/main" id="{6A7BA2C3-425A-16D0-ABC4-8C0DCEC87BFF}"/>
                </a:ext>
              </a:extLst>
            </p:cNvPr>
            <p:cNvGrpSpPr/>
            <p:nvPr/>
          </p:nvGrpSpPr>
          <p:grpSpPr>
            <a:xfrm>
              <a:off x="8238273" y="5600700"/>
              <a:ext cx="1811453" cy="1811453"/>
              <a:chOff x="0" y="0"/>
              <a:chExt cx="812800" cy="812800"/>
            </a:xfrm>
          </p:grpSpPr>
          <p:sp>
            <p:nvSpPr>
              <p:cNvPr id="3" name="Freeform 15">
                <a:extLst>
                  <a:ext uri="{FF2B5EF4-FFF2-40B4-BE49-F238E27FC236}">
                    <a16:creationId xmlns:a16="http://schemas.microsoft.com/office/drawing/2014/main" id="{F6625B89-6772-42ED-EE3E-DC625C1F8C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4" name="TextBox 16">
                <a:extLst>
                  <a:ext uri="{FF2B5EF4-FFF2-40B4-BE49-F238E27FC236}">
                    <a16:creationId xmlns:a16="http://schemas.microsoft.com/office/drawing/2014/main" id="{E63C020B-A3AC-8416-704F-7579201DA0F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9" name="Freeform 17">
              <a:extLst>
                <a:ext uri="{FF2B5EF4-FFF2-40B4-BE49-F238E27FC236}">
                  <a16:creationId xmlns:a16="http://schemas.microsoft.com/office/drawing/2014/main" id="{75CF1FBA-B23D-FB3D-55D6-E586C394ED8C}"/>
                </a:ext>
              </a:extLst>
            </p:cNvPr>
            <p:cNvSpPr/>
            <p:nvPr/>
          </p:nvSpPr>
          <p:spPr>
            <a:xfrm>
              <a:off x="8762856" y="6082683"/>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20" name="Table 19">
            <a:extLst>
              <a:ext uri="{FF2B5EF4-FFF2-40B4-BE49-F238E27FC236}">
                <a16:creationId xmlns:a16="http://schemas.microsoft.com/office/drawing/2014/main" id="{020C0BF1-1E7D-26BF-612D-F4787CF1C389}"/>
              </a:ext>
            </a:extLst>
          </p:cNvPr>
          <p:cNvGraphicFramePr>
            <a:graphicFrameLocks noGrp="1"/>
          </p:cNvGraphicFramePr>
          <p:nvPr>
            <p:extLst>
              <p:ext uri="{D42A27DB-BD31-4B8C-83A1-F6EECF244321}">
                <p14:modId xmlns:p14="http://schemas.microsoft.com/office/powerpoint/2010/main" val="1397320399"/>
              </p:ext>
            </p:extLst>
          </p:nvPr>
        </p:nvGraphicFramePr>
        <p:xfrm>
          <a:off x="9601200" y="2421693"/>
          <a:ext cx="7856440" cy="3860133"/>
        </p:xfrm>
        <a:graphic>
          <a:graphicData uri="http://schemas.openxmlformats.org/drawingml/2006/table">
            <a:tbl>
              <a:tblPr firstRow="1" bandRow="1">
                <a:tableStyleId>{5C22544A-7EE6-4342-B048-85BDC9FD1C3A}</a:tableStyleId>
              </a:tblPr>
              <a:tblGrid>
                <a:gridCol w="1964110">
                  <a:extLst>
                    <a:ext uri="{9D8B030D-6E8A-4147-A177-3AD203B41FA5}">
                      <a16:colId xmlns:a16="http://schemas.microsoft.com/office/drawing/2014/main" val="1063686656"/>
                    </a:ext>
                  </a:extLst>
                </a:gridCol>
                <a:gridCol w="1964110">
                  <a:extLst>
                    <a:ext uri="{9D8B030D-6E8A-4147-A177-3AD203B41FA5}">
                      <a16:colId xmlns:a16="http://schemas.microsoft.com/office/drawing/2014/main" val="1138078285"/>
                    </a:ext>
                  </a:extLst>
                </a:gridCol>
                <a:gridCol w="1964110">
                  <a:extLst>
                    <a:ext uri="{9D8B030D-6E8A-4147-A177-3AD203B41FA5}">
                      <a16:colId xmlns:a16="http://schemas.microsoft.com/office/drawing/2014/main" val="3169912019"/>
                    </a:ext>
                  </a:extLst>
                </a:gridCol>
                <a:gridCol w="1964110">
                  <a:extLst>
                    <a:ext uri="{9D8B030D-6E8A-4147-A177-3AD203B41FA5}">
                      <a16:colId xmlns:a16="http://schemas.microsoft.com/office/drawing/2014/main" val="2557326886"/>
                    </a:ext>
                  </a:extLst>
                </a:gridCol>
              </a:tblGrid>
              <a:tr h="523112">
                <a:tc gridSpan="4">
                  <a:txBody>
                    <a:bodyPr/>
                    <a:lstStyle/>
                    <a:p>
                      <a:pPr algn="ctr"/>
                      <a:r>
                        <a:rPr lang="ro-RO" dirty="0"/>
                        <a:t>COMPETENȚE DIGITALE AVANSATE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69654460"/>
                  </a:ext>
                </a:extLst>
              </a:tr>
              <a:tr h="12163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Management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Comunicare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Financiar în contextul digitalizării administrației publice: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dirty="0">
                          <a:latin typeface="Trebuchet MS" panose="020B0603020202020204" pitchFamily="34" charset="0"/>
                        </a:rPr>
                        <a:t>Back Office în contextul digitalizării administrației publice: </a:t>
                      </a:r>
                      <a:endParaRPr lang="en-US" dirty="0"/>
                    </a:p>
                  </a:txBody>
                  <a:tcPr/>
                </a:tc>
                <a:extLst>
                  <a:ext uri="{0D108BD9-81ED-4DB2-BD59-A6C34878D82A}">
                    <a16:rowId xmlns:a16="http://schemas.microsoft.com/office/drawing/2014/main" val="2645096355"/>
                  </a:ext>
                </a:extLst>
              </a:tr>
              <a:tr h="6101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5.197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1.899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2.371 participanți certificați</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8.500 participanți certificați</a:t>
                      </a:r>
                    </a:p>
                    <a:p>
                      <a:pPr algn="ctr"/>
                      <a:endParaRPr lang="en-US" dirty="0"/>
                    </a:p>
                  </a:txBody>
                  <a:tcPr/>
                </a:tc>
                <a:extLst>
                  <a:ext uri="{0D108BD9-81ED-4DB2-BD59-A6C34878D82A}">
                    <a16:rowId xmlns:a16="http://schemas.microsoft.com/office/drawing/2014/main" val="3309682622"/>
                  </a:ext>
                </a:extLst>
              </a:tr>
              <a:tr h="685261">
                <a:tc gridSpan="4">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Total participanți certificați: 17.937 (din 18.003 participanți – </a:t>
                      </a:r>
                      <a:r>
                        <a:rPr lang="en-US" b="1" dirty="0">
                          <a:latin typeface="Trebuchet MS" panose="020B0603020202020204" pitchFamily="34" charset="0"/>
                        </a:rPr>
                        <a:t>3</a:t>
                      </a:r>
                      <a:r>
                        <a:rPr lang="ro-RO" b="1" dirty="0">
                          <a:latin typeface="Trebuchet MS" panose="020B0603020202020204" pitchFamily="34" charset="0"/>
                        </a:rPr>
                        <a:t>96 sesiuni de formare finalizate)</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061590"/>
                  </a:ext>
                </a:extLst>
              </a:tr>
            </a:tbl>
          </a:graphicData>
        </a:graphic>
      </p:graphicFrame>
      <p:graphicFrame>
        <p:nvGraphicFramePr>
          <p:cNvPr id="23" name="Table 22">
            <a:extLst>
              <a:ext uri="{FF2B5EF4-FFF2-40B4-BE49-F238E27FC236}">
                <a16:creationId xmlns:a16="http://schemas.microsoft.com/office/drawing/2014/main" id="{B373A31A-3A1F-36A2-AC48-BCBA1CE0AABF}"/>
              </a:ext>
            </a:extLst>
          </p:cNvPr>
          <p:cNvGraphicFramePr>
            <a:graphicFrameLocks noGrp="1"/>
          </p:cNvGraphicFramePr>
          <p:nvPr>
            <p:extLst>
              <p:ext uri="{D42A27DB-BD31-4B8C-83A1-F6EECF244321}">
                <p14:modId xmlns:p14="http://schemas.microsoft.com/office/powerpoint/2010/main" val="3048708959"/>
              </p:ext>
            </p:extLst>
          </p:nvPr>
        </p:nvGraphicFramePr>
        <p:xfrm>
          <a:off x="9585278" y="6737135"/>
          <a:ext cx="7872362" cy="1687796"/>
        </p:xfrm>
        <a:graphic>
          <a:graphicData uri="http://schemas.openxmlformats.org/drawingml/2006/table">
            <a:tbl>
              <a:tblPr firstRow="1" bandRow="1">
                <a:tableStyleId>{5C22544A-7EE6-4342-B048-85BDC9FD1C3A}</a:tableStyleId>
              </a:tblPr>
              <a:tblGrid>
                <a:gridCol w="7872362">
                  <a:extLst>
                    <a:ext uri="{9D8B030D-6E8A-4147-A177-3AD203B41FA5}">
                      <a16:colId xmlns:a16="http://schemas.microsoft.com/office/drawing/2014/main" val="1063686656"/>
                    </a:ext>
                  </a:extLst>
                </a:gridCol>
              </a:tblGrid>
              <a:tr h="1047716">
                <a:tc>
                  <a:txBody>
                    <a:bodyPr/>
                    <a:lstStyle/>
                    <a:p>
                      <a:pPr lvl="0"/>
                      <a:r>
                        <a:rPr lang="ro-RO" sz="1800" dirty="0">
                          <a:latin typeface="Trebuchet MS" panose="020B0603020202020204" pitchFamily="34" charset="0"/>
                        </a:rPr>
                        <a:t>LEADERSHIP ȘI TALENT MANAGEMENT ÎN </a:t>
                      </a:r>
                      <a:r>
                        <a:rPr lang="ro-RO" sz="1800" b="0" i="0" dirty="0">
                          <a:latin typeface="Trebuchet MS" panose="020B0603020202020204" pitchFamily="34" charset="0"/>
                        </a:rPr>
                        <a:t>CONTEXTUL NOILOR TEHNOLOGII ȘI AL TRANSFORMĂRII DIGITALE</a:t>
                      </a:r>
                      <a:endParaRPr lang="ro-RO" sz="1800" b="0" dirty="0">
                        <a:latin typeface="Trebuchet MS" panose="020B0603020202020204" pitchFamily="34" charset="0"/>
                      </a:endParaRPr>
                    </a:p>
                  </a:txBody>
                  <a:tcPr/>
                </a:tc>
                <a:extLst>
                  <a:ext uri="{0D108BD9-81ED-4DB2-BD59-A6C34878D82A}">
                    <a16:rowId xmlns:a16="http://schemas.microsoft.com/office/drawing/2014/main" val="269654460"/>
                  </a:ext>
                </a:extLst>
              </a:tr>
              <a:tr h="607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b="1" dirty="0">
                          <a:latin typeface="Trebuchet MS" panose="020B0603020202020204" pitchFamily="34" charset="0"/>
                        </a:rPr>
                        <a:t>Total participanți certificați: 2.290 (din 2.292 participanți – 95 sesiuni de formare, dintre care 22 fizic, 18 online și 55 hibrid)</a:t>
                      </a:r>
                      <a:endParaRPr lang="en-US" dirty="0"/>
                    </a:p>
                  </a:txBody>
                  <a:tcPr/>
                </a:tc>
                <a:extLst>
                  <a:ext uri="{0D108BD9-81ED-4DB2-BD59-A6C34878D82A}">
                    <a16:rowId xmlns:a16="http://schemas.microsoft.com/office/drawing/2014/main" val="311061590"/>
                  </a:ext>
                </a:extLst>
              </a:tr>
            </a:tbl>
          </a:graphicData>
        </a:graphic>
      </p:graphicFrame>
      <p:pic>
        <p:nvPicPr>
          <p:cNvPr id="26" name="Picture 25">
            <a:extLst>
              <a:ext uri="{FF2B5EF4-FFF2-40B4-BE49-F238E27FC236}">
                <a16:creationId xmlns:a16="http://schemas.microsoft.com/office/drawing/2014/main" id="{EE912636-68CB-20BD-823F-DC886BE0FE2F}"/>
              </a:ext>
            </a:extLst>
          </p:cNvPr>
          <p:cNvPicPr>
            <a:picLocks noChangeAspect="1"/>
          </p:cNvPicPr>
          <p:nvPr/>
        </p:nvPicPr>
        <p:blipFill>
          <a:blip r:embed="rId5"/>
          <a:stretch>
            <a:fillRect/>
          </a:stretch>
        </p:blipFill>
        <p:spPr>
          <a:xfrm>
            <a:off x="830360" y="5008716"/>
            <a:ext cx="1082941" cy="1247316"/>
          </a:xfrm>
          <a:prstGeom prst="rect">
            <a:avLst/>
          </a:prstGeom>
        </p:spPr>
      </p:pic>
      <p:sp>
        <p:nvSpPr>
          <p:cNvPr id="27" name="TextBox 26">
            <a:extLst>
              <a:ext uri="{FF2B5EF4-FFF2-40B4-BE49-F238E27FC236}">
                <a16:creationId xmlns:a16="http://schemas.microsoft.com/office/drawing/2014/main" id="{FBD4DFCC-C2FE-90E9-FC4E-4B5F0DA534D8}"/>
              </a:ext>
            </a:extLst>
          </p:cNvPr>
          <p:cNvSpPr txBox="1"/>
          <p:nvPr/>
        </p:nvSpPr>
        <p:spPr>
          <a:xfrm>
            <a:off x="2596300" y="5138640"/>
            <a:ext cx="3751964" cy="1200329"/>
          </a:xfrm>
          <a:prstGeom prst="rect">
            <a:avLst/>
          </a:prstGeom>
          <a:solidFill>
            <a:schemeClr val="bg2"/>
          </a:solidFill>
        </p:spPr>
        <p:txBody>
          <a:bodyPr wrap="square">
            <a:spAutoFit/>
          </a:bodyPr>
          <a:lstStyle/>
          <a:p>
            <a:pPr algn="ctr"/>
            <a:r>
              <a:rPr lang="ro-RO" sz="2400" b="1" dirty="0">
                <a:latin typeface="Trebuchet MS" panose="020B0603020202020204" pitchFamily="34" charset="0"/>
              </a:rPr>
              <a:t>TOTAL FUNCȚIONARI PUBLICI CERTIFICAȚI: </a:t>
            </a:r>
          </a:p>
          <a:p>
            <a:pPr algn="ctr"/>
            <a:r>
              <a:rPr lang="ro-RO" sz="2400" b="1" dirty="0">
                <a:latin typeface="Trebuchet MS" panose="020B0603020202020204" pitchFamily="34" charset="0"/>
              </a:rPr>
              <a:t>20.227</a:t>
            </a:r>
            <a:endParaRPr lang="en-US" sz="2400" b="1" dirty="0">
              <a:latin typeface="Trebuchet MS" panose="020B0603020202020204" pitchFamily="34" charset="0"/>
            </a:endParaRPr>
          </a:p>
        </p:txBody>
      </p:sp>
    </p:spTree>
    <p:extLst>
      <p:ext uri="{BB962C8B-B14F-4D97-AF65-F5344CB8AC3E}">
        <p14:creationId xmlns:p14="http://schemas.microsoft.com/office/powerpoint/2010/main" val="3240504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EE11C34B-B896-4FD6-F010-CC02FDE5BBAD}"/>
              </a:ext>
            </a:extLst>
          </p:cNvPr>
          <p:cNvSpPr txBox="1"/>
          <p:nvPr/>
        </p:nvSpPr>
        <p:spPr>
          <a:xfrm>
            <a:off x="1050472" y="1790700"/>
            <a:ext cx="84582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F5A3D518-C00E-4059-FD58-77A16F931C64}"/>
              </a:ext>
            </a:extLst>
          </p:cNvPr>
          <p:cNvSpPr txBox="1"/>
          <p:nvPr/>
        </p:nvSpPr>
        <p:spPr>
          <a:xfrm>
            <a:off x="1039586" y="2375925"/>
            <a:ext cx="16535400" cy="7085016"/>
          </a:xfrm>
          <a:prstGeom prst="rect">
            <a:avLst/>
          </a:prstGeom>
          <a:noFill/>
        </p:spPr>
        <p:txBody>
          <a:bodyPr wrap="square">
            <a:spAutoFit/>
          </a:bodyPr>
          <a:lstStyle/>
          <a:p>
            <a:r>
              <a:rPr lang="ro-RO" sz="24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la programele de formare generale – competențe digitale (</a:t>
            </a:r>
            <a:r>
              <a:rPr lang="ro-RO" sz="2400" b="1" dirty="0">
                <a:effectLst/>
                <a:latin typeface="Trebuchet MS" panose="020B0603020202020204" pitchFamily="34" charset="0"/>
                <a:ea typeface="Calibri" panose="020F0502020204030204" pitchFamily="34" charset="0"/>
                <a:cs typeface="Times New Roman" panose="02020603050405020304" pitchFamily="18" charset="0"/>
              </a:rPr>
              <a:t>patru runde de evaluare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programului de formare: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9,48</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(la rundele anterioare: </a:t>
            </a:r>
            <a:r>
              <a:rPr lang="ro-RO" sz="2400" dirty="0">
                <a:latin typeface="Trebuchet MS" panose="020B0603020202020204" pitchFamily="34" charset="0"/>
                <a:ea typeface="Calibri" panose="020F0502020204030204" pitchFamily="34" charset="0"/>
                <a:cs typeface="Times New Roman" panose="02020603050405020304" pitchFamily="18" charset="0"/>
              </a:rPr>
              <a:t>9,42, respectiv </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9,47 și 9,35); </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media notelor acordate formatorilor: &gt;9 (la ultima rundă: </a:t>
            </a:r>
            <a:r>
              <a:rPr lang="ro-RO" sz="2400" b="1" dirty="0">
                <a:solidFill>
                  <a:schemeClr val="tx2"/>
                </a:solidFill>
                <a:effectLst/>
                <a:latin typeface="Trebuchet MS" panose="020B0603020202020204" pitchFamily="34" charset="0"/>
                <a:ea typeface="Calibri" panose="020F0502020204030204" pitchFamily="34" charset="0"/>
                <a:cs typeface="Times New Roman" panose="02020603050405020304" pitchFamily="18" charset="0"/>
              </a:rPr>
              <a:t>9,73</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87,11% dintre respondenți se declară mulțumiți/foarte mulțumiți de procesul de înregistrare;</a:t>
            </a:r>
          </a:p>
          <a:p>
            <a:pPr marL="285750" indent="-285750" algn="just">
              <a:buFont typeface="Wingdings" panose="05000000000000000000" pitchFamily="2" charset="2"/>
              <a:buChar char="Ø"/>
            </a:pPr>
            <a:r>
              <a:rPr lang="ro-RO" sz="2400" dirty="0">
                <a:effectLst/>
                <a:latin typeface="Trebuchet MS" panose="020B0603020202020204" pitchFamily="34" charset="0"/>
                <a:ea typeface="Calibri" panose="020F0502020204030204" pitchFamily="34" charset="0"/>
                <a:cs typeface="Times New Roman" panose="02020603050405020304" pitchFamily="18" charset="0"/>
              </a:rPr>
              <a:t>89,47% sunt mulțumiți de calitatea și accesibilitatea resurselor ce le-au fost puse la dispoziție prin intermediul platformei (suport de curs, prezentări, </a:t>
            </a:r>
            <a:r>
              <a:rPr lang="ro-RO" sz="2400" dirty="0" err="1">
                <a:effectLst/>
                <a:latin typeface="Trebuchet MS" panose="020B0603020202020204" pitchFamily="34" charset="0"/>
                <a:ea typeface="Calibri" panose="020F0502020204030204" pitchFamily="34" charset="0"/>
                <a:cs typeface="Times New Roman" panose="02020603050405020304" pitchFamily="18" charset="0"/>
              </a:rPr>
              <a:t>tutoriale</a:t>
            </a:r>
            <a:r>
              <a:rPr lang="ro-RO" sz="24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ro-RO" sz="2000" dirty="0">
              <a:effectLst/>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450215" algn="l"/>
              </a:tabLst>
            </a:pPr>
            <a:r>
              <a:rPr lang="ro-RO" sz="2400" u="sng" dirty="0">
                <a:effectLst/>
                <a:latin typeface="Trebuchet MS" panose="020B0603020202020204" pitchFamily="34" charset="0"/>
                <a:ea typeface="Calibri" panose="020F0502020204030204" pitchFamily="34" charset="0"/>
              </a:rPr>
              <a:t>Prin raportare la </a:t>
            </a:r>
            <a:r>
              <a:rPr lang="ro-RO" sz="2400" u="sng" dirty="0" err="1">
                <a:effectLst/>
                <a:latin typeface="Trebuchet MS" panose="020B0603020202020204" pitchFamily="34" charset="0"/>
                <a:ea typeface="Calibri" panose="020F0502020204030204" pitchFamily="34" charset="0"/>
              </a:rPr>
              <a:t>DigComp</a:t>
            </a:r>
            <a:r>
              <a:rPr lang="ro-RO" sz="2400" dirty="0">
                <a:effectLst/>
                <a:latin typeface="Trebuchet MS" panose="020B0603020202020204" pitchFamily="34" charset="0"/>
                <a:ea typeface="Calibri" panose="020F0502020204030204" pitchFamily="34" charset="0"/>
              </a:rPr>
              <a:t>:</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72,47% dintre respondenți au declarat că programul de formare a contribuit la creșterea capacității de informare și de lucru cu date digitale (anterior </a:t>
            </a:r>
            <a:r>
              <a:rPr lang="ro-RO" sz="2400" dirty="0">
                <a:latin typeface="Trebuchet MS" panose="020B0603020202020204" pitchFamily="34" charset="0"/>
                <a:ea typeface="Calibri" panose="020F0502020204030204" pitchFamily="34" charset="0"/>
              </a:rPr>
              <a:t>69,8%, </a:t>
            </a:r>
            <a:r>
              <a:rPr lang="ro-RO" sz="2400" dirty="0">
                <a:effectLst/>
                <a:latin typeface="Trebuchet MS" panose="020B0603020202020204" pitchFamily="34" charset="0"/>
                <a:ea typeface="Calibri" panose="020F0502020204030204" pitchFamily="34" charset="0"/>
              </a:rPr>
              <a:t>78,5% și 73,7%),</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74,56% consideră că programul de formare a contribuit la îmbunătățirea comunicării online cu cetățenii și a colaborării digitale (anterior </a:t>
            </a:r>
            <a:r>
              <a:rPr lang="ro-RO" sz="2400" dirty="0">
                <a:latin typeface="Trebuchet MS" panose="020B0603020202020204" pitchFamily="34" charset="0"/>
                <a:ea typeface="Calibri" panose="020F0502020204030204" pitchFamily="34" charset="0"/>
              </a:rPr>
              <a:t>72,6%, </a:t>
            </a:r>
            <a:r>
              <a:rPr lang="ro-RO" sz="2400" dirty="0">
                <a:effectLst/>
                <a:latin typeface="Trebuchet MS" panose="020B0603020202020204" pitchFamily="34" charset="0"/>
                <a:ea typeface="Calibri" panose="020F0502020204030204" pitchFamily="34" charset="0"/>
              </a:rPr>
              <a:t>71,5% și 72,6%), </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73,17% afirmă că programul de formare a contribuit la creșterea capacității de a crea conținut digital (anterior </a:t>
            </a:r>
            <a:r>
              <a:rPr lang="ro-RO" sz="2400" dirty="0">
                <a:latin typeface="Trebuchet MS" panose="020B0603020202020204" pitchFamily="34" charset="0"/>
                <a:ea typeface="Calibri" panose="020F0502020204030204" pitchFamily="34" charset="0"/>
              </a:rPr>
              <a:t>70%,</a:t>
            </a:r>
            <a:r>
              <a:rPr lang="ro-RO" sz="2400" dirty="0">
                <a:effectLst/>
                <a:latin typeface="Trebuchet MS" panose="020B0603020202020204" pitchFamily="34" charset="0"/>
                <a:ea typeface="Calibri" panose="020F0502020204030204" pitchFamily="34" charset="0"/>
              </a:rPr>
              <a:t> 76,6% și 72,6%),</a:t>
            </a:r>
            <a:endParaRPr lang="en-US" sz="2400" dirty="0">
              <a:effectLst/>
              <a:latin typeface="Trebuchet MS" panose="020B0603020202020204" pitchFamily="34" charset="0"/>
              <a:ea typeface="Calibri" panose="020F0502020204030204" pitchFamily="34" charset="0"/>
            </a:endParaRPr>
          </a:p>
          <a:p>
            <a:pPr marL="1257300" lvl="2" indent="-342900" algn="just">
              <a:lnSpc>
                <a:spcPct val="115000"/>
              </a:lnSpc>
              <a:buFont typeface="Symbol" panose="05050102010706020507" pitchFamily="18" charset="2"/>
              <a:buChar char=""/>
              <a:tabLst>
                <a:tab pos="450215" algn="l"/>
              </a:tabLst>
            </a:pPr>
            <a:r>
              <a:rPr lang="ro-RO" sz="2400" dirty="0">
                <a:effectLst/>
                <a:latin typeface="Trebuchet MS" panose="020B0603020202020204" pitchFamily="34" charset="0"/>
                <a:ea typeface="Calibri" panose="020F0502020204030204" pitchFamily="34" charset="0"/>
              </a:rPr>
              <a:t>77% sunt de părere că programul de formare a contribuit la creșterea capacității de rezolvare a problemelor din mediul informatic (anterior </a:t>
            </a:r>
            <a:r>
              <a:rPr lang="ro-RO" sz="2400" dirty="0">
                <a:latin typeface="Trebuchet MS" panose="020B0603020202020204" pitchFamily="34" charset="0"/>
                <a:ea typeface="Calibri" panose="020F0502020204030204" pitchFamily="34" charset="0"/>
              </a:rPr>
              <a:t>67,7%, </a:t>
            </a:r>
            <a:r>
              <a:rPr lang="ro-RO" sz="2400" dirty="0">
                <a:effectLst/>
                <a:latin typeface="Trebuchet MS" panose="020B0603020202020204" pitchFamily="34" charset="0"/>
                <a:ea typeface="Calibri" panose="020F0502020204030204" pitchFamily="34" charset="0"/>
              </a:rPr>
              <a:t>73% și 77,3%). </a:t>
            </a:r>
            <a:endParaRPr lang="en-US" sz="2400" dirty="0">
              <a:effectLst/>
              <a:latin typeface="Trebuchet MS" panose="020B0603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2511739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F95874-5318-F1A4-48C0-6FEC2A059699}"/>
              </a:ext>
            </a:extLst>
          </p:cNvPr>
          <p:cNvSpPr txBox="1">
            <a:spLocks/>
          </p:cNvSpPr>
          <p:nvPr/>
        </p:nvSpPr>
        <p:spPr>
          <a:xfrm>
            <a:off x="1447800" y="3652151"/>
            <a:ext cx="7239000" cy="481472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Blip>
                <a:blip r:embed="rId2"/>
              </a:buBlip>
              <a:defRPr/>
            </a:pPr>
            <a:r>
              <a:rPr kumimoji="0" lang="ro-RO" sz="4000" b="0" i="0" u="none" strike="noStrike" kern="1200" cap="none" spc="0" normalizeH="0" baseline="0" noProof="0" dirty="0">
                <a:ln>
                  <a:noFill/>
                </a:ln>
                <a:solidFill>
                  <a:sysClr val="windowText" lastClr="000000"/>
                </a:solidFill>
                <a:effectLst/>
                <a:uLnTx/>
                <a:uFillTx/>
                <a:latin typeface="Trebuchet MS" panose="020B0603020202020204" pitchFamily="34" charset="0"/>
              </a:rPr>
              <a:t> </a:t>
            </a:r>
            <a:r>
              <a:rPr lang="ro-RO" sz="4000" dirty="0">
                <a:solidFill>
                  <a:sysClr val="windowText" lastClr="000000"/>
                </a:solidFill>
                <a:latin typeface="Trebuchet MS" panose="020B0603020202020204" pitchFamily="34" charset="0"/>
              </a:rPr>
              <a:t>Obiectiv și argumente </a:t>
            </a:r>
          </a:p>
          <a:p>
            <a:pPr lvl="0">
              <a:buBlip>
                <a:blip r:embed="rId2"/>
              </a:buBlip>
              <a:defRPr/>
            </a:pPr>
            <a:r>
              <a:rPr lang="ro-RO" sz="4000" dirty="0">
                <a:solidFill>
                  <a:sysClr val="windowText" lastClr="000000"/>
                </a:solidFill>
                <a:latin typeface="Trebuchet MS" panose="020B0603020202020204" pitchFamily="34" charset="0"/>
              </a:rPr>
              <a:t> Implementare</a:t>
            </a:r>
          </a:p>
          <a:p>
            <a:pPr>
              <a:buBlip>
                <a:blip r:embed="rId2"/>
              </a:buBlip>
              <a:defRPr/>
            </a:pPr>
            <a:r>
              <a:rPr lang="ro-RO" sz="4000" dirty="0">
                <a:solidFill>
                  <a:sysClr val="windowText" lastClr="000000"/>
                </a:solidFill>
                <a:latin typeface="Trebuchet MS" panose="020B0603020202020204" pitchFamily="34" charset="0"/>
              </a:rPr>
              <a:t> Rezultate</a:t>
            </a:r>
          </a:p>
          <a:p>
            <a:pPr>
              <a:buBlip>
                <a:blip r:embed="rId2"/>
              </a:buBlip>
              <a:defRPr/>
            </a:pPr>
            <a:r>
              <a:rPr lang="ro-RO" sz="4000" dirty="0">
                <a:solidFill>
                  <a:sysClr val="windowText" lastClr="000000"/>
                </a:solidFill>
                <a:latin typeface="Trebuchet MS" panose="020B0603020202020204" pitchFamily="34" charset="0"/>
              </a:rPr>
              <a:t> Impactul general</a:t>
            </a:r>
            <a:endParaRPr lang="en-US" sz="5400" dirty="0">
              <a:solidFill>
                <a:sysClr val="windowText" lastClr="000000"/>
              </a:solidFill>
              <a:latin typeface="Trebuchet MS" panose="020B0603020202020204" pitchFamily="34" charset="0"/>
            </a:endParaRPr>
          </a:p>
          <a:p>
            <a:pPr lvl="0">
              <a:buBlip>
                <a:blip r:embed="rId2"/>
              </a:buBlip>
              <a:defRPr/>
            </a:pPr>
            <a:r>
              <a:rPr lang="ro-RO" sz="4000" dirty="0">
                <a:solidFill>
                  <a:sysClr val="windowText" lastClr="000000"/>
                </a:solidFill>
                <a:latin typeface="Trebuchet MS" panose="020B0603020202020204" pitchFamily="34" charset="0"/>
              </a:rPr>
              <a:t> Activități viitoare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ndParaRPr>
          </a:p>
        </p:txBody>
      </p:sp>
      <p:pic>
        <p:nvPicPr>
          <p:cNvPr id="2" name="Picture 1">
            <a:extLst>
              <a:ext uri="{FF2B5EF4-FFF2-40B4-BE49-F238E27FC236}">
                <a16:creationId xmlns:a16="http://schemas.microsoft.com/office/drawing/2014/main" id="{04985D88-E827-F8BE-1704-BAFF55BA2BC5}"/>
              </a:ext>
            </a:extLst>
          </p:cNvPr>
          <p:cNvPicPr>
            <a:picLocks noChangeAspect="1"/>
          </p:cNvPicPr>
          <p:nvPr/>
        </p:nvPicPr>
        <p:blipFill>
          <a:blip r:embed="rId3"/>
          <a:stretch>
            <a:fillRect/>
          </a:stretch>
        </p:blipFill>
        <p:spPr>
          <a:xfrm>
            <a:off x="7924800" y="2739600"/>
            <a:ext cx="9531678" cy="5727278"/>
          </a:xfrm>
          <a:prstGeom prst="rect">
            <a:avLst/>
          </a:prstGeom>
        </p:spPr>
      </p:pic>
    </p:spTree>
    <p:extLst>
      <p:ext uri="{BB962C8B-B14F-4D97-AF65-F5344CB8AC3E}">
        <p14:creationId xmlns:p14="http://schemas.microsoft.com/office/powerpoint/2010/main" val="4452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7806F-7CB6-D2E4-F783-C757C90A7E92}"/>
              </a:ext>
            </a:extLst>
          </p:cNvPr>
          <p:cNvPicPr>
            <a:picLocks noChangeAspect="1"/>
          </p:cNvPicPr>
          <p:nvPr/>
        </p:nvPicPr>
        <p:blipFill>
          <a:blip r:embed="rId2"/>
          <a:srcRect l="3439" t="1171" r="1852" b="2924"/>
          <a:stretch/>
        </p:blipFill>
        <p:spPr>
          <a:xfrm>
            <a:off x="1496122" y="1866900"/>
            <a:ext cx="15295756" cy="7006994"/>
          </a:xfrm>
          <a:prstGeom prst="rect">
            <a:avLst/>
          </a:prstGeom>
        </p:spPr>
      </p:pic>
    </p:spTree>
    <p:extLst>
      <p:ext uri="{BB962C8B-B14F-4D97-AF65-F5344CB8AC3E}">
        <p14:creationId xmlns:p14="http://schemas.microsoft.com/office/powerpoint/2010/main" val="2934730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E9F33-1072-99FC-F1C6-B7206DF2F7C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050EFCE-66C0-AE21-3E20-614F4B4D7218}"/>
              </a:ext>
            </a:extLst>
          </p:cNvPr>
          <p:cNvPicPr>
            <a:picLocks noChangeAspect="1"/>
          </p:cNvPicPr>
          <p:nvPr/>
        </p:nvPicPr>
        <p:blipFill>
          <a:blip r:embed="rId2"/>
          <a:srcRect l="588" t="1764" r="1530" b="1764"/>
          <a:stretch/>
        </p:blipFill>
        <p:spPr>
          <a:xfrm>
            <a:off x="735980" y="2171700"/>
            <a:ext cx="16816040" cy="6629400"/>
          </a:xfrm>
          <a:prstGeom prst="rect">
            <a:avLst/>
          </a:prstGeom>
        </p:spPr>
      </p:pic>
    </p:spTree>
    <p:extLst>
      <p:ext uri="{BB962C8B-B14F-4D97-AF65-F5344CB8AC3E}">
        <p14:creationId xmlns:p14="http://schemas.microsoft.com/office/powerpoint/2010/main" val="1601704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9E7F45F4-810D-9639-39C3-BD142ECB0924}"/>
              </a:ext>
            </a:extLst>
          </p:cNvPr>
          <p:cNvSpPr txBox="1">
            <a:spLocks noChangeArrowheads="1"/>
          </p:cNvSpPr>
          <p:nvPr/>
        </p:nvSpPr>
        <p:spPr bwMode="auto">
          <a:xfrm>
            <a:off x="1828800" y="2857500"/>
            <a:ext cx="15544800" cy="5242846"/>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 „Este un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bine </a:t>
            </a:r>
            <a:r>
              <a:rPr lang="en-US" sz="2800" dirty="0" err="1">
                <a:latin typeface="Trebuchet MS" panose="020B0603020202020204" pitchFamily="34" charset="0"/>
                <a:ea typeface="Calibri" panose="020F0502020204030204" pitchFamily="34" charset="0"/>
                <a:cs typeface="Times New Roman" panose="02020603050405020304" pitchFamily="18" charset="0"/>
              </a:rPr>
              <a:t>organizat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ro-RO" sz="2800" dirty="0">
                <a:latin typeface="Trebuchet MS" panose="020B0603020202020204" pitchFamily="34" charset="0"/>
                <a:ea typeface="Calibri" panose="020F0502020204030204" pitchFamily="34" charset="0"/>
                <a:cs typeface="Times New Roman" panose="02020603050405020304" pitchFamily="18" charset="0"/>
              </a:rPr>
              <a:t>ș</a:t>
            </a:r>
            <a:r>
              <a:rPr lang="en-US" sz="2800" dirty="0" err="1">
                <a:latin typeface="Trebuchet MS" panose="020B0603020202020204" pitchFamily="34" charset="0"/>
                <a:ea typeface="Calibri" panose="020F0502020204030204" pitchFamily="34" charset="0"/>
                <a:cs typeface="Times New Roman" panose="02020603050405020304" pitchFamily="18" charset="0"/>
              </a:rPr>
              <a:t>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structurat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interactiv</a:t>
            </a:r>
            <a:r>
              <a:rPr lang="en-US" sz="2800" dirty="0">
                <a:latin typeface="Trebuchet MS" panose="020B0603020202020204" pitchFamily="34" charset="0"/>
                <a:ea typeface="Calibri" panose="020F0502020204030204" pitchFamily="34" charset="0"/>
                <a:cs typeface="Times New Roman" panose="02020603050405020304" pitchFamily="18" charset="0"/>
              </a:rPr>
              <a:t>, complex.”</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err="1">
                <a:latin typeface="Trebuchet MS" panose="020B0603020202020204" pitchFamily="34" charset="0"/>
                <a:ea typeface="Calibri" panose="020F0502020204030204" pitchFamily="34" charset="0"/>
                <a:cs typeface="Times New Roman" panose="02020603050405020304" pitchFamily="18" charset="0"/>
              </a:rPr>
              <a:t>Cursul</a:t>
            </a:r>
            <a:r>
              <a:rPr lang="en-US" sz="2800" dirty="0">
                <a:latin typeface="Trebuchet MS" panose="020B0603020202020204" pitchFamily="34" charset="0"/>
                <a:ea typeface="Calibri" panose="020F0502020204030204" pitchFamily="34" charset="0"/>
                <a:cs typeface="Times New Roman" panose="02020603050405020304" pitchFamily="18" charset="0"/>
              </a:rPr>
              <a:t> a </a:t>
            </a:r>
            <a:r>
              <a:rPr lang="en-US" sz="2800" dirty="0" err="1">
                <a:latin typeface="Trebuchet MS" panose="020B0603020202020204" pitchFamily="34" charset="0"/>
                <a:ea typeface="Calibri" panose="020F0502020204030204" pitchFamily="34" charset="0"/>
                <a:cs typeface="Times New Roman" panose="02020603050405020304" pitchFamily="18" charset="0"/>
              </a:rPr>
              <a:t>fost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antrenant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şi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interesant</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U</a:t>
            </a:r>
            <a:r>
              <a:rPr lang="en-US" sz="2800" dirty="0">
                <a:latin typeface="Trebuchet MS" panose="020B0603020202020204" pitchFamily="34" charset="0"/>
                <a:ea typeface="Calibri" panose="020F0502020204030204" pitchFamily="34" charset="0"/>
                <a:cs typeface="Times New Roman" panose="02020603050405020304" pitchFamily="18" charset="0"/>
              </a:rPr>
              <a:t>n curs </a:t>
            </a:r>
            <a:r>
              <a:rPr lang="en-US" sz="2800" dirty="0" err="1">
                <a:latin typeface="Trebuchet MS" panose="020B0603020202020204" pitchFamily="34" charset="0"/>
                <a:ea typeface="Calibri" panose="020F0502020204030204" pitchFamily="34" charset="0"/>
                <a:cs typeface="Times New Roman" panose="02020603050405020304" pitchFamily="18" charset="0"/>
              </a:rPr>
              <a:t>deosebit</a:t>
            </a:r>
            <a:r>
              <a:rPr lang="en-US" sz="2800" dirty="0">
                <a:latin typeface="Trebuchet MS" panose="020B0603020202020204" pitchFamily="34" charset="0"/>
                <a:ea typeface="Calibri" panose="020F0502020204030204" pitchFamily="34" charset="0"/>
                <a:cs typeface="Times New Roman" panose="02020603050405020304" pitchFamily="18" charset="0"/>
              </a:rPr>
              <a:t> de util</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 cu </a:t>
            </a:r>
            <a:r>
              <a:rPr lang="en-US" sz="2800" dirty="0" err="1">
                <a:latin typeface="Trebuchet MS" panose="020B0603020202020204" pitchFamily="34" charset="0"/>
                <a:ea typeface="Calibri" panose="020F0502020204030204" pitchFamily="34" charset="0"/>
                <a:cs typeface="Times New Roman" panose="02020603050405020304" pitchFamily="18" charset="0"/>
              </a:rPr>
              <a:t>aplicabilitate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practic</a:t>
            </a:r>
            <a:r>
              <a:rPr lang="ro-RO" sz="2800" dirty="0">
                <a:latin typeface="Trebuchet MS" panose="020B0603020202020204" pitchFamily="34" charset="0"/>
                <a:ea typeface="Calibri" panose="020F0502020204030204" pitchFamily="34" charset="0"/>
                <a:cs typeface="Times New Roman" panose="02020603050405020304" pitchFamily="18" charset="0"/>
              </a:rPr>
              <a:t>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imediat</a:t>
            </a:r>
            <a:r>
              <a:rPr lang="ro-RO" sz="2800" dirty="0">
                <a:latin typeface="Trebuchet MS" panose="020B0603020202020204" pitchFamily="34" charset="0"/>
                <a:ea typeface="Calibri" panose="020F0502020204030204" pitchFamily="34" charset="0"/>
                <a:cs typeface="Times New Roman" panose="02020603050405020304" pitchFamily="18" charset="0"/>
              </a:rPr>
              <a:t>ă.”</a:t>
            </a:r>
            <a:endParaRPr 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altLang="en-US" sz="2800" dirty="0">
                <a:latin typeface="Trebuchet MS" panose="020B0603020202020204" pitchFamily="34" charset="0"/>
                <a:ea typeface="Calibri" panose="020F0502020204030204" pitchFamily="34" charset="0"/>
                <a:cs typeface="Times New Roman" panose="02020603050405020304" pitchFamily="18" charset="0"/>
              </a:rPr>
              <a:t>„</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Formatorii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au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fost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bine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pregătiți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au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știut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cum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să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mențină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interesul</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cursanților</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pe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parcursul</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întregului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modul</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p>
          <a:p>
            <a:pPr algn="just" fontAlgn="ctr">
              <a:lnSpc>
                <a:spcPct val="115000"/>
              </a:lnSpc>
              <a:tabLst>
                <a:tab pos="3400425" algn="l"/>
              </a:tabLst>
            </a:pPr>
            <a:r>
              <a:rPr lang="en-US" altLang="en-US"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Am </a:t>
            </a:r>
            <a:r>
              <a:rPr lang="en-US" sz="2800" dirty="0" err="1">
                <a:latin typeface="Trebuchet MS" panose="020B0603020202020204" pitchFamily="34" charset="0"/>
                <a:ea typeface="Calibri" panose="020F0502020204030204" pitchFamily="34" charset="0"/>
                <a:cs typeface="Times New Roman" panose="02020603050405020304" pitchFamily="18" charset="0"/>
              </a:rPr>
              <a:t>început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să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folosesc</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imediat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unele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funcționalități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digitale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noi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în</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mea</a:t>
            </a: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p>
          <a:p>
            <a:pPr algn="just" fontAlgn="ctr">
              <a:lnSpc>
                <a:spcPct val="115000"/>
              </a:lnSpc>
              <a:tabLst>
                <a:tab pos="3400425" algn="l"/>
              </a:tabLst>
            </a:pPr>
            <a:r>
              <a:rPr lang="en-US" altLang="en-US" sz="2800" dirty="0">
                <a:latin typeface="Trebuchet MS" panose="020B0603020202020204" pitchFamily="34" charset="0"/>
                <a:ea typeface="Calibri" panose="020F0502020204030204" pitchFamily="34" charset="0"/>
                <a:cs typeface="Times New Roman" panose="02020603050405020304" pitchFamily="18" charset="0"/>
              </a:rPr>
              <a:t>„</a:t>
            </a:r>
            <a:r>
              <a:rPr lang="pt-BR" sz="2800" dirty="0">
                <a:latin typeface="Trebuchet MS" panose="020B0603020202020204" pitchFamily="34" charset="0"/>
                <a:ea typeface="Calibri" panose="020F0502020204030204" pitchFamily="34" charset="0"/>
                <a:cs typeface="Times New Roman" panose="02020603050405020304" pitchFamily="18" charset="0"/>
              </a:rPr>
              <a:t>Cursul mi-a oferit mai multă încredere în utilizarea tehnologiei la locul de muncă.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alt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it-IT" altLang="en-US" sz="2800" dirty="0">
                <a:latin typeface="Trebuchet MS" panose="020B0603020202020204" pitchFamily="34" charset="0"/>
                <a:ea typeface="Calibri" panose="020F0502020204030204" pitchFamily="34" charset="0"/>
                <a:cs typeface="Times New Roman" panose="02020603050405020304" pitchFamily="18" charset="0"/>
              </a:rPr>
              <a:t>„Voi fi mult mai atent la securitatea cibernetică.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a:t>
            </a:r>
          </a:p>
          <a:p>
            <a:pPr algn="just" fontAlgn="ctr">
              <a:lnSpc>
                <a:spcPct val="115000"/>
              </a:lnSpc>
              <a:tabLst>
                <a:tab pos="3400425" algn="l"/>
              </a:tabLst>
            </a:pPr>
            <a:r>
              <a:rPr lang="en-US" altLang="en-US" sz="2800" dirty="0">
                <a:latin typeface="Trebuchet MS" panose="020B0603020202020204" pitchFamily="34" charset="0"/>
                <a:ea typeface="Calibri" panose="020F0502020204030204" pitchFamily="34" charset="0"/>
                <a:cs typeface="Times New Roman" panose="02020603050405020304" pitchFamily="18" charset="0"/>
              </a:rPr>
              <a:t>„M-a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ajutat</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s</a:t>
            </a:r>
            <a:r>
              <a:rPr lang="ro-RO" altLang="en-US" sz="2800" dirty="0">
                <a:latin typeface="Trebuchet MS" panose="020B0603020202020204" pitchFamily="34" charset="0"/>
                <a:ea typeface="Calibri" panose="020F0502020204030204" pitchFamily="34" charset="0"/>
                <a:cs typeface="Times New Roman" panose="02020603050405020304" pitchFamily="18" charset="0"/>
              </a:rPr>
              <a:t>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aflu</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lucruri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noi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din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domeniul</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digitalizării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s</a:t>
            </a:r>
            <a:r>
              <a:rPr lang="ro-RO" altLang="en-US" sz="2800" dirty="0">
                <a:latin typeface="Trebuchet MS" panose="020B0603020202020204" pitchFamily="34" charset="0"/>
                <a:ea typeface="Calibri" panose="020F0502020204030204" pitchFamily="34" charset="0"/>
                <a:cs typeface="Times New Roman" panose="02020603050405020304" pitchFamily="18" charset="0"/>
              </a:rPr>
              <a:t>ă</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eficientizez</a:t>
            </a:r>
            <a:r>
              <a:rPr lang="en-US" alt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altLang="en-US" sz="2800" dirty="0" err="1">
                <a:latin typeface="Trebuchet MS" panose="020B0603020202020204" pitchFamily="34" charset="0"/>
                <a:ea typeface="Calibri" panose="020F0502020204030204" pitchFamily="34" charset="0"/>
                <a:cs typeface="Times New Roman" panose="02020603050405020304" pitchFamily="18" charset="0"/>
              </a:rPr>
              <a:t>activitatea</a:t>
            </a:r>
            <a:r>
              <a:rPr lang="ro-RO" altLang="en-US" sz="2800" dirty="0">
                <a:latin typeface="Trebuchet MS" panose="020B0603020202020204" pitchFamily="34" charset="0"/>
                <a:ea typeface="Calibri" panose="020F0502020204030204" pitchFamily="34" charset="0"/>
                <a:cs typeface="Times New Roman" panose="02020603050405020304" pitchFamily="18" charset="0"/>
              </a:rPr>
              <a:t>.”</a:t>
            </a:r>
            <a:endParaRPr lang="en-US" alt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fontAlgn="ctr">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„Mi-a </a:t>
            </a:r>
            <a:r>
              <a:rPr lang="en-US" sz="2800" dirty="0" err="1">
                <a:latin typeface="Trebuchet MS" panose="020B0603020202020204" pitchFamily="34" charset="0"/>
                <a:ea typeface="Calibri" panose="020F0502020204030204" pitchFamily="34" charset="0"/>
                <a:cs typeface="Times New Roman" panose="02020603050405020304" pitchFamily="18" charset="0"/>
              </a:rPr>
              <a:t>plăcut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foarte</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mult</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abordarea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practică</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și</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claritatea</a:t>
            </a:r>
            <a:r>
              <a:rPr lang="en-US" sz="2800" dirty="0">
                <a:latin typeface="Trebuchet MS" panose="020B0603020202020204" pitchFamily="34" charset="0"/>
                <a:ea typeface="Calibri" panose="020F0502020204030204" pitchFamily="34" charset="0"/>
                <a:cs typeface="Times New Roman" panose="02020603050405020304" pitchFamily="18" charset="0"/>
              </a:rPr>
              <a:t> </a:t>
            </a:r>
            <a:r>
              <a:rPr lang="en-US" sz="2800" dirty="0" err="1">
                <a:latin typeface="Trebuchet MS" panose="020B0603020202020204" pitchFamily="34" charset="0"/>
                <a:ea typeface="Calibri" panose="020F0502020204030204" pitchFamily="34" charset="0"/>
                <a:cs typeface="Times New Roman" panose="02020603050405020304" pitchFamily="18" charset="0"/>
              </a:rPr>
              <a:t>explicațiilor</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en-US" alt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endParaRPr lang="en-US" sz="1200" dirty="0">
              <a:effectLst/>
              <a:latin typeface="Times New Roman" panose="02020603050405020304" pitchFamily="18" charset="0"/>
              <a:ea typeface="Calibri" panose="020F0502020204030204" pitchFamily="34" charset="0"/>
            </a:endParaRPr>
          </a:p>
        </p:txBody>
      </p:sp>
      <p:sp>
        <p:nvSpPr>
          <p:cNvPr id="3" name="TextBox 15">
            <a:extLst>
              <a:ext uri="{FF2B5EF4-FFF2-40B4-BE49-F238E27FC236}">
                <a16:creationId xmlns:a16="http://schemas.microsoft.com/office/drawing/2014/main" id="{AE1E5E42-FD7A-043E-6B65-F96D2223E14C}"/>
              </a:ext>
            </a:extLst>
          </p:cNvPr>
          <p:cNvSpPr txBox="1"/>
          <p:nvPr/>
        </p:nvSpPr>
        <p:spPr>
          <a:xfrm>
            <a:off x="1066800" y="1999964"/>
            <a:ext cx="120396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id="{3017CC70-B87D-0D9A-FC34-1E7BB4613D37}"/>
              </a:ext>
            </a:extLst>
          </p:cNvPr>
          <p:cNvPicPr>
            <a:picLocks noChangeAspect="1"/>
          </p:cNvPicPr>
          <p:nvPr/>
        </p:nvPicPr>
        <p:blipFill>
          <a:blip r:embed="rId2"/>
          <a:stretch>
            <a:fillRect/>
          </a:stretch>
        </p:blipFill>
        <p:spPr>
          <a:xfrm>
            <a:off x="369711" y="4533900"/>
            <a:ext cx="1089378" cy="1219200"/>
          </a:xfrm>
          <a:prstGeom prst="rect">
            <a:avLst/>
          </a:prstGeom>
        </p:spPr>
      </p:pic>
    </p:spTree>
    <p:extLst>
      <p:ext uri="{BB962C8B-B14F-4D97-AF65-F5344CB8AC3E}">
        <p14:creationId xmlns:p14="http://schemas.microsoft.com/office/powerpoint/2010/main" val="2015819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94229555-8ED2-4413-F2B7-C2219E50E626}"/>
              </a:ext>
            </a:extLst>
          </p:cNvPr>
          <p:cNvSpPr txBox="1">
            <a:spLocks noChangeArrowheads="1"/>
          </p:cNvSpPr>
          <p:nvPr/>
        </p:nvSpPr>
        <p:spPr bwMode="auto">
          <a:xfrm>
            <a:off x="1905000" y="2888203"/>
            <a:ext cx="15544800" cy="4510594"/>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„Recomand mai multe zile cu prezență fizică”;</a:t>
            </a:r>
            <a:endParaRPr lang="en-US"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it-IT" sz="2800" dirty="0">
                <a:latin typeface="Trebuchet MS" panose="020B0603020202020204" pitchFamily="34" charset="0"/>
                <a:ea typeface="Calibri" panose="020F0502020204030204" pitchFamily="34" charset="0"/>
                <a:cs typeface="Times New Roman" panose="02020603050405020304" pitchFamily="18" charset="0"/>
              </a:rPr>
              <a:t>„Mult</a:t>
            </a:r>
            <a:r>
              <a:rPr lang="ro-RO" sz="2800" dirty="0">
                <a:latin typeface="Trebuchet MS" panose="020B0603020202020204" pitchFamily="34" charset="0"/>
                <a:ea typeface="Calibri" panose="020F0502020204030204" pitchFamily="34" charset="0"/>
                <a:cs typeface="Times New Roman" panose="02020603050405020304" pitchFamily="18" charset="0"/>
              </a:rPr>
              <a:t>ă</a:t>
            </a:r>
            <a:r>
              <a:rPr lang="it-IT" sz="2800" dirty="0">
                <a:latin typeface="Trebuchet MS" panose="020B0603020202020204" pitchFamily="34" charset="0"/>
                <a:ea typeface="Calibri" panose="020F0502020204030204" pitchFamily="34" charset="0"/>
                <a:cs typeface="Times New Roman" panose="02020603050405020304" pitchFamily="18" charset="0"/>
              </a:rPr>
              <a:t> informa</a:t>
            </a:r>
            <a:r>
              <a:rPr lang="ro-RO" sz="2800" dirty="0">
                <a:latin typeface="Trebuchet MS" panose="020B0603020202020204" pitchFamily="34" charset="0"/>
                <a:ea typeface="Calibri" panose="020F0502020204030204" pitchFamily="34" charset="0"/>
                <a:cs typeface="Times New Roman" panose="02020603050405020304" pitchFamily="18" charset="0"/>
              </a:rPr>
              <a:t>ț</a:t>
            </a:r>
            <a:r>
              <a:rPr lang="it-IT" sz="2800" dirty="0">
                <a:latin typeface="Trebuchet MS" panose="020B0603020202020204" pitchFamily="34" charset="0"/>
                <a:ea typeface="Calibri" panose="020F0502020204030204" pitchFamily="34" charset="0"/>
                <a:cs typeface="Times New Roman" panose="02020603050405020304" pitchFamily="18" charset="0"/>
              </a:rPr>
              <a:t>ie </a:t>
            </a:r>
            <a:r>
              <a:rPr lang="ro-RO" sz="2800" dirty="0">
                <a:latin typeface="Trebuchet MS" panose="020B0603020202020204" pitchFamily="34" charset="0"/>
                <a:ea typeface="Calibri" panose="020F0502020204030204" pitchFamily="34" charset="0"/>
                <a:cs typeface="Times New Roman" panose="02020603050405020304" pitchFamily="18" charset="0"/>
              </a:rPr>
              <a:t>î</a:t>
            </a:r>
            <a:r>
              <a:rPr lang="it-IT" sz="2800" dirty="0">
                <a:latin typeface="Trebuchet MS" panose="020B0603020202020204" pitchFamily="34" charset="0"/>
                <a:ea typeface="Calibri" panose="020F0502020204030204" pitchFamily="34" charset="0"/>
                <a:cs typeface="Times New Roman" panose="02020603050405020304" pitchFamily="18" charset="0"/>
              </a:rPr>
              <a:t>ntr-un timp prea scurt</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it-IT" sz="2800" dirty="0">
                <a:latin typeface="Trebuchet MS" panose="020B0603020202020204" pitchFamily="34" charset="0"/>
                <a:ea typeface="Calibri" panose="020F0502020204030204" pitchFamily="34" charset="0"/>
                <a:cs typeface="Times New Roman" panose="02020603050405020304" pitchFamily="18" charset="0"/>
              </a:rPr>
              <a:t>„</a:t>
            </a:r>
            <a:r>
              <a:rPr lang="ro-RO" sz="2800" dirty="0">
                <a:latin typeface="Trebuchet MS" panose="020B0603020202020204" pitchFamily="34" charset="0"/>
                <a:ea typeface="Calibri" panose="020F0502020204030204" pitchFamily="34" charset="0"/>
                <a:cs typeface="Times New Roman" panose="02020603050405020304" pitchFamily="18" charset="0"/>
              </a:rPr>
              <a:t>O</a:t>
            </a:r>
            <a:r>
              <a:rPr lang="it-IT" sz="2800" dirty="0">
                <a:latin typeface="Trebuchet MS" panose="020B0603020202020204" pitchFamily="34" charset="0"/>
                <a:ea typeface="Calibri" panose="020F0502020204030204" pitchFamily="34" charset="0"/>
                <a:cs typeface="Times New Roman" panose="02020603050405020304" pitchFamily="18" charset="0"/>
              </a:rPr>
              <a:t>nline se pierd informa</a:t>
            </a:r>
            <a:r>
              <a:rPr lang="ro-RO" sz="2800" dirty="0">
                <a:latin typeface="Trebuchet MS" panose="020B0603020202020204" pitchFamily="34" charset="0"/>
                <a:ea typeface="Calibri" panose="020F0502020204030204" pitchFamily="34" charset="0"/>
                <a:cs typeface="Times New Roman" panose="02020603050405020304" pitchFamily="18" charset="0"/>
              </a:rPr>
              <a:t>ț</a:t>
            </a:r>
            <a:r>
              <a:rPr lang="it-IT" sz="2800" dirty="0">
                <a:latin typeface="Trebuchet MS" panose="020B0603020202020204" pitchFamily="34" charset="0"/>
                <a:ea typeface="Calibri" panose="020F0502020204030204" pitchFamily="34" charset="0"/>
                <a:cs typeface="Times New Roman" panose="02020603050405020304" pitchFamily="18" charset="0"/>
              </a:rPr>
              <a:t>ii importante </a:t>
            </a:r>
            <a:r>
              <a:rPr lang="ro-RO" sz="2800" dirty="0">
                <a:latin typeface="Trebuchet MS" panose="020B0603020202020204" pitchFamily="34" charset="0"/>
                <a:ea typeface="Calibri" panose="020F0502020204030204" pitchFamily="34" charset="0"/>
                <a:cs typeface="Times New Roman" panose="02020603050405020304" pitchFamily="18" charset="0"/>
              </a:rPr>
              <a:t>ș</a:t>
            </a:r>
            <a:r>
              <a:rPr lang="it-IT" sz="2800" dirty="0">
                <a:latin typeface="Trebuchet MS" panose="020B0603020202020204" pitchFamily="34" charset="0"/>
                <a:ea typeface="Calibri" panose="020F0502020204030204" pitchFamily="34" charset="0"/>
                <a:cs typeface="Times New Roman" panose="02020603050405020304" pitchFamily="18" charset="0"/>
              </a:rPr>
              <a:t>i poate cel mai important contactul uman necesar dezvolt</a:t>
            </a:r>
            <a:r>
              <a:rPr lang="ro-RO" sz="2800" dirty="0">
                <a:latin typeface="Trebuchet MS" panose="020B0603020202020204" pitchFamily="34" charset="0"/>
                <a:ea typeface="Calibri" panose="020F0502020204030204" pitchFamily="34" charset="0"/>
                <a:cs typeface="Times New Roman" panose="02020603050405020304" pitchFamily="18" charset="0"/>
              </a:rPr>
              <a:t>ă</a:t>
            </a:r>
            <a:r>
              <a:rPr lang="it-IT" sz="2800" dirty="0">
                <a:latin typeface="Trebuchet MS" panose="020B0603020202020204" pitchFamily="34" charset="0"/>
                <a:ea typeface="Calibri" panose="020F0502020204030204" pitchFamily="34" charset="0"/>
                <a:cs typeface="Times New Roman" panose="02020603050405020304" pitchFamily="18" charset="0"/>
              </a:rPr>
              <a:t>rii </a:t>
            </a:r>
            <a:r>
              <a:rPr lang="ro-RO" sz="2800" dirty="0">
                <a:latin typeface="Trebuchet MS" panose="020B0603020202020204" pitchFamily="34" charset="0"/>
                <a:ea typeface="Calibri" panose="020F0502020204030204" pitchFamily="34" charset="0"/>
                <a:cs typeface="Times New Roman" panose="02020603050405020304" pitchFamily="18" charset="0"/>
              </a:rPr>
              <a:t>î</a:t>
            </a:r>
            <a:r>
              <a:rPr lang="it-IT" sz="2800" dirty="0">
                <a:latin typeface="Trebuchet MS" panose="020B0603020202020204" pitchFamily="34" charset="0"/>
                <a:ea typeface="Calibri" panose="020F0502020204030204" pitchFamily="34" charset="0"/>
                <a:cs typeface="Times New Roman" panose="02020603050405020304" pitchFamily="18" charset="0"/>
              </a:rPr>
              <a:t>n general</a:t>
            </a:r>
            <a:r>
              <a:rPr lang="ro-RO" sz="2800" dirty="0">
                <a:latin typeface="Trebuchet MS" panose="020B0603020202020204" pitchFamily="34" charset="0"/>
                <a:ea typeface="Calibri" panose="020F0502020204030204" pitchFamily="34" charset="0"/>
                <a:cs typeface="Times New Roman" panose="02020603050405020304" pitchFamily="18" charset="0"/>
              </a:rPr>
              <a:t>.</a:t>
            </a:r>
            <a:r>
              <a:rPr lang="en-US" sz="2800" dirty="0">
                <a:latin typeface="Trebuchet MS" panose="020B0603020202020204" pitchFamily="34" charset="0"/>
                <a:ea typeface="Calibri" panose="020F0502020204030204" pitchFamily="34" charset="0"/>
                <a:cs typeface="Times New Roman" panose="02020603050405020304" pitchFamily="18" charset="0"/>
              </a:rPr>
              <a:t>”</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„Din cauza restricțiilor pe care le avem ca instituții publice pe calculator, multe din aplicațiile practice nu au putut fi rezolvate sau parțial rezolvate.” </a:t>
            </a:r>
          </a:p>
          <a:p>
            <a:pPr algn="just">
              <a:lnSpc>
                <a:spcPct val="115000"/>
              </a:lnSpc>
              <a:tabLst>
                <a:tab pos="3400425" algn="l"/>
              </a:tabLst>
            </a:pPr>
            <a:r>
              <a:rPr lang="ro-RO" sz="2800" dirty="0">
                <a:latin typeface="Trebuchet MS" panose="020B0603020202020204" pitchFamily="34" charset="0"/>
                <a:ea typeface="Calibri" panose="020F0502020204030204" pitchFamily="34" charset="0"/>
                <a:cs typeface="Times New Roman" panose="02020603050405020304" pitchFamily="18" charset="0"/>
              </a:rPr>
              <a:t>„Mai multă interactivitate. Formarea de echipe de lucru pentru realizarea unor sarcini practice.”</a:t>
            </a:r>
          </a:p>
          <a:p>
            <a:pPr algn="just">
              <a:lnSpc>
                <a:spcPct val="115000"/>
              </a:lnSpc>
              <a:tabLst>
                <a:tab pos="3400425" algn="l"/>
              </a:tabLst>
            </a:pPr>
            <a:r>
              <a:rPr lang="en-US" sz="2800" dirty="0">
                <a:latin typeface="Trebuchet MS" panose="020B0603020202020204" pitchFamily="34" charset="0"/>
                <a:ea typeface="Calibri" panose="020F0502020204030204" pitchFamily="34" charset="0"/>
                <a:cs typeface="Times New Roman" panose="02020603050405020304" pitchFamily="18" charset="0"/>
              </a:rPr>
              <a:t>„</a:t>
            </a:r>
            <a:r>
              <a:rPr lang="pt-BR" sz="2800" dirty="0">
                <a:latin typeface="Trebuchet MS" panose="020B0603020202020204" pitchFamily="34" charset="0"/>
                <a:ea typeface="Calibri" panose="020F0502020204030204" pitchFamily="34" charset="0"/>
                <a:cs typeface="Times New Roman" panose="02020603050405020304" pitchFamily="18" charset="0"/>
              </a:rPr>
              <a:t>Ar fi util dacă unii formatori ar folosi mai mult studii de caz din administrația publică.”</a:t>
            </a:r>
            <a:endParaRPr lang="ro-RO" sz="2800" dirty="0">
              <a:latin typeface="Trebuchet MS" panose="020B060302020202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8C5920D-D34D-7DFD-B0E2-D450E6474A31}"/>
              </a:ext>
            </a:extLst>
          </p:cNvPr>
          <p:cNvPicPr>
            <a:picLocks noChangeAspect="1"/>
          </p:cNvPicPr>
          <p:nvPr/>
        </p:nvPicPr>
        <p:blipFill>
          <a:blip r:embed="rId2"/>
          <a:stretch>
            <a:fillRect/>
          </a:stretch>
        </p:blipFill>
        <p:spPr>
          <a:xfrm>
            <a:off x="523875" y="4442075"/>
            <a:ext cx="1085850" cy="1098050"/>
          </a:xfrm>
          <a:prstGeom prst="rect">
            <a:avLst/>
          </a:prstGeom>
        </p:spPr>
      </p:pic>
      <p:sp>
        <p:nvSpPr>
          <p:cNvPr id="2" name="TextBox 15">
            <a:extLst>
              <a:ext uri="{FF2B5EF4-FFF2-40B4-BE49-F238E27FC236}">
                <a16:creationId xmlns:a16="http://schemas.microsoft.com/office/drawing/2014/main" id="{B4706358-868B-D14C-0F63-2414AC64EC0E}"/>
              </a:ext>
            </a:extLst>
          </p:cNvPr>
          <p:cNvSpPr txBox="1"/>
          <p:nvPr/>
        </p:nvSpPr>
        <p:spPr>
          <a:xfrm>
            <a:off x="1055914" y="1943100"/>
            <a:ext cx="83820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(competențe digitale):</a:t>
            </a:r>
            <a:endParaRPr lang="en-US" sz="2800" b="1" dirty="0">
              <a:solidFill>
                <a:srgbClr val="293E6B"/>
              </a:solidFill>
              <a:latin typeface="Trebuchet MS" panose="020B0703020202090204" pitchFamily="34" charset="0"/>
              <a:ea typeface="Montserrat Bold"/>
              <a:cs typeface="Montserrat Bold"/>
              <a:sym typeface="Montserrat Bold"/>
            </a:endParaRPr>
          </a:p>
        </p:txBody>
      </p:sp>
    </p:spTree>
    <p:extLst>
      <p:ext uri="{BB962C8B-B14F-4D97-AF65-F5344CB8AC3E}">
        <p14:creationId xmlns:p14="http://schemas.microsoft.com/office/powerpoint/2010/main" val="1629256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D4038-F900-4FA1-AFCA-28A1492888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2D5E4E-1768-F7A5-E5B5-5323C74283AE}"/>
              </a:ext>
            </a:extLst>
          </p:cNvPr>
          <p:cNvSpPr txBox="1"/>
          <p:nvPr/>
        </p:nvSpPr>
        <p:spPr>
          <a:xfrm>
            <a:off x="1066800" y="2628900"/>
            <a:ext cx="16535400" cy="1292662"/>
          </a:xfrm>
          <a:prstGeom prst="rect">
            <a:avLst/>
          </a:prstGeom>
          <a:noFill/>
        </p:spPr>
        <p:txBody>
          <a:bodyPr wrap="square">
            <a:spAutoFit/>
          </a:bodyPr>
          <a:lstStyle/>
          <a:p>
            <a:r>
              <a:rPr lang="ro-RO" sz="2000" dirty="0">
                <a:effectLst/>
                <a:latin typeface="Trebuchet MS" panose="020B0603020202020204" pitchFamily="34" charset="0"/>
                <a:ea typeface="Calibri" panose="020F0502020204030204" pitchFamily="34" charset="0"/>
                <a:cs typeface="Times New Roman" panose="02020603050405020304" pitchFamily="18" charset="0"/>
              </a:rPr>
              <a:t>Chestionare aplicate de ANFP participanților (două runde de evaluare):</a:t>
            </a:r>
          </a:p>
          <a:p>
            <a:pPr marL="285750" indent="-285750" algn="just">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satisfacția asociată conținutului programului de formare: 9,51; </a:t>
            </a:r>
          </a:p>
          <a:p>
            <a:pPr marL="285750" indent="-285750" algn="just">
              <a:buFont typeface="Wingdings" panose="05000000000000000000" pitchFamily="2" charset="2"/>
              <a:buChar char="Ø"/>
            </a:pPr>
            <a:r>
              <a:rPr lang="ro-RO" sz="2000" dirty="0">
                <a:effectLst/>
                <a:latin typeface="Trebuchet MS" panose="020B0603020202020204" pitchFamily="34" charset="0"/>
                <a:ea typeface="Calibri" panose="020F0502020204030204" pitchFamily="34" charset="0"/>
                <a:cs typeface="Times New Roman" panose="02020603050405020304" pitchFamily="18" charset="0"/>
              </a:rPr>
              <a:t>media notelor acordate formatorilor: &gt;9 (la ultima rundă: 9,57);</a:t>
            </a:r>
          </a:p>
          <a:p>
            <a:endParaRPr lang="en-US" dirty="0"/>
          </a:p>
        </p:txBody>
      </p:sp>
      <p:sp>
        <p:nvSpPr>
          <p:cNvPr id="4" name="TextBox 15">
            <a:extLst>
              <a:ext uri="{FF2B5EF4-FFF2-40B4-BE49-F238E27FC236}">
                <a16:creationId xmlns:a16="http://schemas.microsoft.com/office/drawing/2014/main" id="{221FEAAD-E6F5-A829-8353-7FDC2EF6663F}"/>
              </a:ext>
            </a:extLst>
          </p:cNvPr>
          <p:cNvSpPr txBox="1"/>
          <p:nvPr/>
        </p:nvSpPr>
        <p:spPr>
          <a:xfrm>
            <a:off x="1066800" y="1999964"/>
            <a:ext cx="110490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(leadership și managementul talentelor):</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5" name="Picture 4">
            <a:extLst>
              <a:ext uri="{FF2B5EF4-FFF2-40B4-BE49-F238E27FC236}">
                <a16:creationId xmlns:a16="http://schemas.microsoft.com/office/drawing/2014/main" id="{D62372FD-FB51-7B85-7FA0-E8E06FD0626E}"/>
              </a:ext>
            </a:extLst>
          </p:cNvPr>
          <p:cNvPicPr>
            <a:picLocks noChangeAspect="1"/>
          </p:cNvPicPr>
          <p:nvPr/>
        </p:nvPicPr>
        <p:blipFill>
          <a:blip r:embed="rId2"/>
          <a:srcRect l="594" t="2847" b="1449"/>
          <a:stretch/>
        </p:blipFill>
        <p:spPr>
          <a:xfrm>
            <a:off x="2362200" y="3921562"/>
            <a:ext cx="12749604" cy="5031938"/>
          </a:xfrm>
          <a:prstGeom prst="rect">
            <a:avLst/>
          </a:prstGeom>
        </p:spPr>
      </p:pic>
    </p:spTree>
    <p:extLst>
      <p:ext uri="{BB962C8B-B14F-4D97-AF65-F5344CB8AC3E}">
        <p14:creationId xmlns:p14="http://schemas.microsoft.com/office/powerpoint/2010/main" val="2752811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7D9C-2AC6-58D4-5BC2-74D8320930B7}"/>
            </a:ext>
          </a:extLst>
        </p:cNvPr>
        <p:cNvGrpSpPr/>
        <p:nvPr/>
      </p:nvGrpSpPr>
      <p:grpSpPr>
        <a:xfrm>
          <a:off x="0" y="0"/>
          <a:ext cx="0" cy="0"/>
          <a:chOff x="0" y="0"/>
          <a:chExt cx="0" cy="0"/>
        </a:xfrm>
      </p:grpSpPr>
      <p:sp>
        <p:nvSpPr>
          <p:cNvPr id="2" name="Text Box 2">
            <a:extLst>
              <a:ext uri="{FF2B5EF4-FFF2-40B4-BE49-F238E27FC236}">
                <a16:creationId xmlns:a16="http://schemas.microsoft.com/office/drawing/2014/main" id="{65A3CE96-BC32-3B02-BCA1-2D7C7668F089}"/>
              </a:ext>
            </a:extLst>
          </p:cNvPr>
          <p:cNvSpPr txBox="1">
            <a:spLocks noChangeArrowheads="1"/>
          </p:cNvSpPr>
          <p:nvPr/>
        </p:nvSpPr>
        <p:spPr bwMode="auto">
          <a:xfrm>
            <a:off x="1762432" y="2369050"/>
            <a:ext cx="15544800" cy="3539430"/>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fontAlgn="ctr"/>
            <a:r>
              <a:rPr lang="en-US" altLang="en-US" sz="2800" b="0" dirty="0">
                <a:latin typeface="Calibri" panose="020F0502020204030204"/>
                <a:ea typeface="Calibri" panose="020F0502020204030204"/>
              </a:rPr>
              <a:t>„</a:t>
            </a:r>
            <a:r>
              <a:rPr lang="en-US" altLang="en-US" sz="2800" b="0" dirty="0" err="1">
                <a:latin typeface="Calibri" panose="020F0502020204030204"/>
                <a:ea typeface="Calibri" panose="020F0502020204030204"/>
              </a:rPr>
              <a:t>Pentru</a:t>
            </a:r>
            <a:r>
              <a:rPr lang="en-US" altLang="en-US" sz="2800" b="0" dirty="0">
                <a:latin typeface="Calibri" panose="020F0502020204030204"/>
                <a:ea typeface="Calibri" panose="020F0502020204030204"/>
              </a:rPr>
              <a:t> mine personal a </a:t>
            </a:r>
            <a:r>
              <a:rPr lang="en-US" altLang="en-US" sz="2800" b="0" dirty="0" err="1">
                <a:latin typeface="Calibri" panose="020F0502020204030204"/>
                <a:ea typeface="Calibri" panose="020F0502020204030204"/>
              </a:rPr>
              <a:t>fost</a:t>
            </a:r>
            <a:r>
              <a:rPr lang="en-US" altLang="en-US" sz="2800" b="0" dirty="0">
                <a:latin typeface="Calibri" panose="020F0502020204030204"/>
                <a:ea typeface="Calibri" panose="020F0502020204030204"/>
              </a:rPr>
              <a:t> un curs </a:t>
            </a:r>
            <a:r>
              <a:rPr lang="en-US" altLang="en-US" sz="2800" b="0" dirty="0" err="1">
                <a:latin typeface="Calibri" panose="020F0502020204030204"/>
                <a:ea typeface="Calibri" panose="020F0502020204030204"/>
              </a:rPr>
              <a:t>foarte</a:t>
            </a:r>
            <a:r>
              <a:rPr lang="en-US" altLang="en-US" sz="2800" b="0" dirty="0">
                <a:latin typeface="Calibri" panose="020F0502020204030204"/>
                <a:ea typeface="Calibri" panose="020F0502020204030204"/>
              </a:rPr>
              <a:t> util, </a:t>
            </a:r>
            <a:r>
              <a:rPr lang="en-US" altLang="en-US" sz="2800" b="0" dirty="0" err="1">
                <a:latin typeface="Calibri" panose="020F0502020204030204"/>
                <a:ea typeface="Calibri" panose="020F0502020204030204"/>
              </a:rPr>
              <a:t>practic</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cunoștințele</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teoretice</a:t>
            </a:r>
            <a:r>
              <a:rPr lang="en-US" altLang="en-US" sz="2800" b="0" dirty="0">
                <a:latin typeface="Calibri" panose="020F0502020204030204"/>
                <a:ea typeface="Calibri" panose="020F0502020204030204"/>
              </a:rPr>
              <a:t> au </a:t>
            </a:r>
            <a:r>
              <a:rPr lang="en-US" altLang="en-US" sz="2800" b="0" dirty="0" err="1">
                <a:latin typeface="Calibri" panose="020F0502020204030204"/>
                <a:ea typeface="Calibri" panose="020F0502020204030204"/>
              </a:rPr>
              <a:t>fost</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relevante</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mă</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vor</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ajuta</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în</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creșterea</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competențelor</a:t>
            </a:r>
            <a:r>
              <a:rPr lang="en-US" altLang="en-US" sz="2800" b="0" dirty="0">
                <a:latin typeface="Calibri" panose="020F0502020204030204"/>
                <a:ea typeface="Calibri" panose="020F0502020204030204"/>
              </a:rPr>
              <a:t> de leadership, </a:t>
            </a:r>
            <a:r>
              <a:rPr lang="en-US" altLang="en-US" sz="2800" b="0" dirty="0" err="1">
                <a:latin typeface="Calibri" panose="020F0502020204030204"/>
                <a:ea typeface="Calibri" panose="020F0502020204030204"/>
              </a:rPr>
              <a:t>iar</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cunoștințele</a:t>
            </a:r>
            <a:r>
              <a:rPr lang="en-US" altLang="en-US" sz="2800" b="0" dirty="0">
                <a:latin typeface="Calibri" panose="020F0502020204030204"/>
                <a:ea typeface="Calibri" panose="020F0502020204030204"/>
              </a:rPr>
              <a:t> practice </a:t>
            </a:r>
            <a:r>
              <a:rPr lang="en-US" altLang="en-US" sz="2800" b="0" dirty="0" err="1">
                <a:latin typeface="Calibri" panose="020F0502020204030204"/>
                <a:ea typeface="Calibri" panose="020F0502020204030204"/>
              </a:rPr>
              <a:t>vor</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contribui</a:t>
            </a:r>
            <a:r>
              <a:rPr lang="en-US" altLang="en-US" sz="2800" b="0" dirty="0">
                <a:latin typeface="Calibri" panose="020F0502020204030204"/>
                <a:ea typeface="Calibri" panose="020F0502020204030204"/>
              </a:rPr>
              <a:t> la </a:t>
            </a:r>
            <a:r>
              <a:rPr lang="en-US" altLang="en-US" sz="2800" b="0" dirty="0" err="1">
                <a:latin typeface="Calibri" panose="020F0502020204030204"/>
                <a:ea typeface="Calibri" panose="020F0502020204030204"/>
              </a:rPr>
              <a:t>dezvoltarea</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competențelor</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digitale</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într</a:t>
            </a:r>
            <a:r>
              <a:rPr lang="en-US" altLang="en-US" sz="2800" b="0" dirty="0">
                <a:latin typeface="Calibri" panose="020F0502020204030204"/>
                <a:ea typeface="Calibri" panose="020F0502020204030204"/>
              </a:rPr>
              <a:t>-o </a:t>
            </a:r>
            <a:r>
              <a:rPr lang="en-US" altLang="en-US" sz="2800" b="0" dirty="0" err="1">
                <a:latin typeface="Calibri" panose="020F0502020204030204"/>
                <a:ea typeface="Calibri" panose="020F0502020204030204"/>
              </a:rPr>
              <a:t>societate</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mereu</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mai</a:t>
            </a:r>
            <a:r>
              <a:rPr lang="en-US" altLang="en-US" sz="2800" b="0" dirty="0">
                <a:latin typeface="Calibri" panose="020F0502020204030204"/>
                <a:ea typeface="Calibri" panose="020F0502020204030204"/>
              </a:rPr>
              <a:t> </a:t>
            </a:r>
            <a:r>
              <a:rPr lang="en-US" altLang="en-US" sz="2800" b="0" dirty="0" err="1">
                <a:latin typeface="Calibri" panose="020F0502020204030204"/>
                <a:ea typeface="Calibri" panose="020F0502020204030204"/>
              </a:rPr>
              <a:t>digitalizată</a:t>
            </a:r>
            <a:r>
              <a:rPr lang="en-US" altLang="en-US" sz="2800" b="0" dirty="0">
                <a:latin typeface="Calibri" panose="020F0502020204030204"/>
                <a:ea typeface="Calibri" panose="020F0502020204030204"/>
              </a:rPr>
              <a:t>.”</a:t>
            </a:r>
            <a:endParaRPr lang="en-US" sz="1200" dirty="0">
              <a:effectLst/>
              <a:latin typeface="Times New Roman" panose="02020603050405020304" pitchFamily="18" charset="0"/>
              <a:ea typeface="Calibri" panose="020F0502020204030204" pitchFamily="34" charset="0"/>
            </a:endParaRPr>
          </a:p>
          <a:p>
            <a:pPr algn="just" fontAlgn="ctr"/>
            <a:r>
              <a:rPr lang="en-US" altLang="en-US" sz="2800" b="0" dirty="0">
                <a:latin typeface="Calibri" panose="020F0502020204030204"/>
                <a:ea typeface="Calibri" panose="020F0502020204030204"/>
              </a:rPr>
              <a:t>„</a:t>
            </a:r>
            <a:r>
              <a:rPr lang="fr-FR" altLang="en-US" sz="2800" b="0" dirty="0" err="1">
                <a:latin typeface="Calibri" panose="020F0502020204030204"/>
                <a:ea typeface="Calibri" panose="020F0502020204030204"/>
              </a:rPr>
              <a:t>Cursul</a:t>
            </a:r>
            <a:r>
              <a:rPr lang="fr-FR" altLang="en-US" sz="2800" b="0" dirty="0">
                <a:latin typeface="Calibri" panose="020F0502020204030204"/>
                <a:ea typeface="Calibri" panose="020F0502020204030204"/>
              </a:rPr>
              <a:t> a </a:t>
            </a:r>
            <a:r>
              <a:rPr lang="fr-FR" altLang="en-US" sz="2800" b="0" dirty="0" err="1">
                <a:latin typeface="Calibri" panose="020F0502020204030204"/>
                <a:ea typeface="Calibri" panose="020F0502020204030204"/>
              </a:rPr>
              <a:t>fost</a:t>
            </a:r>
            <a:r>
              <a:rPr lang="fr-FR" altLang="en-US" sz="2800" b="0" dirty="0">
                <a:latin typeface="Calibri" panose="020F0502020204030204"/>
                <a:ea typeface="Calibri" panose="020F0502020204030204"/>
              </a:rPr>
              <a:t> bine </a:t>
            </a:r>
            <a:r>
              <a:rPr lang="fr-FR" altLang="en-US" sz="2800" b="0" dirty="0" err="1">
                <a:latin typeface="Calibri" panose="020F0502020204030204"/>
                <a:ea typeface="Calibri" panose="020F0502020204030204"/>
              </a:rPr>
              <a:t>structurat</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Formatorii</a:t>
            </a:r>
            <a:r>
              <a:rPr lang="fr-FR" altLang="en-US" sz="2800" b="0" dirty="0">
                <a:latin typeface="Calibri" panose="020F0502020204030204"/>
                <a:ea typeface="Calibri" panose="020F0502020204030204"/>
              </a:rPr>
              <a:t> </a:t>
            </a:r>
            <a:r>
              <a:rPr lang="fr-FR" altLang="en-US" sz="2800" b="0" dirty="0" err="1">
                <a:latin typeface="Calibri" panose="020F0502020204030204"/>
                <a:ea typeface="Calibri" panose="020F0502020204030204"/>
              </a:rPr>
              <a:t>implicați</a:t>
            </a:r>
            <a:r>
              <a:rPr lang="en-US" altLang="en-US" sz="2800" b="0" dirty="0">
                <a:latin typeface="Calibri" panose="020F0502020204030204"/>
                <a:ea typeface="Calibri" panose="020F0502020204030204"/>
              </a:rPr>
              <a:t>”</a:t>
            </a:r>
            <a:r>
              <a:rPr lang="ro-RO" altLang="en-US" sz="2800" b="0" dirty="0">
                <a:latin typeface="Calibri" panose="020F0502020204030204"/>
                <a:ea typeface="Calibri" panose="020F0502020204030204"/>
              </a:rPr>
              <a:t>.</a:t>
            </a:r>
          </a:p>
          <a:p>
            <a:pPr algn="just" fontAlgn="ctr"/>
            <a:r>
              <a:rPr lang="en-US" sz="2800" dirty="0">
                <a:latin typeface="Calibri" panose="020F0502020204030204"/>
                <a:ea typeface="Calibri" panose="020F0502020204030204"/>
              </a:rPr>
              <a:t>„</a:t>
            </a:r>
            <a:r>
              <a:rPr lang="ro-RO" sz="2800" dirty="0">
                <a:latin typeface="Calibri" panose="020F0502020204030204"/>
                <a:ea typeface="Calibri" panose="020F0502020204030204"/>
              </a:rPr>
              <a:t>(Formatorul) a</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reușit</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să</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clădească</a:t>
            </a:r>
            <a:r>
              <a:rPr lang="en-US" sz="2800" dirty="0">
                <a:latin typeface="Calibri" panose="020F0502020204030204"/>
                <a:ea typeface="Calibri" panose="020F0502020204030204"/>
              </a:rPr>
              <a:t> o </a:t>
            </a:r>
            <a:r>
              <a:rPr lang="en-US" sz="2800" dirty="0" err="1">
                <a:latin typeface="Calibri" panose="020F0502020204030204"/>
                <a:ea typeface="Calibri" panose="020F0502020204030204"/>
              </a:rPr>
              <a:t>echipă</a:t>
            </a:r>
            <a:r>
              <a:rPr lang="en-US" sz="2800" dirty="0">
                <a:latin typeface="Calibri" panose="020F0502020204030204"/>
                <a:ea typeface="Calibri" panose="020F0502020204030204"/>
              </a:rPr>
              <a:t> din </a:t>
            </a:r>
            <a:r>
              <a:rPr lang="en-US" sz="2800" dirty="0" err="1">
                <a:latin typeface="Calibri" panose="020F0502020204030204"/>
                <a:ea typeface="Calibri" panose="020F0502020204030204"/>
              </a:rPr>
              <a:t>participanții</a:t>
            </a:r>
            <a:r>
              <a:rPr lang="en-US" sz="2800" dirty="0">
                <a:latin typeface="Calibri" panose="020F0502020204030204"/>
                <a:ea typeface="Calibri" panose="020F0502020204030204"/>
              </a:rPr>
              <a:t> care </a:t>
            </a:r>
            <a:r>
              <a:rPr lang="en-US" sz="2800" dirty="0" err="1">
                <a:latin typeface="Calibri" panose="020F0502020204030204"/>
                <a:ea typeface="Calibri" panose="020F0502020204030204"/>
              </a:rPr>
              <a:t>inițial</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erau</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preocupați</a:t>
            </a:r>
            <a:r>
              <a:rPr lang="en-US" sz="2800" dirty="0">
                <a:latin typeface="Calibri" panose="020F0502020204030204"/>
                <a:ea typeface="Calibri" panose="020F0502020204030204"/>
              </a:rPr>
              <a:t> de </a:t>
            </a:r>
            <a:r>
              <a:rPr lang="en-US" sz="2800" dirty="0" err="1">
                <a:latin typeface="Calibri" panose="020F0502020204030204"/>
                <a:ea typeface="Calibri" panose="020F0502020204030204"/>
              </a:rPr>
              <a:t>responsabilitățile</a:t>
            </a:r>
            <a:r>
              <a:rPr lang="en-US" sz="2800" dirty="0">
                <a:latin typeface="Calibri" panose="020F0502020204030204"/>
                <a:ea typeface="Calibri" panose="020F0502020204030204"/>
              </a:rPr>
              <a:t> lor </a:t>
            </a:r>
            <a:r>
              <a:rPr lang="en-US" sz="2800" dirty="0" err="1">
                <a:latin typeface="Calibri" panose="020F0502020204030204"/>
                <a:ea typeface="Calibri" panose="020F0502020204030204"/>
              </a:rPr>
              <a:t>profesionale</a:t>
            </a:r>
            <a:r>
              <a:rPr lang="en-US" sz="2800" dirty="0">
                <a:latin typeface="Calibri" panose="020F0502020204030204"/>
                <a:ea typeface="Calibri" panose="020F0502020204030204"/>
              </a:rPr>
              <a:t>.</a:t>
            </a:r>
            <a:r>
              <a:rPr lang="ro-RO" sz="2800" dirty="0">
                <a:latin typeface="Calibri" panose="020F0502020204030204"/>
                <a:ea typeface="Calibri" panose="020F0502020204030204"/>
              </a:rPr>
              <a:t> </a:t>
            </a:r>
            <a:r>
              <a:rPr lang="en-US" sz="2800" dirty="0" err="1">
                <a:latin typeface="Calibri" panose="020F0502020204030204"/>
                <a:ea typeface="Calibri" panose="020F0502020204030204"/>
              </a:rPr>
              <a:t>Abilitățile</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formatorului</a:t>
            </a:r>
            <a:r>
              <a:rPr lang="en-US" sz="2800" dirty="0">
                <a:latin typeface="Calibri" panose="020F0502020204030204"/>
                <a:ea typeface="Calibri" panose="020F0502020204030204"/>
              </a:rPr>
              <a:t> </a:t>
            </a:r>
            <a:r>
              <a:rPr lang="ro-RO" sz="2800" dirty="0">
                <a:latin typeface="Calibri" panose="020F0502020204030204"/>
                <a:ea typeface="Calibri" panose="020F0502020204030204"/>
              </a:rPr>
              <a:t>l</a:t>
            </a:r>
            <a:r>
              <a:rPr lang="en-US" sz="2800" dirty="0">
                <a:latin typeface="Calibri" panose="020F0502020204030204"/>
                <a:ea typeface="Calibri" panose="020F0502020204030204"/>
              </a:rPr>
              <a:t>e-a </a:t>
            </a:r>
            <a:r>
              <a:rPr lang="en-US" sz="2800" dirty="0" err="1">
                <a:latin typeface="Calibri" panose="020F0502020204030204"/>
                <a:ea typeface="Calibri" panose="020F0502020204030204"/>
              </a:rPr>
              <a:t>trezit</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interesul</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pentru</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cursul</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predat</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iar</a:t>
            </a:r>
            <a:r>
              <a:rPr lang="en-US" sz="2800" dirty="0">
                <a:latin typeface="Calibri" panose="020F0502020204030204"/>
                <a:ea typeface="Calibri" panose="020F0502020204030204"/>
              </a:rPr>
              <a:t> la </a:t>
            </a:r>
            <a:r>
              <a:rPr lang="en-US" sz="2800" dirty="0" err="1">
                <a:latin typeface="Calibri" panose="020F0502020204030204"/>
                <a:ea typeface="Calibri" panose="020F0502020204030204"/>
              </a:rPr>
              <a:t>sfârșitul</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sesiunilor</a:t>
            </a:r>
            <a:r>
              <a:rPr lang="en-US" sz="2800" dirty="0">
                <a:latin typeface="Calibri" panose="020F0502020204030204"/>
                <a:ea typeface="Calibri" panose="020F0502020204030204"/>
              </a:rPr>
              <a:t> a </a:t>
            </a:r>
            <a:r>
              <a:rPr lang="en-US" sz="2800" dirty="0" err="1">
                <a:latin typeface="Calibri" panose="020F0502020204030204"/>
                <a:ea typeface="Calibri" panose="020F0502020204030204"/>
              </a:rPr>
              <a:t>fost</a:t>
            </a:r>
            <a:r>
              <a:rPr lang="en-US" sz="2800" dirty="0">
                <a:latin typeface="Calibri" panose="020F0502020204030204"/>
                <a:ea typeface="Calibri" panose="020F0502020204030204"/>
              </a:rPr>
              <a:t> evident </a:t>
            </a:r>
            <a:r>
              <a:rPr lang="en-US" sz="2800" dirty="0" err="1">
                <a:latin typeface="Calibri" panose="020F0502020204030204"/>
                <a:ea typeface="Calibri" panose="020F0502020204030204"/>
              </a:rPr>
              <a:t>că</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fiecare</a:t>
            </a:r>
            <a:r>
              <a:rPr lang="en-US" sz="2800" dirty="0">
                <a:latin typeface="Calibri" panose="020F0502020204030204"/>
                <a:ea typeface="Calibri" panose="020F0502020204030204"/>
              </a:rPr>
              <a:t> participant </a:t>
            </a:r>
            <a:r>
              <a:rPr lang="en-US" sz="2800" dirty="0" err="1">
                <a:latin typeface="Calibri" panose="020F0502020204030204"/>
                <a:ea typeface="Calibri" panose="020F0502020204030204"/>
              </a:rPr>
              <a:t>și</a:t>
            </a:r>
            <a:r>
              <a:rPr lang="en-US" sz="2800" dirty="0">
                <a:latin typeface="Calibri" panose="020F0502020204030204"/>
                <a:ea typeface="Calibri" panose="020F0502020204030204"/>
              </a:rPr>
              <a:t>-a </a:t>
            </a:r>
            <a:r>
              <a:rPr lang="en-US" sz="2800" dirty="0" err="1">
                <a:latin typeface="Calibri" panose="020F0502020204030204"/>
                <a:ea typeface="Calibri" panose="020F0502020204030204"/>
              </a:rPr>
              <a:t>îmbogățit</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cunoștințele</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în</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direcția</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managementului</a:t>
            </a:r>
            <a:r>
              <a:rPr lang="en-US" sz="2800" dirty="0">
                <a:latin typeface="Calibri" panose="020F0502020204030204"/>
                <a:ea typeface="Calibri" panose="020F0502020204030204"/>
              </a:rPr>
              <a:t> </a:t>
            </a:r>
            <a:r>
              <a:rPr lang="en-US" sz="2800" dirty="0" err="1">
                <a:latin typeface="Calibri" panose="020F0502020204030204"/>
                <a:ea typeface="Calibri" panose="020F0502020204030204"/>
              </a:rPr>
              <a:t>și</a:t>
            </a:r>
            <a:r>
              <a:rPr lang="en-US" sz="2800" dirty="0">
                <a:latin typeface="Calibri" panose="020F0502020204030204"/>
                <a:ea typeface="Calibri" panose="020F0502020204030204"/>
              </a:rPr>
              <a:t> leadership-</a:t>
            </a:r>
            <a:r>
              <a:rPr lang="en-US" sz="2800" dirty="0" err="1">
                <a:latin typeface="Calibri" panose="020F0502020204030204"/>
                <a:ea typeface="Calibri" panose="020F0502020204030204"/>
              </a:rPr>
              <a:t>ului</a:t>
            </a:r>
            <a:r>
              <a:rPr lang="en-US" sz="2800" dirty="0">
                <a:latin typeface="Calibri" panose="020F0502020204030204"/>
                <a:ea typeface="Calibri" panose="020F0502020204030204"/>
              </a:rPr>
              <a:t>.”</a:t>
            </a:r>
          </a:p>
        </p:txBody>
      </p:sp>
      <p:sp>
        <p:nvSpPr>
          <p:cNvPr id="3" name="TextBox 15">
            <a:extLst>
              <a:ext uri="{FF2B5EF4-FFF2-40B4-BE49-F238E27FC236}">
                <a16:creationId xmlns:a16="http://schemas.microsoft.com/office/drawing/2014/main" id="{03EB7C87-5B44-6D7E-CF53-0C1B05644DE5}"/>
              </a:ext>
            </a:extLst>
          </p:cNvPr>
          <p:cNvSpPr txBox="1"/>
          <p:nvPr/>
        </p:nvSpPr>
        <p:spPr>
          <a:xfrm>
            <a:off x="980768" y="1783825"/>
            <a:ext cx="11201400" cy="585225"/>
          </a:xfrm>
          <a:prstGeom prst="rect">
            <a:avLst/>
          </a:prstGeom>
        </p:spPr>
        <p:txBody>
          <a:bodyPr wrap="square" lIns="0" tIns="0" rIns="0" bIns="0" rtlCol="0" anchor="t">
            <a:spAutoFit/>
          </a:bodyPr>
          <a:lstStyle/>
          <a:p>
            <a:pPr algn="l">
              <a:lnSpc>
                <a:spcPts val="4959"/>
              </a:lnSpc>
            </a:pPr>
            <a:r>
              <a:rPr lang="ro-RO" sz="2800" b="1" dirty="0">
                <a:solidFill>
                  <a:srgbClr val="293E6B"/>
                </a:solidFill>
                <a:latin typeface="Trebuchet MS" panose="020B0703020202090204" pitchFamily="34" charset="0"/>
                <a:ea typeface="Montserrat Bold"/>
                <a:cs typeface="Montserrat Bold"/>
                <a:sym typeface="Montserrat Bold"/>
              </a:rPr>
              <a:t>Opiniile</a:t>
            </a:r>
            <a:r>
              <a:rPr lang="ro-RO" sz="3542" b="1" dirty="0">
                <a:solidFill>
                  <a:srgbClr val="293E6B"/>
                </a:solidFill>
                <a:latin typeface="Trebuchet MS" panose="020B0703020202090204" pitchFamily="34" charset="0"/>
                <a:ea typeface="Montserrat Bold"/>
                <a:cs typeface="Montserrat Bold"/>
                <a:sym typeface="Montserrat Bold"/>
              </a:rPr>
              <a:t> </a:t>
            </a:r>
            <a:r>
              <a:rPr lang="ro-RO" sz="2800" b="1" dirty="0">
                <a:solidFill>
                  <a:srgbClr val="293E6B"/>
                </a:solidFill>
                <a:latin typeface="Trebuchet MS" panose="020B0703020202090204" pitchFamily="34" charset="0"/>
                <a:ea typeface="Montserrat Bold"/>
                <a:cs typeface="Montserrat Bold"/>
                <a:sym typeface="Montserrat Bold"/>
              </a:rPr>
              <a:t>participanților (leadership și managementul talentelor):</a:t>
            </a:r>
            <a:endParaRPr lang="en-US" sz="2800" b="1" dirty="0">
              <a:solidFill>
                <a:srgbClr val="293E6B"/>
              </a:solidFill>
              <a:latin typeface="Trebuchet MS" panose="020B0703020202090204" pitchFamily="34" charset="0"/>
              <a:ea typeface="Montserrat Bold"/>
              <a:cs typeface="Montserrat Bold"/>
              <a:sym typeface="Montserrat Bold"/>
            </a:endParaRPr>
          </a:p>
        </p:txBody>
      </p:sp>
      <p:pic>
        <p:nvPicPr>
          <p:cNvPr id="4" name="Picture 3">
            <a:extLst>
              <a:ext uri="{FF2B5EF4-FFF2-40B4-BE49-F238E27FC236}">
                <a16:creationId xmlns:a16="http://schemas.microsoft.com/office/drawing/2014/main" id="{77F41C9F-B9F3-CFB6-BAF5-953D66BD7183}"/>
              </a:ext>
            </a:extLst>
          </p:cNvPr>
          <p:cNvPicPr>
            <a:picLocks noChangeAspect="1"/>
          </p:cNvPicPr>
          <p:nvPr/>
        </p:nvPicPr>
        <p:blipFill>
          <a:blip r:embed="rId2"/>
          <a:stretch>
            <a:fillRect/>
          </a:stretch>
        </p:blipFill>
        <p:spPr>
          <a:xfrm>
            <a:off x="436079" y="3431688"/>
            <a:ext cx="1089378" cy="1219200"/>
          </a:xfrm>
          <a:prstGeom prst="rect">
            <a:avLst/>
          </a:prstGeom>
        </p:spPr>
      </p:pic>
      <p:pic>
        <p:nvPicPr>
          <p:cNvPr id="5" name="Picture 4">
            <a:extLst>
              <a:ext uri="{FF2B5EF4-FFF2-40B4-BE49-F238E27FC236}">
                <a16:creationId xmlns:a16="http://schemas.microsoft.com/office/drawing/2014/main" id="{1BA52F15-F8DF-C29F-1418-BA48756599C5}"/>
              </a:ext>
            </a:extLst>
          </p:cNvPr>
          <p:cNvPicPr>
            <a:picLocks noChangeAspect="1"/>
          </p:cNvPicPr>
          <p:nvPr/>
        </p:nvPicPr>
        <p:blipFill>
          <a:blip r:embed="rId3"/>
          <a:stretch>
            <a:fillRect/>
          </a:stretch>
        </p:blipFill>
        <p:spPr>
          <a:xfrm>
            <a:off x="439607" y="6819900"/>
            <a:ext cx="1085850" cy="1098050"/>
          </a:xfrm>
          <a:prstGeom prst="rect">
            <a:avLst/>
          </a:prstGeom>
        </p:spPr>
      </p:pic>
      <p:sp>
        <p:nvSpPr>
          <p:cNvPr id="6" name="Text Box 2">
            <a:extLst>
              <a:ext uri="{FF2B5EF4-FFF2-40B4-BE49-F238E27FC236}">
                <a16:creationId xmlns:a16="http://schemas.microsoft.com/office/drawing/2014/main" id="{97D523F4-B016-9891-7863-6A9CE27B2E69}"/>
              </a:ext>
            </a:extLst>
          </p:cNvPr>
          <p:cNvSpPr txBox="1">
            <a:spLocks noChangeArrowheads="1"/>
          </p:cNvSpPr>
          <p:nvPr/>
        </p:nvSpPr>
        <p:spPr bwMode="auto">
          <a:xfrm>
            <a:off x="1762432" y="5981700"/>
            <a:ext cx="15544800" cy="3036344"/>
          </a:xfrm>
          <a:prstGeom prst="rect">
            <a:avLst/>
          </a:prstGeom>
          <a:solidFill>
            <a:schemeClr val="accent1">
              <a:lumMod val="20000"/>
              <a:lumOff val="80000"/>
            </a:schemeClr>
          </a:solidFill>
          <a:ln w="9525">
            <a:noFill/>
            <a:miter lim="800000"/>
            <a:headEnd/>
            <a:tailEnd/>
          </a:ln>
        </p:spPr>
        <p:txBody>
          <a:bodyPr rot="0" vert="horz" wrap="square" lIns="91440" tIns="45720" rIns="91440" bIns="45720" anchor="t" anchorCtr="0">
            <a:spAutoFit/>
          </a:bodyPr>
          <a:lstStyle/>
          <a:p>
            <a:pPr algn="just">
              <a:lnSpc>
                <a:spcPct val="115000"/>
              </a:lnSpc>
              <a:tabLst>
                <a:tab pos="3400425" algn="l"/>
              </a:tabLst>
            </a:pPr>
            <a:r>
              <a:rPr lang="ro-RO" sz="2800" dirty="0">
                <a:latin typeface="Calibri" panose="020F0502020204030204"/>
                <a:ea typeface="Calibri" panose="020F0502020204030204"/>
              </a:rPr>
              <a:t>„Ar fi fost utile mai multe exerciții practice pe modulul destinat digitalizării (ex: creare, încărcare și folosirea datelor din diverse platforme, creare și utilizare miniprograme de gestionare a unor informații etc.”;</a:t>
            </a:r>
            <a:endParaRPr lang="en-US" sz="2800" dirty="0">
              <a:latin typeface="Calibri" panose="020F0502020204030204"/>
              <a:ea typeface="Calibri" panose="020F0502020204030204"/>
            </a:endParaRPr>
          </a:p>
          <a:p>
            <a:pPr algn="just">
              <a:lnSpc>
                <a:spcPct val="115000"/>
              </a:lnSpc>
              <a:tabLst>
                <a:tab pos="3400425" algn="l"/>
              </a:tabLst>
            </a:pPr>
            <a:r>
              <a:rPr lang="ro-RO" sz="2800" dirty="0">
                <a:latin typeface="Calibri" panose="020F0502020204030204"/>
                <a:ea typeface="Calibri" panose="020F0502020204030204"/>
              </a:rPr>
              <a:t>„</a:t>
            </a:r>
            <a:r>
              <a:rPr lang="fr-FR" sz="2800" dirty="0" err="1">
                <a:latin typeface="Calibri" panose="020F0502020204030204"/>
                <a:ea typeface="Calibri" panose="020F0502020204030204"/>
              </a:rPr>
              <a:t>Mi-aș</a:t>
            </a:r>
            <a:r>
              <a:rPr lang="fr-FR" sz="2800" dirty="0">
                <a:latin typeface="Calibri" panose="020F0502020204030204"/>
                <a:ea typeface="Calibri" panose="020F0502020204030204"/>
              </a:rPr>
              <a:t> fi </a:t>
            </a:r>
            <a:r>
              <a:rPr lang="fr-FR" sz="2800" dirty="0" err="1">
                <a:latin typeface="Calibri" panose="020F0502020204030204"/>
                <a:ea typeface="Calibri" panose="020F0502020204030204"/>
              </a:rPr>
              <a:t>dorit</a:t>
            </a:r>
            <a:r>
              <a:rPr lang="fr-FR" sz="2800" dirty="0">
                <a:latin typeface="Calibri" panose="020F0502020204030204"/>
                <a:ea typeface="Calibri" panose="020F0502020204030204"/>
              </a:rPr>
              <a:t> ca </a:t>
            </a:r>
            <a:r>
              <a:rPr lang="fr-FR" sz="2800" dirty="0" err="1">
                <a:latin typeface="Calibri" panose="020F0502020204030204"/>
                <a:ea typeface="Calibri" panose="020F0502020204030204"/>
              </a:rPr>
              <a:t>acest</a:t>
            </a:r>
            <a:r>
              <a:rPr lang="fr-FR" sz="2800" dirty="0">
                <a:latin typeface="Calibri" panose="020F0502020204030204"/>
                <a:ea typeface="Calibri" panose="020F0502020204030204"/>
              </a:rPr>
              <a:t> </a:t>
            </a:r>
            <a:r>
              <a:rPr lang="fr-FR" sz="2800" dirty="0" err="1">
                <a:latin typeface="Calibri" panose="020F0502020204030204"/>
                <a:ea typeface="Calibri" panose="020F0502020204030204"/>
              </a:rPr>
              <a:t>curs</a:t>
            </a:r>
            <a:r>
              <a:rPr lang="fr-FR" sz="2800" dirty="0">
                <a:latin typeface="Calibri" panose="020F0502020204030204"/>
                <a:ea typeface="Calibri" panose="020F0502020204030204"/>
              </a:rPr>
              <a:t> </a:t>
            </a:r>
            <a:r>
              <a:rPr lang="fr-FR" sz="2800" dirty="0" err="1">
                <a:latin typeface="Calibri" panose="020F0502020204030204"/>
                <a:ea typeface="Calibri" panose="020F0502020204030204"/>
              </a:rPr>
              <a:t>să</a:t>
            </a:r>
            <a:r>
              <a:rPr lang="fr-FR" sz="2800" dirty="0">
                <a:latin typeface="Calibri" panose="020F0502020204030204"/>
                <a:ea typeface="Calibri" panose="020F0502020204030204"/>
              </a:rPr>
              <a:t> fie mai </a:t>
            </a:r>
            <a:r>
              <a:rPr lang="fr-FR" sz="2800" dirty="0" err="1">
                <a:latin typeface="Calibri" panose="020F0502020204030204"/>
                <a:ea typeface="Calibri" panose="020F0502020204030204"/>
              </a:rPr>
              <a:t>interactiv</a:t>
            </a:r>
            <a:r>
              <a:rPr lang="fr-FR" sz="2800" dirty="0">
                <a:latin typeface="Calibri" panose="020F0502020204030204"/>
                <a:ea typeface="Calibri" panose="020F0502020204030204"/>
              </a:rPr>
              <a:t>.</a:t>
            </a:r>
            <a:r>
              <a:rPr lang="ro-RO" sz="2800" dirty="0">
                <a:latin typeface="Calibri" panose="020F0502020204030204"/>
                <a:ea typeface="Calibri" panose="020F0502020204030204"/>
              </a:rPr>
              <a:t>”</a:t>
            </a:r>
          </a:p>
          <a:p>
            <a:pPr algn="just">
              <a:lnSpc>
                <a:spcPct val="115000"/>
              </a:lnSpc>
              <a:tabLst>
                <a:tab pos="3400425" algn="l"/>
              </a:tabLst>
            </a:pPr>
            <a:r>
              <a:rPr lang="ro-RO" sz="2800" dirty="0">
                <a:latin typeface="Calibri" panose="020F0502020204030204"/>
                <a:ea typeface="Calibri" panose="020F0502020204030204"/>
              </a:rPr>
              <a:t>„Posibilitatea de a personaliza sesiunile de formare în funcție de sectorul în care lucrează participanții sau de provocările specifice cu care se confruntă.”</a:t>
            </a:r>
          </a:p>
        </p:txBody>
      </p:sp>
    </p:spTree>
    <p:extLst>
      <p:ext uri="{BB962C8B-B14F-4D97-AF65-F5344CB8AC3E}">
        <p14:creationId xmlns:p14="http://schemas.microsoft.com/office/powerpoint/2010/main" val="2381922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PROVOCĂRI:</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2438400" y="4209742"/>
            <a:ext cx="6019800" cy="4231928"/>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Durata procedurilor de achiziții publice,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Implicarea instituțiilor în organizarea și desfășurarea alegerilor,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Reorganizarea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Dotarea instituțiilor,</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Gradul de încărcare,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Probleme de comunicare,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Niveluri diferite de competențe,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Așteptări. </a:t>
            </a:r>
            <a:endParaRPr lang="en-US" sz="2800" dirty="0">
              <a:solidFill>
                <a:srgbClr val="000000"/>
              </a:solidFill>
              <a:latin typeface="Trebuchet MS" panose="020B0703020202090204" pitchFamily="34" charset="0"/>
              <a:ea typeface="Montserrat"/>
              <a:cs typeface="Montserrat"/>
              <a:sym typeface="Montserrat"/>
            </a:endParaRPr>
          </a:p>
        </p:txBody>
      </p:sp>
      <p:pic>
        <p:nvPicPr>
          <p:cNvPr id="2" name="Picture 1">
            <a:extLst>
              <a:ext uri="{FF2B5EF4-FFF2-40B4-BE49-F238E27FC236}">
                <a16:creationId xmlns:a16="http://schemas.microsoft.com/office/drawing/2014/main" id="{E5080749-4230-FCEB-E5A4-D634CD620CCB}"/>
              </a:ext>
            </a:extLst>
          </p:cNvPr>
          <p:cNvPicPr>
            <a:picLocks noChangeAspect="1"/>
          </p:cNvPicPr>
          <p:nvPr/>
        </p:nvPicPr>
        <p:blipFill>
          <a:blip r:embed="rId2"/>
          <a:stretch>
            <a:fillRect/>
          </a:stretch>
        </p:blipFill>
        <p:spPr>
          <a:xfrm>
            <a:off x="838200" y="4891975"/>
            <a:ext cx="1071563" cy="1089725"/>
          </a:xfrm>
          <a:prstGeom prst="rect">
            <a:avLst/>
          </a:prstGeom>
        </p:spPr>
      </p:pic>
      <p:pic>
        <p:nvPicPr>
          <p:cNvPr id="3" name="Picture 2">
            <a:extLst>
              <a:ext uri="{FF2B5EF4-FFF2-40B4-BE49-F238E27FC236}">
                <a16:creationId xmlns:a16="http://schemas.microsoft.com/office/drawing/2014/main" id="{CF2CEE72-7439-5DFE-C3DB-ABB79037BE03}"/>
              </a:ext>
            </a:extLst>
          </p:cNvPr>
          <p:cNvPicPr>
            <a:picLocks noChangeAspect="1"/>
          </p:cNvPicPr>
          <p:nvPr/>
        </p:nvPicPr>
        <p:blipFill>
          <a:blip r:embed="rId3"/>
          <a:stretch>
            <a:fillRect/>
          </a:stretch>
        </p:blipFill>
        <p:spPr>
          <a:xfrm>
            <a:off x="9004714" y="3941456"/>
            <a:ext cx="1814513" cy="2404087"/>
          </a:xfrm>
          <a:prstGeom prst="rect">
            <a:avLst/>
          </a:prstGeom>
        </p:spPr>
      </p:pic>
      <p:sp>
        <p:nvSpPr>
          <p:cNvPr id="4" name="TextBox 17">
            <a:extLst>
              <a:ext uri="{FF2B5EF4-FFF2-40B4-BE49-F238E27FC236}">
                <a16:creationId xmlns:a16="http://schemas.microsoft.com/office/drawing/2014/main" id="{B69F6B22-0E9B-7B41-6D4D-D9249D107C44}"/>
              </a:ext>
            </a:extLst>
          </p:cNvPr>
          <p:cNvSpPr txBox="1"/>
          <p:nvPr/>
        </p:nvSpPr>
        <p:spPr>
          <a:xfrm>
            <a:off x="10811853" y="4441994"/>
            <a:ext cx="6858000" cy="2693045"/>
          </a:xfrm>
          <a:prstGeom prst="rect">
            <a:avLst/>
          </a:prstGeom>
        </p:spPr>
        <p:txBody>
          <a:bodyPr wrap="square" lIns="0" tIns="0" rIns="0" bIns="0" rtlCol="0" anchor="t">
            <a:spAutoFit/>
          </a:bodyPr>
          <a:lstStyle/>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Parteneri: MADR, ANAF, MF </a:t>
            </a:r>
            <a:r>
              <a:rPr lang="en-US" sz="2800" dirty="0" err="1">
                <a:solidFill>
                  <a:srgbClr val="000000"/>
                </a:solidFill>
                <a:latin typeface="Trebuchet MS" panose="020B0703020202090204" pitchFamily="34" charset="0"/>
                <a:ea typeface="Montserrat"/>
                <a:cs typeface="Montserrat"/>
                <a:sym typeface="Montserrat"/>
              </a:rPr>
              <a:t>etc</a:t>
            </a:r>
            <a:endParaRPr lang="ro-RO" sz="2800" dirty="0">
              <a:solidFill>
                <a:srgbClr val="000000"/>
              </a:solidFill>
              <a:latin typeface="Trebuchet MS" panose="020B0703020202090204" pitchFamily="34" charset="0"/>
              <a:ea typeface="Montserrat"/>
              <a:cs typeface="Montserrat"/>
              <a:sym typeface="Montserrat"/>
            </a:endParaRP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Campanie de comunicare și promovare, </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Întâlniri periodice cu prestatorii,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Colectare feedback participanți și revizuire</a:t>
            </a:r>
            <a:r>
              <a:rPr lang="en-US" sz="2800" dirty="0">
                <a:solidFill>
                  <a:srgbClr val="000000"/>
                </a:solidFill>
                <a:latin typeface="Trebuchet MS" panose="020B0703020202090204" pitchFamily="34" charset="0"/>
                <a:ea typeface="Montserrat"/>
                <a:cs typeface="Montserrat"/>
                <a:sym typeface="Montserrat"/>
              </a:rPr>
              <a:t> </a:t>
            </a:r>
            <a:r>
              <a:rPr lang="ro-RO" sz="2800" dirty="0">
                <a:solidFill>
                  <a:srgbClr val="000000"/>
                </a:solidFill>
                <a:latin typeface="Trebuchet MS" panose="020B0703020202090204" pitchFamily="34" charset="0"/>
                <a:ea typeface="Montserrat"/>
                <a:cs typeface="Montserrat"/>
                <a:sym typeface="Montserrat"/>
              </a:rPr>
              <a:t>conținut/program/materiale,</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Înlocuire/suplimentare experți,</a:t>
            </a:r>
          </a:p>
          <a:p>
            <a:pPr marL="342900" indent="-342900" algn="just">
              <a:lnSpc>
                <a:spcPts val="2999"/>
              </a:lnSpc>
              <a:buFont typeface="Wingdings" panose="05000000000000000000" pitchFamily="2" charset="2"/>
              <a:buChar char="Ø"/>
            </a:pPr>
            <a:r>
              <a:rPr lang="ro-RO" sz="2800" dirty="0">
                <a:solidFill>
                  <a:srgbClr val="000000"/>
                </a:solidFill>
                <a:latin typeface="Trebuchet MS" panose="020B0703020202090204" pitchFamily="34" charset="0"/>
                <a:ea typeface="Montserrat"/>
                <a:cs typeface="Montserrat"/>
                <a:sym typeface="Montserrat"/>
              </a:rPr>
              <a:t>Munca în echipă.</a:t>
            </a:r>
            <a:endParaRPr lang="en-US" sz="2800" dirty="0">
              <a:solidFill>
                <a:srgbClr val="000000"/>
              </a:solidFill>
              <a:latin typeface="Trebuchet MS" panose="020B0703020202090204" pitchFamily="34" charset="0"/>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999130" y="3924300"/>
            <a:ext cx="11106150" cy="5363456"/>
          </a:xfrm>
          <a:prstGeom prst="rect">
            <a:avLst/>
          </a:prstGeom>
        </p:spPr>
        <p:txBody>
          <a:bodyPr wrap="square" lIns="0" tIns="0" rIns="0" bIns="0" rtlCol="0" anchor="t">
            <a:spAutoFit/>
          </a:bodyPr>
          <a:lstStyle/>
          <a:p>
            <a:pPr algn="just">
              <a:lnSpc>
                <a:spcPts val="2999"/>
              </a:lnSpc>
            </a:pPr>
            <a:r>
              <a:rPr lang="ro-RO" sz="2499" dirty="0">
                <a:solidFill>
                  <a:srgbClr val="000000"/>
                </a:solidFill>
                <a:latin typeface="Trebuchet MS" panose="020B0703020202090204" pitchFamily="34" charset="0"/>
                <a:ea typeface="Montserrat"/>
                <a:cs typeface="Montserrat"/>
                <a:sym typeface="Montserrat"/>
              </a:rPr>
              <a:t>Dezvoltarea competențelor digitale avansate ale funcționarilor publici:</a:t>
            </a:r>
            <a:endParaRPr lang="en-US" sz="2499" dirty="0">
              <a:solidFill>
                <a:srgbClr val="000000"/>
              </a:solidFill>
              <a:latin typeface="Trebuchet MS" panose="020B0703020202090204" pitchFamily="34" charset="0"/>
              <a:ea typeface="Montserrat"/>
              <a:cs typeface="Montserrat"/>
              <a:sym typeface="Montserrat"/>
            </a:endParaRP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p</a:t>
            </a:r>
            <a:r>
              <a:rPr lang="en-US" sz="2499" b="1" dirty="0" err="1">
                <a:solidFill>
                  <a:srgbClr val="000000"/>
                </a:solidFill>
                <a:latin typeface="Trebuchet MS" panose="020B0703020202090204" pitchFamily="34" charset="0"/>
                <a:ea typeface="Montserrat"/>
                <a:cs typeface="Montserrat"/>
                <a:sym typeface="Montserrat"/>
              </a:rPr>
              <a:t>recondi</a:t>
            </a:r>
            <a:r>
              <a:rPr lang="ro-RO" sz="2499" b="1" dirty="0">
                <a:solidFill>
                  <a:srgbClr val="000000"/>
                </a:solidFill>
                <a:latin typeface="Trebuchet MS" panose="020B0703020202090204" pitchFamily="34" charset="0"/>
                <a:ea typeface="Montserrat"/>
                <a:cs typeface="Montserrat"/>
                <a:sym typeface="Montserrat"/>
              </a:rPr>
              <a:t>ție pentru digitalizarea serviciilor publice </a:t>
            </a:r>
            <a:r>
              <a:rPr lang="ro-RO" sz="2499" dirty="0">
                <a:solidFill>
                  <a:srgbClr val="000000"/>
                </a:solidFill>
                <a:latin typeface="Trebuchet MS" panose="020B0703020202090204" pitchFamily="34" charset="0"/>
                <a:ea typeface="Montserrat"/>
                <a:cs typeface="Montserrat"/>
                <a:sym typeface="Montserrat"/>
              </a:rPr>
              <a:t>și a operațiunilor interne ale administrației, precum și pentru schimbare/reformă (încredere, conștientizare, comportament instituțional </a:t>
            </a:r>
            <a:r>
              <a:rPr lang="ro-RO" sz="2499" dirty="0" err="1">
                <a:solidFill>
                  <a:srgbClr val="000000"/>
                </a:solidFill>
                <a:latin typeface="Trebuchet MS" panose="020B0703020202090204" pitchFamily="34" charset="0"/>
                <a:ea typeface="Montserrat"/>
                <a:cs typeface="Montserrat"/>
                <a:sym typeface="Montserrat"/>
              </a:rPr>
              <a:t>proactiv</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complementară pentru punerea în aplicare a </a:t>
            </a:r>
            <a:r>
              <a:rPr lang="ro-RO" sz="2499" b="1" dirty="0">
                <a:solidFill>
                  <a:srgbClr val="000000"/>
                </a:solidFill>
                <a:latin typeface="Trebuchet MS" panose="020B0703020202090204" pitchFamily="34" charset="0"/>
                <a:ea typeface="Montserrat"/>
                <a:cs typeface="Montserrat"/>
                <a:sym typeface="Montserrat"/>
              </a:rPr>
              <a:t>e-guvernării</a:t>
            </a:r>
            <a:r>
              <a:rPr lang="ro-RO" sz="2499" dirty="0">
                <a:solidFill>
                  <a:srgbClr val="000000"/>
                </a:solidFill>
                <a:latin typeface="Trebuchet MS" panose="020B0703020202090204" pitchFamily="34" charset="0"/>
                <a:ea typeface="Montserrat"/>
                <a:cs typeface="Montserrat"/>
                <a:sym typeface="Montserrat"/>
              </a:rPr>
              <a:t>,</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condiție esențială pentru </a:t>
            </a:r>
            <a:r>
              <a:rPr lang="ro-RO" sz="2499" b="1" dirty="0">
                <a:solidFill>
                  <a:srgbClr val="000000"/>
                </a:solidFill>
                <a:latin typeface="Trebuchet MS" panose="020B0703020202090204" pitchFamily="34" charset="0"/>
                <a:ea typeface="Montserrat"/>
                <a:cs typeface="Montserrat"/>
                <a:sym typeface="Montserrat"/>
              </a:rPr>
              <a:t>atingerea obiectivelor Deceniului digital </a:t>
            </a:r>
            <a:r>
              <a:rPr lang="ro-RO" sz="2499" dirty="0">
                <a:solidFill>
                  <a:srgbClr val="000000"/>
                </a:solidFill>
                <a:latin typeface="Trebuchet MS" panose="020B0703020202090204" pitchFamily="34" charset="0"/>
                <a:ea typeface="Montserrat"/>
                <a:cs typeface="Montserrat"/>
                <a:sym typeface="Montserrat"/>
              </a:rPr>
              <a:t>al Europei,</a:t>
            </a:r>
          </a:p>
          <a:p>
            <a:pPr marL="342900" indent="-342900" algn="just">
              <a:lnSpc>
                <a:spcPts val="2999"/>
              </a:lnSpc>
              <a:buFont typeface="Wingdings" panose="05000000000000000000" pitchFamily="2" charset="2"/>
              <a:buChar char="Ø"/>
            </a:pPr>
            <a:r>
              <a:rPr lang="ro-RO" sz="2499" dirty="0">
                <a:solidFill>
                  <a:srgbClr val="000000"/>
                </a:solidFill>
                <a:latin typeface="Trebuchet MS" panose="020B0703020202090204" pitchFamily="34" charset="0"/>
                <a:ea typeface="Montserrat"/>
                <a:cs typeface="Montserrat"/>
                <a:sym typeface="Montserrat"/>
              </a:rPr>
              <a:t>măsură convergentă pentru implementarea reformelor PNRR care includ componente de digitalizare la nivelul autorităților și instituțiilor publice,</a:t>
            </a:r>
          </a:p>
          <a:p>
            <a:pPr marL="342900" indent="-342900" algn="just">
              <a:lnSpc>
                <a:spcPts val="2999"/>
              </a:lnSpc>
              <a:buFont typeface="Wingdings" panose="05000000000000000000" pitchFamily="2" charset="2"/>
              <a:buChar char="Ø"/>
            </a:pPr>
            <a:r>
              <a:rPr lang="ro-RO" sz="2499" b="1" dirty="0">
                <a:solidFill>
                  <a:srgbClr val="000000"/>
                </a:solidFill>
                <a:latin typeface="Trebuchet MS" panose="020B0703020202090204" pitchFamily="34" charset="0"/>
                <a:ea typeface="Montserrat"/>
                <a:cs typeface="Montserrat"/>
                <a:sym typeface="Montserrat"/>
              </a:rPr>
              <a:t>oportunitate de dezvoltare </a:t>
            </a:r>
            <a:r>
              <a:rPr lang="ro-RO" sz="2499" dirty="0">
                <a:solidFill>
                  <a:srgbClr val="000000"/>
                </a:solidFill>
                <a:latin typeface="Trebuchet MS" panose="020B0703020202090204" pitchFamily="34" charset="0"/>
                <a:ea typeface="Montserrat"/>
                <a:cs typeface="Montserrat"/>
                <a:sym typeface="Montserrat"/>
              </a:rPr>
              <a:t>în condițiile restricțiilor bugetare. </a:t>
            </a: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ro-RO" sz="2499" dirty="0">
              <a:solidFill>
                <a:srgbClr val="000000"/>
              </a:solidFill>
              <a:latin typeface="Trebuchet MS" panose="020B0703020202090204" pitchFamily="34" charset="0"/>
              <a:ea typeface="Montserrat"/>
              <a:cs typeface="Montserrat"/>
              <a:sym typeface="Montserrat"/>
            </a:endParaRPr>
          </a:p>
          <a:p>
            <a:pPr algn="just">
              <a:lnSpc>
                <a:spcPts val="2999"/>
              </a:lnSpc>
            </a:pPr>
            <a:endParaRPr lang="en-US" sz="2499" dirty="0">
              <a:solidFill>
                <a:srgbClr val="000000"/>
              </a:solidFill>
              <a:latin typeface="Trebuchet MS" panose="020B0703020202090204" pitchFamily="34" charset="0"/>
              <a:ea typeface="Montserrat"/>
              <a:cs typeface="Montserrat"/>
              <a:sym typeface="Montserrat"/>
            </a:endParaRPr>
          </a:p>
        </p:txBody>
      </p:sp>
      <p:pic>
        <p:nvPicPr>
          <p:cNvPr id="6" name="Picture 5">
            <a:extLst>
              <a:ext uri="{FF2B5EF4-FFF2-40B4-BE49-F238E27FC236}">
                <a16:creationId xmlns:a16="http://schemas.microsoft.com/office/drawing/2014/main" id="{7131C332-1B4D-D465-A863-06FEFA159FD8}"/>
              </a:ext>
            </a:extLst>
          </p:cNvPr>
          <p:cNvPicPr>
            <a:picLocks noChangeAspect="1"/>
          </p:cNvPicPr>
          <p:nvPr/>
        </p:nvPicPr>
        <p:blipFill>
          <a:blip r:embed="rId2"/>
          <a:stretch>
            <a:fillRect/>
          </a:stretch>
        </p:blipFill>
        <p:spPr>
          <a:xfrm>
            <a:off x="12420600" y="3619500"/>
            <a:ext cx="5029200" cy="5029200"/>
          </a:xfrm>
          <a:prstGeom prst="rect">
            <a:avLst/>
          </a:prstGeom>
        </p:spPr>
      </p:pic>
    </p:spTree>
    <p:extLst>
      <p:ext uri="{BB962C8B-B14F-4D97-AF65-F5344CB8AC3E}">
        <p14:creationId xmlns:p14="http://schemas.microsoft.com/office/powerpoint/2010/main" val="3490276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IMPACT:</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4" name="TextBox 3">
            <a:extLst>
              <a:ext uri="{FF2B5EF4-FFF2-40B4-BE49-F238E27FC236}">
                <a16:creationId xmlns:a16="http://schemas.microsoft.com/office/drawing/2014/main" id="{BFB57415-FF3A-1731-161D-26DBEE7454EA}"/>
              </a:ext>
            </a:extLst>
          </p:cNvPr>
          <p:cNvSpPr txBox="1"/>
          <p:nvPr/>
        </p:nvSpPr>
        <p:spPr>
          <a:xfrm>
            <a:off x="866481" y="3848100"/>
            <a:ext cx="11430000" cy="4601260"/>
          </a:xfrm>
          <a:prstGeom prst="rect">
            <a:avLst/>
          </a:prstGeom>
          <a:noFill/>
        </p:spPr>
        <p:txBody>
          <a:bodyPr wrap="square">
            <a:spAutoFit/>
          </a:bodyPr>
          <a:lstStyle/>
          <a:p>
            <a:pPr marL="342900" indent="-342900">
              <a:buFont typeface="Wingdings" panose="05000000000000000000" pitchFamily="2" charset="2"/>
              <a:buChar char="Ø"/>
            </a:pPr>
            <a:r>
              <a:rPr lang="en-US" sz="2500" dirty="0" err="1">
                <a:latin typeface="Trebuchet MS" panose="020B0603020202020204" pitchFamily="34" charset="0"/>
              </a:rPr>
              <a:t>Contribuție</a:t>
            </a:r>
            <a:r>
              <a:rPr lang="en-US" sz="2500" dirty="0">
                <a:latin typeface="Trebuchet MS" panose="020B0603020202020204" pitchFamily="34" charset="0"/>
              </a:rPr>
              <a:t> </a:t>
            </a:r>
            <a:r>
              <a:rPr lang="en-US" sz="2500" dirty="0" err="1">
                <a:latin typeface="Trebuchet MS" panose="020B0603020202020204" pitchFamily="34" charset="0"/>
              </a:rPr>
              <a:t>semnificativă</a:t>
            </a:r>
            <a:r>
              <a:rPr lang="en-US" sz="2500" dirty="0">
                <a:latin typeface="Trebuchet MS" panose="020B0603020202020204" pitchFamily="34" charset="0"/>
              </a:rPr>
              <a:t> la </a:t>
            </a:r>
            <a:r>
              <a:rPr lang="en-US" sz="2500" dirty="0" err="1">
                <a:latin typeface="Trebuchet MS" panose="020B0603020202020204" pitchFamily="34" charset="0"/>
              </a:rPr>
              <a:t>îmbunătățirea</a:t>
            </a:r>
            <a:r>
              <a:rPr lang="en-US" sz="2500" dirty="0">
                <a:latin typeface="Trebuchet MS" panose="020B0603020202020204" pitchFamily="34" charset="0"/>
              </a:rPr>
              <a:t> </a:t>
            </a:r>
            <a:r>
              <a:rPr lang="en-US" sz="2500" dirty="0" err="1">
                <a:latin typeface="Trebuchet MS" panose="020B0603020202020204" pitchFamily="34" charset="0"/>
              </a:rPr>
              <a:t>eficienței</a:t>
            </a:r>
            <a:r>
              <a:rPr lang="en-US" sz="2500" dirty="0">
                <a:latin typeface="Trebuchet MS" panose="020B0603020202020204" pitchFamily="34" charset="0"/>
              </a:rPr>
              <a:t> </a:t>
            </a:r>
            <a:r>
              <a:rPr lang="en-US" sz="2500" dirty="0" err="1">
                <a:latin typeface="Trebuchet MS" panose="020B0603020202020204" pitchFamily="34" charset="0"/>
              </a:rPr>
              <a:t>instituțiilor</a:t>
            </a:r>
            <a:r>
              <a:rPr lang="en-US" sz="2500" dirty="0">
                <a:latin typeface="Trebuchet MS" panose="020B0603020202020204" pitchFamily="34" charset="0"/>
              </a:rPr>
              <a:t>, TIC </a:t>
            </a:r>
            <a:r>
              <a:rPr lang="en-US" sz="2500" dirty="0" err="1">
                <a:latin typeface="Trebuchet MS" panose="020B0603020202020204" pitchFamily="34" charset="0"/>
              </a:rPr>
              <a:t>fiind</a:t>
            </a:r>
            <a:r>
              <a:rPr lang="en-US" sz="2500" dirty="0">
                <a:latin typeface="Trebuchet MS" panose="020B0603020202020204" pitchFamily="34" charset="0"/>
              </a:rPr>
              <a:t> </a:t>
            </a:r>
            <a:r>
              <a:rPr lang="en-US" sz="2500" dirty="0" err="1">
                <a:latin typeface="Trebuchet MS" panose="020B0603020202020204" pitchFamily="34" charset="0"/>
              </a:rPr>
              <a:t>unul</a:t>
            </a:r>
            <a:r>
              <a:rPr lang="en-US" sz="2500" dirty="0">
                <a:latin typeface="Trebuchet MS" panose="020B0603020202020204" pitchFamily="34" charset="0"/>
              </a:rPr>
              <a:t> </a:t>
            </a:r>
            <a:r>
              <a:rPr lang="en-US" sz="2500" dirty="0" err="1">
                <a:latin typeface="Trebuchet MS" panose="020B0603020202020204" pitchFamily="34" charset="0"/>
              </a:rPr>
              <a:t>dintre</a:t>
            </a:r>
            <a:r>
              <a:rPr lang="en-US" sz="2500" dirty="0">
                <a:latin typeface="Trebuchet MS" panose="020B0603020202020204" pitchFamily="34" charset="0"/>
              </a:rPr>
              <a:t> </a:t>
            </a:r>
            <a:r>
              <a:rPr lang="en-US" sz="2500" dirty="0" err="1">
                <a:latin typeface="Trebuchet MS" panose="020B0603020202020204" pitchFamily="34" charset="0"/>
              </a:rPr>
              <a:t>domeniile</a:t>
            </a:r>
            <a:r>
              <a:rPr lang="en-US" sz="2500" dirty="0">
                <a:latin typeface="Trebuchet MS" panose="020B0603020202020204" pitchFamily="34" charset="0"/>
              </a:rPr>
              <a:t> </a:t>
            </a:r>
            <a:r>
              <a:rPr lang="en-US" sz="2500" dirty="0" err="1">
                <a:latin typeface="Trebuchet MS" panose="020B0603020202020204" pitchFamily="34" charset="0"/>
              </a:rPr>
              <a:t>funcționale</a:t>
            </a:r>
            <a:r>
              <a:rPr lang="en-US" sz="2500" dirty="0">
                <a:latin typeface="Trebuchet MS" panose="020B0603020202020204" pitchFamily="34" charset="0"/>
              </a:rPr>
              <a:t> </a:t>
            </a:r>
            <a:r>
              <a:rPr lang="en-US" sz="2500" dirty="0" err="1">
                <a:latin typeface="Trebuchet MS" panose="020B0603020202020204" pitchFamily="34" charset="0"/>
              </a:rPr>
              <a:t>strategice</a:t>
            </a:r>
            <a:r>
              <a:rPr lang="en-US" sz="2500" dirty="0">
                <a:latin typeface="Trebuchet MS" panose="020B0603020202020204" pitchFamily="34" charset="0"/>
              </a:rPr>
              <a:t> </a:t>
            </a:r>
            <a:r>
              <a:rPr lang="en-US" sz="2500" dirty="0" err="1">
                <a:latin typeface="Trebuchet MS" panose="020B0603020202020204" pitchFamily="34" charset="0"/>
              </a:rPr>
              <a:t>transversale</a:t>
            </a:r>
            <a:r>
              <a:rPr lang="en-US" sz="2500" dirty="0">
                <a:latin typeface="Trebuchet MS" panose="020B0603020202020204" pitchFamily="34" charset="0"/>
              </a:rPr>
              <a:t> ale </a:t>
            </a:r>
            <a:r>
              <a:rPr lang="en-US" sz="2500" dirty="0" err="1">
                <a:latin typeface="Trebuchet MS" panose="020B0603020202020204" pitchFamily="34" charset="0"/>
              </a:rPr>
              <a:t>statului</a:t>
            </a:r>
            <a:endParaRPr lang="ro-RO" sz="2500" dirty="0">
              <a:latin typeface="Trebuchet MS" panose="020B0603020202020204" pitchFamily="34" charset="0"/>
            </a:endParaRPr>
          </a:p>
          <a:p>
            <a:pPr marL="342900" indent="-342900" algn="just">
              <a:buBlip>
                <a:blip r:embed="rId2"/>
              </a:buBlip>
            </a:pPr>
            <a:r>
              <a:rPr lang="ro-RO" sz="2500" b="1" dirty="0">
                <a:latin typeface="Trebuchet MS" panose="020B0603020202020204" pitchFamily="34" charset="0"/>
              </a:rPr>
              <a:t>Vector de amplificare a transformării digitale globale în România</a:t>
            </a:r>
          </a:p>
          <a:p>
            <a:pPr marL="1257300" lvl="2" indent="-342900" algn="just">
              <a:buFont typeface="Arial" panose="020B0604020202020204" pitchFamily="34" charset="0"/>
              <a:buChar char="•"/>
            </a:pPr>
            <a:r>
              <a:rPr lang="ro-RO" sz="2500" dirty="0">
                <a:latin typeface="Trebuchet MS" panose="020B0603020202020204" pitchFamily="34" charset="0"/>
              </a:rPr>
              <a:t>Instituțiile își pot reduce dependența de terți și pot accelera procesul de digitalizare;</a:t>
            </a:r>
          </a:p>
          <a:p>
            <a:pPr marL="1257300" lvl="2" indent="-342900" algn="just">
              <a:buFont typeface="Arial" panose="020B0604020202020204" pitchFamily="34" charset="0"/>
              <a:buChar char="•"/>
            </a:pPr>
            <a:r>
              <a:rPr lang="ro-RO" sz="2500" dirty="0">
                <a:latin typeface="Trebuchet MS" panose="020B0603020202020204" pitchFamily="34" charset="0"/>
              </a:rPr>
              <a:t>Funcționarii publici instruiți vor fi capabili să fie la curent cu noile provocări, oportunități, abordări și instrumente aduse de era digitală, să acționeze ca agenți ai schimbării în mediul lor de lucru și să transmită cunoștințele și competențele dobândite colegilor lor - să încurajeze specializarea în domeniul tehnologiilor și aplicațiilor digitale.</a:t>
            </a:r>
          </a:p>
          <a:p>
            <a:endParaRPr lang="en-US" dirty="0"/>
          </a:p>
        </p:txBody>
      </p:sp>
      <p:pic>
        <p:nvPicPr>
          <p:cNvPr id="2" name="Picture 1">
            <a:extLst>
              <a:ext uri="{FF2B5EF4-FFF2-40B4-BE49-F238E27FC236}">
                <a16:creationId xmlns:a16="http://schemas.microsoft.com/office/drawing/2014/main" id="{87164727-7FC7-8894-EFF1-0DC50F1ADA47}"/>
              </a:ext>
            </a:extLst>
          </p:cNvPr>
          <p:cNvPicPr>
            <a:picLocks noChangeAspect="1"/>
          </p:cNvPicPr>
          <p:nvPr/>
        </p:nvPicPr>
        <p:blipFill>
          <a:blip r:embed="rId3"/>
          <a:stretch>
            <a:fillRect/>
          </a:stretch>
        </p:blipFill>
        <p:spPr>
          <a:xfrm>
            <a:off x="12980894" y="2798362"/>
            <a:ext cx="4087906" cy="5791200"/>
          </a:xfrm>
          <a:prstGeom prst="rect">
            <a:avLst/>
          </a:prstGeom>
        </p:spPr>
      </p:pic>
    </p:spTree>
    <p:extLst>
      <p:ext uri="{BB962C8B-B14F-4D97-AF65-F5344CB8AC3E}">
        <p14:creationId xmlns:p14="http://schemas.microsoft.com/office/powerpoint/2010/main" val="41808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30"/>
          <p:cNvGrpSpPr/>
          <p:nvPr/>
        </p:nvGrpSpPr>
        <p:grpSpPr>
          <a:xfrm>
            <a:off x="-1694144" y="2901608"/>
            <a:ext cx="8704544" cy="1214813"/>
            <a:chOff x="0" y="0"/>
            <a:chExt cx="2631584" cy="406400"/>
          </a:xfrm>
        </p:grpSpPr>
        <p:sp>
          <p:nvSpPr>
            <p:cNvPr id="31" name="Freeform 31"/>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2" name="TextBox 32"/>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38" name="TextBox 38"/>
          <p:cNvSpPr txBox="1"/>
          <p:nvPr/>
        </p:nvSpPr>
        <p:spPr>
          <a:xfrm>
            <a:off x="1028700" y="3089914"/>
            <a:ext cx="6210300" cy="738472"/>
          </a:xfrm>
          <a:prstGeom prst="rect">
            <a:avLst/>
          </a:prstGeom>
        </p:spPr>
        <p:txBody>
          <a:bodyPr wrap="square" lIns="0" tIns="0" rIns="0" bIns="0" rtlCol="0" anchor="t">
            <a:spAutoFit/>
          </a:bodyPr>
          <a:lstStyle/>
          <a:p>
            <a:pPr algn="l">
              <a:lnSpc>
                <a:spcPts val="6299"/>
              </a:lnSpc>
              <a:spcBef>
                <a:spcPct val="0"/>
              </a:spcBef>
            </a:pPr>
            <a:r>
              <a:rPr lang="ro-RO" sz="4500" b="1" dirty="0">
                <a:solidFill>
                  <a:srgbClr val="FFFFFF"/>
                </a:solidFill>
                <a:latin typeface="Trebuchet MS" panose="020B0703020202090204" pitchFamily="34" charset="0"/>
                <a:ea typeface="Montserrat Bold"/>
                <a:cs typeface="Montserrat Bold"/>
                <a:sym typeface="Montserrat Bold"/>
              </a:rPr>
              <a:t>ACTIVITĂȚI VIITOARE:</a:t>
            </a:r>
            <a:endParaRPr lang="en-US" sz="4500" b="1" dirty="0">
              <a:solidFill>
                <a:srgbClr val="FFFFFF"/>
              </a:solidFill>
              <a:latin typeface="Trebuchet MS" panose="020B0703020202090204" pitchFamily="34" charset="0"/>
              <a:ea typeface="Montserrat Bold"/>
              <a:cs typeface="Montserrat Bold"/>
              <a:sym typeface="Montserrat Bold"/>
            </a:endParaRPr>
          </a:p>
        </p:txBody>
      </p:sp>
      <p:grpSp>
        <p:nvGrpSpPr>
          <p:cNvPr id="34" name="Group 30">
            <a:extLst>
              <a:ext uri="{FF2B5EF4-FFF2-40B4-BE49-F238E27FC236}">
                <a16:creationId xmlns:a16="http://schemas.microsoft.com/office/drawing/2014/main" id="{A96F3B81-9043-40F2-6589-08FAC1FE026D}"/>
              </a:ext>
            </a:extLst>
          </p:cNvPr>
          <p:cNvGrpSpPr/>
          <p:nvPr/>
        </p:nvGrpSpPr>
        <p:grpSpPr>
          <a:xfrm>
            <a:off x="1524000" y="4536093"/>
            <a:ext cx="8610600" cy="912207"/>
            <a:chOff x="0" y="0"/>
            <a:chExt cx="2631584" cy="406400"/>
          </a:xfrm>
        </p:grpSpPr>
        <p:sp>
          <p:nvSpPr>
            <p:cNvPr id="35" name="Freeform 31">
              <a:extLst>
                <a:ext uri="{FF2B5EF4-FFF2-40B4-BE49-F238E27FC236}">
                  <a16:creationId xmlns:a16="http://schemas.microsoft.com/office/drawing/2014/main" id="{7210BF64-87DF-2487-BB62-7040B1FAFF6F}"/>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36" name="TextBox 32">
              <a:extLst>
                <a:ext uri="{FF2B5EF4-FFF2-40B4-BE49-F238E27FC236}">
                  <a16:creationId xmlns:a16="http://schemas.microsoft.com/office/drawing/2014/main" id="{984F439E-D83E-5EF6-56C6-3345D595E66C}"/>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3" name="Group 30">
            <a:extLst>
              <a:ext uri="{FF2B5EF4-FFF2-40B4-BE49-F238E27FC236}">
                <a16:creationId xmlns:a16="http://schemas.microsoft.com/office/drawing/2014/main" id="{B5D99C70-330E-6CCD-EB2D-9447390F9570}"/>
              </a:ext>
            </a:extLst>
          </p:cNvPr>
          <p:cNvGrpSpPr/>
          <p:nvPr/>
        </p:nvGrpSpPr>
        <p:grpSpPr>
          <a:xfrm>
            <a:off x="2658128" y="6004679"/>
            <a:ext cx="8610600" cy="912207"/>
            <a:chOff x="0" y="0"/>
            <a:chExt cx="2631584" cy="406400"/>
          </a:xfrm>
        </p:grpSpPr>
        <p:sp>
          <p:nvSpPr>
            <p:cNvPr id="44" name="Freeform 31">
              <a:extLst>
                <a:ext uri="{FF2B5EF4-FFF2-40B4-BE49-F238E27FC236}">
                  <a16:creationId xmlns:a16="http://schemas.microsoft.com/office/drawing/2014/main" id="{AA7DDB7A-9479-E9B9-A402-FBFE3AE83949}"/>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5" name="TextBox 32">
              <a:extLst>
                <a:ext uri="{FF2B5EF4-FFF2-40B4-BE49-F238E27FC236}">
                  <a16:creationId xmlns:a16="http://schemas.microsoft.com/office/drawing/2014/main" id="{7131595A-DFD5-3B9A-FACF-451CAFB709DB}"/>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6" name="Group 30">
            <a:extLst>
              <a:ext uri="{FF2B5EF4-FFF2-40B4-BE49-F238E27FC236}">
                <a16:creationId xmlns:a16="http://schemas.microsoft.com/office/drawing/2014/main" id="{8F4681C3-C43C-17A2-D527-2EEB1296B6F0}"/>
              </a:ext>
            </a:extLst>
          </p:cNvPr>
          <p:cNvGrpSpPr/>
          <p:nvPr/>
        </p:nvGrpSpPr>
        <p:grpSpPr>
          <a:xfrm>
            <a:off x="5555673" y="7395944"/>
            <a:ext cx="8610600" cy="912207"/>
            <a:chOff x="0" y="0"/>
            <a:chExt cx="2631584" cy="406400"/>
          </a:xfrm>
        </p:grpSpPr>
        <p:sp>
          <p:nvSpPr>
            <p:cNvPr id="47" name="Freeform 31">
              <a:extLst>
                <a:ext uri="{FF2B5EF4-FFF2-40B4-BE49-F238E27FC236}">
                  <a16:creationId xmlns:a16="http://schemas.microsoft.com/office/drawing/2014/main" id="{5EE9E1D3-A44F-B12C-5B0F-376F33795428}"/>
                </a:ext>
              </a:extLst>
            </p:cNvPr>
            <p:cNvSpPr/>
            <p:nvPr/>
          </p:nvSpPr>
          <p:spPr>
            <a:xfrm>
              <a:off x="0" y="0"/>
              <a:ext cx="2631584" cy="406400"/>
            </a:xfrm>
            <a:custGeom>
              <a:avLst/>
              <a:gdLst/>
              <a:ahLst/>
              <a:cxnLst/>
              <a:rect l="l" t="t" r="r" b="b"/>
              <a:pathLst>
                <a:path w="2631584" h="406400">
                  <a:moveTo>
                    <a:pt x="2428384" y="0"/>
                  </a:moveTo>
                  <a:cubicBezTo>
                    <a:pt x="2540608" y="0"/>
                    <a:pt x="2631584" y="90976"/>
                    <a:pt x="2631584" y="203200"/>
                  </a:cubicBezTo>
                  <a:cubicBezTo>
                    <a:pt x="2631584" y="315424"/>
                    <a:pt x="2540608" y="406400"/>
                    <a:pt x="2428384" y="406400"/>
                  </a:cubicBezTo>
                  <a:lnTo>
                    <a:pt x="203200" y="406400"/>
                  </a:lnTo>
                  <a:cubicBezTo>
                    <a:pt x="90976" y="406400"/>
                    <a:pt x="0" y="315424"/>
                    <a:pt x="0" y="203200"/>
                  </a:cubicBezTo>
                  <a:cubicBezTo>
                    <a:pt x="0" y="90976"/>
                    <a:pt x="90976" y="0"/>
                    <a:pt x="203200" y="0"/>
                  </a:cubicBezTo>
                  <a:close/>
                </a:path>
              </a:pathLst>
            </a:custGeom>
            <a:solidFill>
              <a:schemeClr val="accent1">
                <a:lumMod val="40000"/>
                <a:lumOff val="60000"/>
              </a:schemeClr>
            </a:solidFill>
            <a:ln w="104775" cap="sq">
              <a:solidFill>
                <a:srgbClr val="3B599B"/>
              </a:solidFill>
              <a:prstDash val="solid"/>
              <a:miter/>
            </a:ln>
          </p:spPr>
          <p:txBody>
            <a:bodyPr/>
            <a:lstStyle/>
            <a:p>
              <a:endParaRPr lang="en-US">
                <a:latin typeface="Trebuchet MS" panose="020B0703020202090204" pitchFamily="34" charset="0"/>
              </a:endParaRPr>
            </a:p>
          </p:txBody>
        </p:sp>
        <p:sp>
          <p:nvSpPr>
            <p:cNvPr id="48" name="TextBox 32">
              <a:extLst>
                <a:ext uri="{FF2B5EF4-FFF2-40B4-BE49-F238E27FC236}">
                  <a16:creationId xmlns:a16="http://schemas.microsoft.com/office/drawing/2014/main" id="{D19EAB76-2B4E-7380-DF4F-20021200E132}"/>
                </a:ext>
              </a:extLst>
            </p:cNvPr>
            <p:cNvSpPr txBox="1"/>
            <p:nvPr/>
          </p:nvSpPr>
          <p:spPr>
            <a:xfrm>
              <a:off x="0" y="-38100"/>
              <a:ext cx="2631584" cy="444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sp>
        <p:nvSpPr>
          <p:cNvPr id="49" name="TextBox 38">
            <a:extLst>
              <a:ext uri="{FF2B5EF4-FFF2-40B4-BE49-F238E27FC236}">
                <a16:creationId xmlns:a16="http://schemas.microsoft.com/office/drawing/2014/main" id="{6A25C5FA-AA78-FA3F-A7E5-46B5B58D585D}"/>
              </a:ext>
            </a:extLst>
          </p:cNvPr>
          <p:cNvSpPr txBox="1"/>
          <p:nvPr/>
        </p:nvSpPr>
        <p:spPr>
          <a:xfrm>
            <a:off x="1866900" y="4498089"/>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Noi sesiuni de formare în toate regiunile țării </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0" name="TextBox 38">
            <a:extLst>
              <a:ext uri="{FF2B5EF4-FFF2-40B4-BE49-F238E27FC236}">
                <a16:creationId xmlns:a16="http://schemas.microsoft.com/office/drawing/2014/main" id="{10448B24-890B-3142-6F24-1B6E662B7979}"/>
              </a:ext>
            </a:extLst>
          </p:cNvPr>
          <p:cNvSpPr txBox="1"/>
          <p:nvPr/>
        </p:nvSpPr>
        <p:spPr>
          <a:xfrm>
            <a:off x="3124200" y="5951595"/>
            <a:ext cx="7391400"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Lansarea tuturor programelor specializate de formare</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sp>
        <p:nvSpPr>
          <p:cNvPr id="51" name="TextBox 38">
            <a:extLst>
              <a:ext uri="{FF2B5EF4-FFF2-40B4-BE49-F238E27FC236}">
                <a16:creationId xmlns:a16="http://schemas.microsoft.com/office/drawing/2014/main" id="{3D9CD784-2EB1-D18C-F341-AB7C2D3499B7}"/>
              </a:ext>
            </a:extLst>
          </p:cNvPr>
          <p:cNvSpPr txBox="1"/>
          <p:nvPr/>
        </p:nvSpPr>
        <p:spPr>
          <a:xfrm>
            <a:off x="5893164" y="7387746"/>
            <a:ext cx="8051436" cy="676595"/>
          </a:xfrm>
          <a:prstGeom prst="rect">
            <a:avLst/>
          </a:prstGeom>
        </p:spPr>
        <p:txBody>
          <a:bodyPr wrap="square" lIns="0" tIns="0" rIns="0" bIns="0" rtlCol="0" anchor="ctr" anchorCtr="0">
            <a:spAutoFit/>
          </a:bodyPr>
          <a:lstStyle/>
          <a:p>
            <a:pPr algn="ctr">
              <a:lnSpc>
                <a:spcPts val="6299"/>
              </a:lnSpc>
              <a:spcBef>
                <a:spcPct val="0"/>
              </a:spcBef>
            </a:pPr>
            <a:r>
              <a:rPr lang="ro-RO" sz="2400" dirty="0">
                <a:solidFill>
                  <a:schemeClr val="accent1">
                    <a:lumMod val="75000"/>
                  </a:schemeClr>
                </a:solidFill>
                <a:latin typeface="Trebuchet MS" panose="020B0703020202090204" pitchFamily="34" charset="0"/>
                <a:ea typeface="Montserrat Bold"/>
                <a:cs typeface="Montserrat Bold"/>
                <a:sym typeface="Montserrat Bold"/>
              </a:rPr>
              <a:t>Cadrul de competențe digitale pentru funcționarii publici</a:t>
            </a:r>
            <a:endParaRPr lang="en-US" sz="2400" dirty="0">
              <a:solidFill>
                <a:schemeClr val="accent1">
                  <a:lumMod val="75000"/>
                </a:schemeClr>
              </a:solidFill>
              <a:latin typeface="Trebuchet MS" panose="020B0703020202090204" pitchFamily="34" charset="0"/>
              <a:ea typeface="Montserrat Bold"/>
              <a:cs typeface="Montserrat Bold"/>
              <a:sym typeface="Montserrat Bold"/>
            </a:endParaRPr>
          </a:p>
        </p:txBody>
      </p:sp>
      <p:pic>
        <p:nvPicPr>
          <p:cNvPr id="3" name="Picture 2">
            <a:extLst>
              <a:ext uri="{FF2B5EF4-FFF2-40B4-BE49-F238E27FC236}">
                <a16:creationId xmlns:a16="http://schemas.microsoft.com/office/drawing/2014/main" id="{5637B859-211F-CA11-86AC-A49C3D18965C}"/>
              </a:ext>
            </a:extLst>
          </p:cNvPr>
          <p:cNvPicPr>
            <a:picLocks noChangeAspect="1"/>
          </p:cNvPicPr>
          <p:nvPr/>
        </p:nvPicPr>
        <p:blipFill>
          <a:blip r:embed="rId2"/>
          <a:srcRect l="62186" t="17407" r="24583" b="27778"/>
          <a:stretch/>
        </p:blipFill>
        <p:spPr>
          <a:xfrm>
            <a:off x="13487400" y="1913196"/>
            <a:ext cx="3886200" cy="4528129"/>
          </a:xfrm>
          <a:prstGeom prst="rect">
            <a:avLst/>
          </a:prstGeom>
        </p:spPr>
      </p:pic>
      <p:sp>
        <p:nvSpPr>
          <p:cNvPr id="4" name="TextBox 3">
            <a:extLst>
              <a:ext uri="{FF2B5EF4-FFF2-40B4-BE49-F238E27FC236}">
                <a16:creationId xmlns:a16="http://schemas.microsoft.com/office/drawing/2014/main" id="{5C2EBE68-6D90-89DD-3B15-7ECAFCC4031A}"/>
              </a:ext>
            </a:extLst>
          </p:cNvPr>
          <p:cNvSpPr txBox="1"/>
          <p:nvPr/>
        </p:nvSpPr>
        <p:spPr>
          <a:xfrm>
            <a:off x="13487400" y="6526844"/>
            <a:ext cx="3886200" cy="400110"/>
          </a:xfrm>
          <a:prstGeom prst="rect">
            <a:avLst/>
          </a:prstGeom>
          <a:solidFill>
            <a:schemeClr val="accent5">
              <a:lumMod val="60000"/>
              <a:lumOff val="40000"/>
            </a:schemeClr>
          </a:solidFill>
        </p:spPr>
        <p:txBody>
          <a:bodyPr wrap="square" rtlCol="0">
            <a:spAutoFit/>
          </a:bodyPr>
          <a:lstStyle/>
          <a:p>
            <a:pPr algn="ctr"/>
            <a:r>
              <a:rPr lang="ro-RO" sz="2000" b="1" dirty="0">
                <a:solidFill>
                  <a:srgbClr val="FF0000"/>
                </a:solidFill>
              </a:rPr>
              <a:t>ÎN FORMAT FIZIC! CENTRE MOBILE!</a:t>
            </a:r>
            <a:endParaRPr lang="en-US" sz="2000" b="1" dirty="0">
              <a:solidFill>
                <a:srgbClr val="FF0000"/>
              </a:solidFill>
            </a:endParaRPr>
          </a:p>
        </p:txBody>
      </p:sp>
      <p:cxnSp>
        <p:nvCxnSpPr>
          <p:cNvPr id="6" name="Straight Arrow Connector 5">
            <a:extLst>
              <a:ext uri="{FF2B5EF4-FFF2-40B4-BE49-F238E27FC236}">
                <a16:creationId xmlns:a16="http://schemas.microsoft.com/office/drawing/2014/main" id="{023C4187-13AF-1714-22C4-219416BB2485}"/>
              </a:ext>
            </a:extLst>
          </p:cNvPr>
          <p:cNvCxnSpPr/>
          <p:nvPr/>
        </p:nvCxnSpPr>
        <p:spPr>
          <a:xfrm>
            <a:off x="10134600" y="4949437"/>
            <a:ext cx="3200400" cy="427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Thought Bubble: Cloud 1">
            <a:extLst>
              <a:ext uri="{FF2B5EF4-FFF2-40B4-BE49-F238E27FC236}">
                <a16:creationId xmlns:a16="http://schemas.microsoft.com/office/drawing/2014/main" id="{C484158D-256C-0A7C-09D4-8ED091C71D69}"/>
              </a:ext>
            </a:extLst>
          </p:cNvPr>
          <p:cNvSpPr/>
          <p:nvPr/>
        </p:nvSpPr>
        <p:spPr>
          <a:xfrm>
            <a:off x="11430000" y="5174684"/>
            <a:ext cx="1905000" cy="1266641"/>
          </a:xfrm>
          <a:prstGeom prst="cloudCallout">
            <a:avLst>
              <a:gd name="adj1" fmla="val -88962"/>
              <a:gd name="adj2" fmla="val 53185"/>
            </a:avLst>
          </a:prstGeom>
          <a:solidFill>
            <a:schemeClr val="bg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2000" dirty="0">
                <a:solidFill>
                  <a:srgbClr val="FF0000"/>
                </a:solidFill>
              </a:rPr>
              <a:t>Primele au început!</a:t>
            </a:r>
            <a:endParaRPr lang="en-US" sz="2000"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983429" y="2085429"/>
            <a:ext cx="5301739" cy="5607608"/>
          </a:xfrm>
          <a:prstGeom prst="rect">
            <a:avLst/>
          </a:prstGeom>
        </p:spPr>
        <p:txBody>
          <a:bodyPr lIns="50800" tIns="50800" rIns="50800" bIns="50800" rtlCol="0" anchor="ctr"/>
          <a:lstStyle/>
          <a:p>
            <a:pPr algn="ctr">
              <a:lnSpc>
                <a:spcPts val="3359"/>
              </a:lnSpc>
            </a:pPr>
            <a:endParaRPr/>
          </a:p>
        </p:txBody>
      </p:sp>
      <p:grpSp>
        <p:nvGrpSpPr>
          <p:cNvPr id="11" name="Group 11"/>
          <p:cNvGrpSpPr/>
          <p:nvPr/>
        </p:nvGrpSpPr>
        <p:grpSpPr>
          <a:xfrm>
            <a:off x="-1065225" y="2247900"/>
            <a:ext cx="7646706" cy="1214813"/>
            <a:chOff x="0" y="0"/>
            <a:chExt cx="2558107" cy="406400"/>
          </a:xfrm>
        </p:grpSpPr>
        <p:sp>
          <p:nvSpPr>
            <p:cNvPr id="12" name="Freeform 12"/>
            <p:cNvSpPr/>
            <p:nvPr/>
          </p:nvSpPr>
          <p:spPr>
            <a:xfrm>
              <a:off x="0" y="0"/>
              <a:ext cx="2558107" cy="406400"/>
            </a:xfrm>
            <a:custGeom>
              <a:avLst/>
              <a:gdLst/>
              <a:ahLst/>
              <a:cxnLst/>
              <a:rect l="l" t="t" r="r" b="b"/>
              <a:pathLst>
                <a:path w="2558107" h="406400">
                  <a:moveTo>
                    <a:pt x="2354907" y="0"/>
                  </a:moveTo>
                  <a:cubicBezTo>
                    <a:pt x="2467131" y="0"/>
                    <a:pt x="2558107" y="90976"/>
                    <a:pt x="2558107" y="203200"/>
                  </a:cubicBezTo>
                  <a:cubicBezTo>
                    <a:pt x="2558107" y="315424"/>
                    <a:pt x="2467131" y="406400"/>
                    <a:pt x="2354907"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2558107" cy="444500"/>
            </a:xfrm>
            <a:prstGeom prst="rect">
              <a:avLst/>
            </a:prstGeom>
          </p:spPr>
          <p:txBody>
            <a:bodyPr lIns="50800" tIns="50800" rIns="50800" bIns="50800" rtlCol="0" anchor="ctr"/>
            <a:lstStyle/>
            <a:p>
              <a:pPr algn="ctr">
                <a:lnSpc>
                  <a:spcPts val="3359"/>
                </a:lnSpc>
              </a:pPr>
              <a:endParaRPr/>
            </a:p>
          </p:txBody>
        </p:sp>
      </p:grpSp>
      <p:sp>
        <p:nvSpPr>
          <p:cNvPr id="14" name="TextBox 14"/>
          <p:cNvSpPr txBox="1"/>
          <p:nvPr/>
        </p:nvSpPr>
        <p:spPr>
          <a:xfrm>
            <a:off x="1028700" y="2436206"/>
            <a:ext cx="5327016" cy="762000"/>
          </a:xfrm>
          <a:prstGeom prst="rect">
            <a:avLst/>
          </a:prstGeom>
        </p:spPr>
        <p:txBody>
          <a:bodyPr lIns="0" tIns="0" rIns="0" bIns="0" rtlCol="0" anchor="t">
            <a:spAutoFit/>
          </a:bodyPr>
          <a:lstStyle/>
          <a:p>
            <a:pPr algn="l">
              <a:lnSpc>
                <a:spcPts val="6299"/>
              </a:lnSpc>
            </a:pPr>
            <a:r>
              <a:rPr lang="ro-RO" sz="4500" b="1" dirty="0">
                <a:solidFill>
                  <a:srgbClr val="FFFFFF"/>
                </a:solidFill>
                <a:latin typeface="Trebuchet MS" panose="020B0703020202090204" pitchFamily="34" charset="0"/>
                <a:ea typeface="Montserrat Bold"/>
                <a:cs typeface="Montserrat Bold"/>
                <a:sym typeface="Montserrat Bold"/>
              </a:rPr>
              <a:t>OBIECTIV:</a:t>
            </a:r>
            <a:endParaRPr lang="en-US" sz="4500" b="1" dirty="0">
              <a:solidFill>
                <a:srgbClr val="FFFFFF"/>
              </a:solidFill>
              <a:latin typeface="Trebuchet MS" panose="020B0703020202090204" pitchFamily="34" charset="0"/>
              <a:ea typeface="Montserrat Bold"/>
              <a:cs typeface="Montserrat Bold"/>
              <a:sym typeface="Montserrat Bold"/>
            </a:endParaRPr>
          </a:p>
        </p:txBody>
      </p:sp>
      <p:sp>
        <p:nvSpPr>
          <p:cNvPr id="17" name="TextBox 17"/>
          <p:cNvSpPr txBox="1"/>
          <p:nvPr/>
        </p:nvSpPr>
        <p:spPr>
          <a:xfrm>
            <a:off x="6989523" y="2137475"/>
            <a:ext cx="10688877" cy="2954655"/>
          </a:xfrm>
          <a:prstGeom prst="rect">
            <a:avLst/>
          </a:prstGeom>
        </p:spPr>
        <p:txBody>
          <a:bodyPr wrap="square" lIns="0" tIns="0" rIns="0" bIns="0" rtlCol="0" anchor="t">
            <a:spAutoFit/>
          </a:bodyPr>
          <a:lstStyle/>
          <a:p>
            <a:pPr algn="just"/>
            <a:r>
              <a:rPr lang="en-US" sz="3200" dirty="0" err="1">
                <a:latin typeface="Trebuchet MS" panose="020B0603020202020204" pitchFamily="34" charset="0"/>
              </a:rPr>
              <a:t>Proiectul</a:t>
            </a:r>
            <a:r>
              <a:rPr lang="en-US" sz="3200" dirty="0">
                <a:latin typeface="Trebuchet MS" panose="020B0603020202020204" pitchFamily="34" charset="0"/>
              </a:rPr>
              <a:t> </a:t>
            </a:r>
            <a:r>
              <a:rPr lang="en-US" sz="3200" dirty="0" err="1">
                <a:latin typeface="Trebuchet MS" panose="020B0603020202020204" pitchFamily="34" charset="0"/>
              </a:rPr>
              <a:t>nostru</a:t>
            </a:r>
            <a:r>
              <a:rPr lang="en-US" sz="3200" dirty="0">
                <a:latin typeface="Trebuchet MS" panose="020B0603020202020204" pitchFamily="34" charset="0"/>
              </a:rPr>
              <a:t> </a:t>
            </a:r>
            <a:r>
              <a:rPr lang="en-US" sz="3200" dirty="0" err="1">
                <a:latin typeface="Trebuchet MS" panose="020B0603020202020204" pitchFamily="34" charset="0"/>
              </a:rPr>
              <a:t>este</a:t>
            </a:r>
            <a:r>
              <a:rPr lang="en-US" sz="3200" dirty="0">
                <a:latin typeface="Trebuchet MS" panose="020B0603020202020204" pitchFamily="34" charset="0"/>
              </a:rPr>
              <a:t> </a:t>
            </a:r>
            <a:r>
              <a:rPr lang="en-US" sz="3200" dirty="0" err="1">
                <a:latin typeface="Trebuchet MS" panose="020B0603020202020204" pitchFamily="34" charset="0"/>
              </a:rPr>
              <a:t>parte</a:t>
            </a:r>
            <a:r>
              <a:rPr lang="en-US" sz="3200" dirty="0">
                <a:latin typeface="Trebuchet MS" panose="020B0603020202020204" pitchFamily="34" charset="0"/>
              </a:rPr>
              <a:t> din </a:t>
            </a:r>
            <a:r>
              <a:rPr lang="ro-RO" sz="3200" dirty="0">
                <a:latin typeface="Trebuchet MS" panose="020B0603020202020204" pitchFamily="34" charset="0"/>
              </a:rPr>
              <a:t>Investiția 16 PNNR:  </a:t>
            </a:r>
            <a:r>
              <a:rPr lang="en-US" sz="3200" b="1" dirty="0">
                <a:latin typeface="Trebuchet MS" panose="020B0603020202020204" pitchFamily="34" charset="0"/>
              </a:rPr>
              <a:t> </a:t>
            </a:r>
            <a:r>
              <a:rPr lang="ro-RO" sz="3200" b="1" dirty="0">
                <a:latin typeface="Trebuchet MS" panose="020B0603020202020204" pitchFamily="34" charset="0"/>
              </a:rPr>
              <a:t>formare </a:t>
            </a:r>
            <a:r>
              <a:rPr lang="en-US" sz="3200" b="1" dirty="0" err="1">
                <a:latin typeface="Trebuchet MS" panose="020B0603020202020204" pitchFamily="34" charset="0"/>
              </a:rPr>
              <a:t>competențe</a:t>
            </a:r>
            <a:r>
              <a:rPr lang="en-US" sz="3200" b="1" dirty="0">
                <a:latin typeface="Trebuchet MS" panose="020B0603020202020204" pitchFamily="34" charset="0"/>
              </a:rPr>
              <a:t> </a:t>
            </a:r>
            <a:r>
              <a:rPr lang="en-US" sz="3200" b="1" dirty="0" err="1">
                <a:latin typeface="Trebuchet MS" panose="020B0603020202020204" pitchFamily="34" charset="0"/>
              </a:rPr>
              <a:t>digitale</a:t>
            </a:r>
            <a:r>
              <a:rPr lang="en-US" sz="3200" b="1" dirty="0">
                <a:latin typeface="Trebuchet MS" panose="020B0603020202020204" pitchFamily="34" charset="0"/>
              </a:rPr>
              <a:t> </a:t>
            </a:r>
            <a:r>
              <a:rPr lang="en-US" sz="3200" b="1" dirty="0" err="1">
                <a:latin typeface="Trebuchet MS" panose="020B0603020202020204" pitchFamily="34" charset="0"/>
              </a:rPr>
              <a:t>avansate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funcționari</a:t>
            </a:r>
            <a:r>
              <a:rPr lang="ro-RO" sz="3200" b="1" dirty="0">
                <a:latin typeface="Trebuchet MS" panose="020B0603020202020204" pitchFamily="34" charset="0"/>
              </a:rPr>
              <a:t>i</a:t>
            </a:r>
            <a:r>
              <a:rPr lang="en-US" sz="3200" b="1" dirty="0">
                <a:latin typeface="Trebuchet MS" panose="020B0603020202020204" pitchFamily="34" charset="0"/>
              </a:rPr>
              <a:t> </a:t>
            </a:r>
            <a:r>
              <a:rPr lang="en-US" sz="3200" b="1" dirty="0" err="1">
                <a:latin typeface="Trebuchet MS" panose="020B0603020202020204" pitchFamily="34" charset="0"/>
              </a:rPr>
              <a:t>publici</a:t>
            </a:r>
            <a:r>
              <a:rPr lang="en-US" sz="3200" b="1" dirty="0">
                <a:latin typeface="Trebuchet MS" panose="020B0603020202020204" pitchFamily="34" charset="0"/>
              </a:rPr>
              <a:t>, cu </a:t>
            </a:r>
            <a:r>
              <a:rPr lang="en-US" sz="3200" b="1" dirty="0" err="1">
                <a:latin typeface="Trebuchet MS" panose="020B0603020202020204" pitchFamily="34" charset="0"/>
              </a:rPr>
              <a:t>scopul</a:t>
            </a:r>
            <a:r>
              <a:rPr lang="en-US" sz="3200" b="1" dirty="0">
                <a:latin typeface="Trebuchet MS" panose="020B0603020202020204" pitchFamily="34" charset="0"/>
              </a:rPr>
              <a:t> de a </a:t>
            </a:r>
            <a:r>
              <a:rPr lang="en-US" sz="3200" b="1" dirty="0" err="1">
                <a:latin typeface="Trebuchet MS" panose="020B0603020202020204" pitchFamily="34" charset="0"/>
              </a:rPr>
              <a:t>sprijini</a:t>
            </a:r>
            <a:r>
              <a:rPr lang="en-US" sz="3200" b="1" dirty="0">
                <a:latin typeface="Trebuchet MS" panose="020B0603020202020204" pitchFamily="34" charset="0"/>
              </a:rPr>
              <a:t> </a:t>
            </a:r>
            <a:r>
              <a:rPr lang="en-US" sz="3200" b="1" dirty="0" err="1">
                <a:latin typeface="Trebuchet MS" panose="020B0603020202020204" pitchFamily="34" charset="0"/>
              </a:rPr>
              <a:t>digitalizarea</a:t>
            </a:r>
            <a:r>
              <a:rPr lang="en-US" sz="3200" b="1" dirty="0">
                <a:latin typeface="Trebuchet MS" panose="020B0603020202020204" pitchFamily="34" charset="0"/>
              </a:rPr>
              <a:t> </a:t>
            </a:r>
            <a:r>
              <a:rPr lang="en-US" sz="3200" b="1" dirty="0" err="1">
                <a:latin typeface="Trebuchet MS" panose="020B0603020202020204" pitchFamily="34" charset="0"/>
              </a:rPr>
              <a:t>serviciilor</a:t>
            </a:r>
            <a:r>
              <a:rPr lang="en-US" sz="3200" b="1" dirty="0">
                <a:latin typeface="Trebuchet MS" panose="020B0603020202020204" pitchFamily="34" charset="0"/>
              </a:rPr>
              <a:t> </a:t>
            </a:r>
            <a:r>
              <a:rPr lang="en-US" sz="3200" b="1" dirty="0" err="1">
                <a:latin typeface="Trebuchet MS" panose="020B0603020202020204" pitchFamily="34" charset="0"/>
              </a:rPr>
              <a:t>publice</a:t>
            </a:r>
            <a:r>
              <a:rPr lang="ro-RO" sz="3200" b="1" dirty="0">
                <a:latin typeface="Trebuchet MS" panose="020B0603020202020204" pitchFamily="34" charset="0"/>
              </a:rPr>
              <a:t>,</a:t>
            </a:r>
            <a:r>
              <a:rPr lang="en-US" sz="3200" b="1" dirty="0">
                <a:latin typeface="Trebuchet MS" panose="020B0603020202020204" pitchFamily="34" charset="0"/>
              </a:rPr>
              <a:t> </a:t>
            </a:r>
            <a:r>
              <a:rPr lang="en-US" sz="3200" b="1" dirty="0" err="1">
                <a:latin typeface="Trebuchet MS" panose="020B0603020202020204" pitchFamily="34" charset="0"/>
              </a:rPr>
              <a:t>prin</a:t>
            </a:r>
            <a:r>
              <a:rPr lang="en-US" sz="3200" b="1" dirty="0">
                <a:latin typeface="Trebuchet MS" panose="020B0603020202020204" pitchFamily="34" charset="0"/>
              </a:rPr>
              <a:t> </a:t>
            </a:r>
            <a:r>
              <a:rPr lang="en-US" sz="3200" b="1" dirty="0" err="1">
                <a:latin typeface="Trebuchet MS" panose="020B0603020202020204" pitchFamily="34" charset="0"/>
              </a:rPr>
              <a:t>îmbunătățirea</a:t>
            </a:r>
            <a:r>
              <a:rPr lang="en-US" sz="3200" b="1" dirty="0">
                <a:latin typeface="Trebuchet MS" panose="020B0603020202020204" pitchFamily="34" charset="0"/>
              </a:rPr>
              <a:t> </a:t>
            </a:r>
            <a:r>
              <a:rPr lang="en-US" sz="3200" b="1" dirty="0" err="1">
                <a:latin typeface="Trebuchet MS" panose="020B0603020202020204" pitchFamily="34" charset="0"/>
              </a:rPr>
              <a:t>disponibilității</a:t>
            </a:r>
            <a:r>
              <a:rPr lang="en-US" sz="3200" b="1" dirty="0">
                <a:latin typeface="Trebuchet MS" panose="020B0603020202020204" pitchFamily="34" charset="0"/>
              </a:rPr>
              <a:t> </a:t>
            </a:r>
            <a:r>
              <a:rPr lang="en-US" sz="3200" b="1" dirty="0" err="1">
                <a:latin typeface="Trebuchet MS" panose="020B0603020202020204" pitchFamily="34" charset="0"/>
              </a:rPr>
              <a:t>forței</a:t>
            </a:r>
            <a:r>
              <a:rPr lang="en-US" sz="3200" b="1" dirty="0">
                <a:latin typeface="Trebuchet MS" panose="020B0603020202020204" pitchFamily="34" charset="0"/>
              </a:rPr>
              <a:t> de </a:t>
            </a:r>
            <a:r>
              <a:rPr lang="en-US" sz="3200" b="1" dirty="0" err="1">
                <a:latin typeface="Trebuchet MS" panose="020B0603020202020204" pitchFamily="34" charset="0"/>
              </a:rPr>
              <a:t>muncă</a:t>
            </a:r>
            <a:r>
              <a:rPr lang="en-US" sz="3200" b="1" dirty="0">
                <a:latin typeface="Trebuchet MS" panose="020B0603020202020204" pitchFamily="34" charset="0"/>
              </a:rPr>
              <a:t> </a:t>
            </a:r>
            <a:r>
              <a:rPr lang="en-US" sz="3200" b="1" dirty="0" err="1">
                <a:latin typeface="Trebuchet MS" panose="020B0603020202020204" pitchFamily="34" charset="0"/>
              </a:rPr>
              <a:t>calificate</a:t>
            </a:r>
            <a:r>
              <a:rPr lang="en-US" sz="3200" b="1" dirty="0">
                <a:latin typeface="Trebuchet MS" panose="020B0603020202020204" pitchFamily="34" charset="0"/>
              </a:rPr>
              <a:t> </a:t>
            </a:r>
            <a:r>
              <a:rPr lang="en-US" sz="3200" b="1" dirty="0" err="1">
                <a:latin typeface="Trebuchet MS" panose="020B0603020202020204" pitchFamily="34" charset="0"/>
              </a:rPr>
              <a:t>pentru</a:t>
            </a:r>
            <a:r>
              <a:rPr lang="en-US" sz="3200" b="1" dirty="0">
                <a:latin typeface="Trebuchet MS" panose="020B0603020202020204" pitchFamily="34" charset="0"/>
              </a:rPr>
              <a:t> </a:t>
            </a:r>
            <a:r>
              <a:rPr lang="en-US" sz="3200" b="1" dirty="0" err="1">
                <a:latin typeface="Trebuchet MS" panose="020B0603020202020204" pitchFamily="34" charset="0"/>
              </a:rPr>
              <a:t>operațiunile</a:t>
            </a:r>
            <a:r>
              <a:rPr lang="en-US" sz="3200" b="1" dirty="0">
                <a:latin typeface="Trebuchet MS" panose="020B0603020202020204" pitchFamily="34" charset="0"/>
              </a:rPr>
              <a:t> TIC interne. </a:t>
            </a:r>
            <a:endParaRPr lang="en-GB" sz="3200" b="1" dirty="0">
              <a:latin typeface="Trebuchet MS" panose="020B0603020202020204" pitchFamily="34" charset="0"/>
            </a:endParaRPr>
          </a:p>
        </p:txBody>
      </p:sp>
      <p:sp>
        <p:nvSpPr>
          <p:cNvPr id="2" name="TextBox 17">
            <a:extLst>
              <a:ext uri="{FF2B5EF4-FFF2-40B4-BE49-F238E27FC236}">
                <a16:creationId xmlns:a16="http://schemas.microsoft.com/office/drawing/2014/main" id="{EBF1E55A-F6E1-33CF-B9DA-81FE2143F94B}"/>
              </a:ext>
            </a:extLst>
          </p:cNvPr>
          <p:cNvSpPr txBox="1"/>
          <p:nvPr/>
        </p:nvSpPr>
        <p:spPr>
          <a:xfrm>
            <a:off x="1143000" y="5346960"/>
            <a:ext cx="14174048" cy="2954655"/>
          </a:xfrm>
          <a:prstGeom prst="rect">
            <a:avLst/>
          </a:prstGeom>
        </p:spPr>
        <p:txBody>
          <a:bodyPr wrap="square" lIns="0" tIns="0" rIns="0" bIns="0" rtlCol="0" anchor="t">
            <a:spAutoFit/>
          </a:bodyPr>
          <a:lstStyle/>
          <a:p>
            <a:pPr algn="just"/>
            <a:r>
              <a:rPr lang="en-GB" sz="3200" dirty="0" err="1">
                <a:latin typeface="Trebuchet MS" panose="020B0603020202020204" pitchFamily="34" charset="0"/>
              </a:rPr>
              <a:t>Ținta</a:t>
            </a:r>
            <a:r>
              <a:rPr lang="en-GB" sz="3200" dirty="0">
                <a:latin typeface="Trebuchet MS" panose="020B0603020202020204" pitchFamily="34" charset="0"/>
              </a:rPr>
              <a:t> 185 „</a:t>
            </a:r>
            <a:r>
              <a:rPr lang="en-GB" sz="3200" dirty="0" err="1">
                <a:latin typeface="Trebuchet MS" panose="020B0603020202020204" pitchFamily="34" charset="0"/>
              </a:rPr>
              <a:t>Funcționari</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 care au </a:t>
            </a:r>
            <a:r>
              <a:rPr lang="en-GB" sz="3200" dirty="0" err="1">
                <a:latin typeface="Trebuchet MS" panose="020B0603020202020204" pitchFamily="34" charset="0"/>
              </a:rPr>
              <a:t>absolvit</a:t>
            </a:r>
            <a:r>
              <a:rPr lang="en-GB" sz="3200" dirty="0">
                <a:latin typeface="Trebuchet MS" panose="020B0603020202020204" pitchFamily="34" charset="0"/>
              </a:rPr>
              <a:t> un curs de </a:t>
            </a:r>
            <a:r>
              <a:rPr lang="en-GB" sz="3200" dirty="0" err="1">
                <a:latin typeface="Trebuchet MS" panose="020B0603020202020204" pitchFamily="34" charset="0"/>
              </a:rPr>
              <a:t>formare</a:t>
            </a:r>
            <a:r>
              <a:rPr lang="en-GB" sz="3200" dirty="0">
                <a:latin typeface="Trebuchet MS" panose="020B0603020202020204" pitchFamily="34" charset="0"/>
              </a:rPr>
              <a:t> </a:t>
            </a:r>
            <a:r>
              <a:rPr lang="en-GB" sz="3200" dirty="0" err="1">
                <a:latin typeface="Trebuchet MS" panose="020B0603020202020204" pitchFamily="34" charset="0"/>
              </a:rPr>
              <a:t>digitală</a:t>
            </a:r>
            <a:r>
              <a:rPr lang="en-GB" sz="3200" dirty="0">
                <a:latin typeface="Trebuchet MS" panose="020B0603020202020204" pitchFamily="34" charset="0"/>
              </a:rPr>
              <a:t>": </a:t>
            </a:r>
            <a:r>
              <a:rPr lang="en-GB" sz="3200" dirty="0" err="1">
                <a:latin typeface="Trebuchet MS" panose="020B0603020202020204" pitchFamily="34" charset="0"/>
              </a:rPr>
              <a:t>până</a:t>
            </a:r>
            <a:r>
              <a:rPr lang="en-GB" sz="3200" dirty="0">
                <a:latin typeface="Trebuchet MS" panose="020B0603020202020204" pitchFamily="34" charset="0"/>
              </a:rPr>
              <a:t> la </a:t>
            </a:r>
            <a:r>
              <a:rPr lang="en-GB" sz="3200" dirty="0" err="1">
                <a:latin typeface="Trebuchet MS" panose="020B0603020202020204" pitchFamily="34" charset="0"/>
              </a:rPr>
              <a:t>jumătatea</a:t>
            </a:r>
            <a:r>
              <a:rPr lang="en-GB" sz="3200" dirty="0">
                <a:latin typeface="Trebuchet MS" panose="020B0603020202020204" pitchFamily="34" charset="0"/>
              </a:rPr>
              <a:t> </a:t>
            </a:r>
            <a:r>
              <a:rPr lang="en-GB" sz="3200" dirty="0" err="1">
                <a:latin typeface="Trebuchet MS" panose="020B0603020202020204" pitchFamily="34" charset="0"/>
              </a:rPr>
              <a:t>anului</a:t>
            </a:r>
            <a:r>
              <a:rPr lang="en-GB" sz="3200" dirty="0">
                <a:latin typeface="Trebuchet MS" panose="020B0603020202020204" pitchFamily="34" charset="0"/>
              </a:rPr>
              <a:t> 2026, </a:t>
            </a:r>
            <a:r>
              <a:rPr lang="en-GB" sz="3200" b="1" dirty="0">
                <a:solidFill>
                  <a:schemeClr val="accent1">
                    <a:lumMod val="75000"/>
                  </a:schemeClr>
                </a:solidFill>
                <a:latin typeface="Trebuchet MS" panose="020B0603020202020204" pitchFamily="34" charset="0"/>
              </a:rPr>
              <a:t>30.000 de </a:t>
            </a:r>
            <a:r>
              <a:rPr lang="en-GB" sz="3200" b="1" dirty="0" err="1">
                <a:solidFill>
                  <a:schemeClr val="accent1">
                    <a:lumMod val="75000"/>
                  </a:schemeClr>
                </a:solidFill>
                <a:latin typeface="Trebuchet MS" panose="020B0603020202020204" pitchFamily="34" charset="0"/>
              </a:rPr>
              <a:t>funcționari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publici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vor</a:t>
            </a:r>
            <a:r>
              <a:rPr lang="en-GB" sz="3200" b="1" dirty="0">
                <a:solidFill>
                  <a:schemeClr val="accent1">
                    <a:lumMod val="75000"/>
                  </a:schemeClr>
                </a:solidFill>
                <a:latin typeface="Trebuchet MS" panose="020B0603020202020204" pitchFamily="34" charset="0"/>
              </a:rPr>
              <a:t> fi </a:t>
            </a:r>
            <a:r>
              <a:rPr lang="en-GB" sz="3200" b="1" dirty="0" err="1">
                <a:solidFill>
                  <a:schemeClr val="accent1">
                    <a:lumMod val="75000"/>
                  </a:schemeClr>
                </a:solidFill>
                <a:latin typeface="Trebuchet MS" panose="020B0603020202020204" pitchFamily="34" charset="0"/>
              </a:rPr>
              <a:t>instruiți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pentru</a:t>
            </a:r>
            <a:r>
              <a:rPr lang="en-GB" sz="3200" b="1" dirty="0">
                <a:solidFill>
                  <a:schemeClr val="accent1">
                    <a:lumMod val="75000"/>
                  </a:schemeClr>
                </a:solidFill>
                <a:latin typeface="Trebuchet MS" panose="020B0603020202020204" pitchFamily="34" charset="0"/>
              </a:rPr>
              <a:t> a </a:t>
            </a:r>
            <a:r>
              <a:rPr lang="en-GB" sz="3200" b="1" dirty="0" err="1">
                <a:solidFill>
                  <a:schemeClr val="accent1">
                    <a:lumMod val="75000"/>
                  </a:schemeClr>
                </a:solidFill>
                <a:latin typeface="Trebuchet MS" panose="020B0603020202020204" pitchFamily="34" charset="0"/>
              </a:rPr>
              <a:t>dobândi</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competențe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digitale</a:t>
            </a:r>
            <a:r>
              <a:rPr lang="en-GB" sz="3200" b="1" dirty="0">
                <a:solidFill>
                  <a:schemeClr val="accent1">
                    <a:lumMod val="75000"/>
                  </a:schemeClr>
                </a:solidFill>
                <a:latin typeface="Trebuchet MS" panose="020B0603020202020204" pitchFamily="34" charset="0"/>
              </a:rPr>
              <a:t> </a:t>
            </a:r>
            <a:r>
              <a:rPr lang="en-GB" sz="3200" b="1" dirty="0" err="1">
                <a:solidFill>
                  <a:schemeClr val="accent1">
                    <a:lumMod val="75000"/>
                  </a:schemeClr>
                </a:solidFill>
                <a:latin typeface="Trebuchet MS" panose="020B0603020202020204" pitchFamily="34" charset="0"/>
              </a:rPr>
              <a:t>avansate</a:t>
            </a:r>
            <a:r>
              <a:rPr lang="en-GB" sz="3200" dirty="0">
                <a:latin typeface="Trebuchet MS" panose="020B0603020202020204" pitchFamily="34" charset="0"/>
              </a:rPr>
              <a:t> (</a:t>
            </a:r>
            <a:r>
              <a:rPr lang="en-GB" sz="3200" dirty="0" err="1">
                <a:latin typeface="Trebuchet MS" panose="020B0603020202020204" pitchFamily="34" charset="0"/>
              </a:rPr>
              <a:t>aproximativ</a:t>
            </a:r>
            <a:r>
              <a:rPr lang="en-GB" sz="3200" dirty="0">
                <a:latin typeface="Trebuchet MS" panose="020B0603020202020204" pitchFamily="34" charset="0"/>
              </a:rPr>
              <a:t> 20% din </a:t>
            </a:r>
            <a:r>
              <a:rPr lang="en-GB" sz="3200" dirty="0" err="1">
                <a:latin typeface="Trebuchet MS" panose="020B0603020202020204" pitchFamily="34" charset="0"/>
              </a:rPr>
              <a:t>totalul</a:t>
            </a:r>
            <a:r>
              <a:rPr lang="en-GB" sz="3200" dirty="0">
                <a:latin typeface="Trebuchet MS" panose="020B0603020202020204" pitchFamily="34" charset="0"/>
              </a:rPr>
              <a:t> </a:t>
            </a:r>
            <a:r>
              <a:rPr lang="en-GB" sz="3200" dirty="0" err="1">
                <a:latin typeface="Trebuchet MS" panose="020B0603020202020204" pitchFamily="34" charset="0"/>
              </a:rPr>
              <a:t>funcționarilor</a:t>
            </a:r>
            <a:r>
              <a:rPr lang="en-GB" sz="3200" dirty="0">
                <a:latin typeface="Trebuchet MS" panose="020B0603020202020204" pitchFamily="34" charset="0"/>
              </a:rPr>
              <a:t> </a:t>
            </a:r>
            <a:r>
              <a:rPr lang="en-GB" sz="3200" dirty="0" err="1">
                <a:latin typeface="Trebuchet MS" panose="020B0603020202020204" pitchFamily="34" charset="0"/>
              </a:rPr>
              <a:t>publici</a:t>
            </a:r>
            <a:r>
              <a:rPr lang="en-GB" sz="3200" dirty="0">
                <a:latin typeface="Trebuchet MS" panose="020B0603020202020204" pitchFamily="34" charset="0"/>
              </a:rPr>
              <a:t>)</a:t>
            </a:r>
            <a:r>
              <a:rPr lang="ro-RO" sz="3200" dirty="0">
                <a:latin typeface="Trebuchet MS" panose="020B0603020202020204" pitchFamily="34" charset="0"/>
              </a:rPr>
              <a:t>, iar </a:t>
            </a:r>
            <a:r>
              <a:rPr lang="ro-RO" sz="3200" b="1" dirty="0">
                <a:solidFill>
                  <a:schemeClr val="accent1">
                    <a:lumMod val="75000"/>
                  </a:schemeClr>
                </a:solidFill>
                <a:latin typeface="Trebuchet MS" panose="020B0603020202020204" pitchFamily="34" charset="0"/>
              </a:rPr>
              <a:t>2.500 de funcționari publici de conducere își vor dezvolta competențele de leadership și managementul talentelor în contextul noilor tehnologii și al transformării digitale.</a:t>
            </a:r>
          </a:p>
        </p:txBody>
      </p:sp>
    </p:spTree>
    <p:extLst>
      <p:ext uri="{BB962C8B-B14F-4D97-AF65-F5344CB8AC3E}">
        <p14:creationId xmlns:p14="http://schemas.microsoft.com/office/powerpoint/2010/main" val="1039948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20561" r="-27529" b="-6968"/>
            </a:stretch>
          </a:blipFill>
        </p:spPr>
        <p:txBody>
          <a:bodyPr/>
          <a:lstStyle/>
          <a:p>
            <a:endParaRPr lang="en-US" dirty="0">
              <a:latin typeface="Trebuchet MS" panose="020B0703020202090204" pitchFamily="34" charset="0"/>
            </a:endParaRPr>
          </a:p>
        </p:txBody>
      </p:sp>
      <p:sp>
        <p:nvSpPr>
          <p:cNvPr id="9" name="TextBox 9"/>
          <p:cNvSpPr txBox="1"/>
          <p:nvPr/>
        </p:nvSpPr>
        <p:spPr>
          <a:xfrm>
            <a:off x="8570922" y="1505931"/>
            <a:ext cx="1136484" cy="1202051"/>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pic>
        <p:nvPicPr>
          <p:cNvPr id="40" name="Picture 39" descr="A black background with white text&#10;&#10;Description automatically generated">
            <a:extLst>
              <a:ext uri="{FF2B5EF4-FFF2-40B4-BE49-F238E27FC236}">
                <a16:creationId xmlns:a16="http://schemas.microsoft.com/office/drawing/2014/main" id="{22ACABC0-6311-5B44-EE9A-69D22FAC5C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29088" y="7842187"/>
            <a:ext cx="3323464" cy="900000"/>
          </a:xfrm>
          <a:prstGeom prst="rect">
            <a:avLst/>
          </a:prstGeom>
        </p:spPr>
      </p:pic>
      <p:pic>
        <p:nvPicPr>
          <p:cNvPr id="42" name="Picture 41" descr="A white dog with blue text&#10;&#10;Description automatically generated">
            <a:extLst>
              <a:ext uri="{FF2B5EF4-FFF2-40B4-BE49-F238E27FC236}">
                <a16:creationId xmlns:a16="http://schemas.microsoft.com/office/drawing/2014/main" id="{0A267967-C5B2-83DD-0BCA-6EF211AE5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1640" y="7845271"/>
            <a:ext cx="3177273" cy="900000"/>
          </a:xfrm>
          <a:prstGeom prst="rect">
            <a:avLst/>
          </a:prstGeom>
        </p:spPr>
      </p:pic>
      <p:sp>
        <p:nvSpPr>
          <p:cNvPr id="44" name="TextBox 43">
            <a:extLst>
              <a:ext uri="{FF2B5EF4-FFF2-40B4-BE49-F238E27FC236}">
                <a16:creationId xmlns:a16="http://schemas.microsoft.com/office/drawing/2014/main" id="{3B23D6CF-59F1-A4BD-B177-55ED71D7FA42}"/>
              </a:ext>
            </a:extLst>
          </p:cNvPr>
          <p:cNvSpPr txBox="1"/>
          <p:nvPr/>
        </p:nvSpPr>
        <p:spPr>
          <a:xfrm>
            <a:off x="10326062" y="8930332"/>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45" name="TextBox 44">
            <a:extLst>
              <a:ext uri="{FF2B5EF4-FFF2-40B4-BE49-F238E27FC236}">
                <a16:creationId xmlns:a16="http://schemas.microsoft.com/office/drawing/2014/main" id="{F138E7F7-E11E-EEBD-6672-543C9E10EB06}"/>
              </a:ext>
            </a:extLst>
          </p:cNvPr>
          <p:cNvSpPr txBox="1"/>
          <p:nvPr/>
        </p:nvSpPr>
        <p:spPr>
          <a:xfrm>
            <a:off x="10242935" y="7347989"/>
            <a:ext cx="184731" cy="369332"/>
          </a:xfrm>
          <a:prstGeom prst="rect">
            <a:avLst/>
          </a:prstGeom>
          <a:noFill/>
        </p:spPr>
        <p:txBody>
          <a:bodyPr wrap="none" rtlCol="0">
            <a:spAutoFit/>
          </a:bodyPr>
          <a:lstStyle/>
          <a:p>
            <a:endParaRPr lang="en-US" dirty="0">
              <a:latin typeface="Trebuchet MS" panose="020B0703020202090204" pitchFamily="34" charset="0"/>
            </a:endParaRPr>
          </a:p>
        </p:txBody>
      </p:sp>
      <p:sp>
        <p:nvSpPr>
          <p:cNvPr id="3" name="TextBox 12">
            <a:extLst>
              <a:ext uri="{FF2B5EF4-FFF2-40B4-BE49-F238E27FC236}">
                <a16:creationId xmlns:a16="http://schemas.microsoft.com/office/drawing/2014/main" id="{AAE98481-BE5A-C14D-02D5-EAB77EDB1EF3}"/>
              </a:ext>
            </a:extLst>
          </p:cNvPr>
          <p:cNvSpPr txBox="1"/>
          <p:nvPr/>
        </p:nvSpPr>
        <p:spPr>
          <a:xfrm>
            <a:off x="1028700" y="2552700"/>
            <a:ext cx="8115300" cy="1603516"/>
          </a:xfrm>
          <a:prstGeom prst="rect">
            <a:avLst/>
          </a:prstGeom>
        </p:spPr>
        <p:txBody>
          <a:bodyPr wrap="square" lIns="0" tIns="0" rIns="0" bIns="0" rtlCol="0" anchor="t">
            <a:spAutoFit/>
          </a:bodyPr>
          <a:lstStyle/>
          <a:p>
            <a:pPr algn="l">
              <a:lnSpc>
                <a:spcPts val="13479"/>
              </a:lnSpc>
            </a:pPr>
            <a:r>
              <a:rPr lang="en-US" sz="9628" b="1" dirty="0">
                <a:solidFill>
                  <a:srgbClr val="293E6B"/>
                </a:solidFill>
                <a:latin typeface="Trebuchet MS" panose="020B0703020202090204" pitchFamily="34" charset="0"/>
                <a:ea typeface="Montserrat Bold"/>
                <a:cs typeface="Montserrat Bold"/>
                <a:sym typeface="Montserrat Bold"/>
              </a:rPr>
              <a:t>MULȚUMIM</a:t>
            </a:r>
          </a:p>
        </p:txBody>
      </p:sp>
      <p:sp>
        <p:nvSpPr>
          <p:cNvPr id="5" name="AutoShape 20">
            <a:extLst>
              <a:ext uri="{FF2B5EF4-FFF2-40B4-BE49-F238E27FC236}">
                <a16:creationId xmlns:a16="http://schemas.microsoft.com/office/drawing/2014/main" id="{C39B226B-7FC4-756A-B89D-D3EAD2B8C241}"/>
              </a:ext>
            </a:extLst>
          </p:cNvPr>
          <p:cNvSpPr/>
          <p:nvPr/>
        </p:nvSpPr>
        <p:spPr>
          <a:xfrm>
            <a:off x="5097450" y="4555780"/>
            <a:ext cx="3464338" cy="0"/>
          </a:xfrm>
          <a:prstGeom prst="line">
            <a:avLst/>
          </a:prstGeom>
          <a:ln w="38100" cap="flat">
            <a:solidFill>
              <a:srgbClr val="000000"/>
            </a:solidFill>
            <a:prstDash val="solid"/>
            <a:headEnd type="none" w="sm" len="sm"/>
            <a:tailEnd type="none" w="sm" len="sm"/>
          </a:ln>
        </p:spPr>
        <p:txBody>
          <a:bodyPr/>
          <a:lstStyle/>
          <a:p>
            <a:endParaRPr lang="en-US">
              <a:latin typeface="Trebuchet MS" panose="020B0703020202090204" pitchFamily="34" charset="0"/>
            </a:endParaRPr>
          </a:p>
        </p:txBody>
      </p:sp>
      <p:sp>
        <p:nvSpPr>
          <p:cNvPr id="6" name="TextBox 21">
            <a:extLst>
              <a:ext uri="{FF2B5EF4-FFF2-40B4-BE49-F238E27FC236}">
                <a16:creationId xmlns:a16="http://schemas.microsoft.com/office/drawing/2014/main" id="{4730E781-65FA-6ECC-CA23-04ED388830DA}"/>
              </a:ext>
            </a:extLst>
          </p:cNvPr>
          <p:cNvSpPr txBox="1"/>
          <p:nvPr/>
        </p:nvSpPr>
        <p:spPr>
          <a:xfrm>
            <a:off x="7435483" y="2530819"/>
            <a:ext cx="585773" cy="1635778"/>
          </a:xfrm>
          <a:prstGeom prst="rect">
            <a:avLst/>
          </a:prstGeom>
        </p:spPr>
        <p:txBody>
          <a:bodyPr wrap="square" lIns="0" tIns="0" rIns="0" bIns="0" rtlCol="0" anchor="t">
            <a:spAutoFit/>
          </a:bodyPr>
          <a:lstStyle/>
          <a:p>
            <a:pPr algn="l">
              <a:lnSpc>
                <a:spcPts val="13479"/>
              </a:lnSpc>
            </a:pPr>
            <a:r>
              <a:rPr lang="en-US" sz="9628" b="1" dirty="0">
                <a:solidFill>
                  <a:srgbClr val="000000"/>
                </a:solidFill>
                <a:latin typeface="Trebuchet MS" panose="020B0703020202090204" pitchFamily="34" charset="0"/>
                <a:ea typeface="Montserrat Bold"/>
                <a:cs typeface="Montserrat Bold"/>
                <a:sym typeface="Montserrat Bold"/>
              </a:rPr>
              <a:t>!</a:t>
            </a:r>
          </a:p>
        </p:txBody>
      </p:sp>
      <p:grpSp>
        <p:nvGrpSpPr>
          <p:cNvPr id="52" name="Group 51">
            <a:extLst>
              <a:ext uri="{FF2B5EF4-FFF2-40B4-BE49-F238E27FC236}">
                <a16:creationId xmlns:a16="http://schemas.microsoft.com/office/drawing/2014/main" id="{EDE6155B-4395-E4EE-9EB7-41844F9C7C11}"/>
              </a:ext>
            </a:extLst>
          </p:cNvPr>
          <p:cNvGrpSpPr>
            <a:grpSpLocks noChangeAspect="1"/>
          </p:cNvGrpSpPr>
          <p:nvPr/>
        </p:nvGrpSpPr>
        <p:grpSpPr>
          <a:xfrm>
            <a:off x="15912463" y="1562100"/>
            <a:ext cx="7200000" cy="7200000"/>
            <a:chOff x="30175200" y="718712"/>
            <a:chExt cx="13258553" cy="13258553"/>
          </a:xfrm>
        </p:grpSpPr>
        <p:grpSp>
          <p:nvGrpSpPr>
            <p:cNvPr id="16" name="Group 7">
              <a:extLst>
                <a:ext uri="{FF2B5EF4-FFF2-40B4-BE49-F238E27FC236}">
                  <a16:creationId xmlns:a16="http://schemas.microsoft.com/office/drawing/2014/main" id="{6839E58A-F7F3-6269-394F-011E384C3964}"/>
                </a:ext>
              </a:extLst>
            </p:cNvPr>
            <p:cNvGrpSpPr/>
            <p:nvPr/>
          </p:nvGrpSpPr>
          <p:grpSpPr>
            <a:xfrm>
              <a:off x="30175200" y="718712"/>
              <a:ext cx="13258553" cy="13258553"/>
              <a:chOff x="0" y="0"/>
              <a:chExt cx="812800" cy="812800"/>
            </a:xfrm>
          </p:grpSpPr>
          <p:sp>
            <p:nvSpPr>
              <p:cNvPr id="17" name="Freeform 8">
                <a:extLst>
                  <a:ext uri="{FF2B5EF4-FFF2-40B4-BE49-F238E27FC236}">
                    <a16:creationId xmlns:a16="http://schemas.microsoft.com/office/drawing/2014/main" id="{49F3692A-370E-D591-75EF-E4D33CF35B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571500" cap="sq">
                <a:solidFill>
                  <a:srgbClr val="3B599B"/>
                </a:solidFill>
                <a:prstDash val="solid"/>
                <a:miter/>
              </a:ln>
            </p:spPr>
            <p:txBody>
              <a:bodyPr/>
              <a:lstStyle/>
              <a:p>
                <a:endParaRPr lang="en-US">
                  <a:latin typeface="Trebuchet MS" panose="020B0703020202090204" pitchFamily="34" charset="0"/>
                </a:endParaRPr>
              </a:p>
            </p:txBody>
          </p:sp>
          <p:sp>
            <p:nvSpPr>
              <p:cNvPr id="18" name="TextBox 9">
                <a:extLst>
                  <a:ext uri="{FF2B5EF4-FFF2-40B4-BE49-F238E27FC236}">
                    <a16:creationId xmlns:a16="http://schemas.microsoft.com/office/drawing/2014/main" id="{E8FDAA1B-40E2-3C81-7EC3-7E78EBDD4D38}"/>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22" name="Group 10">
              <a:extLst>
                <a:ext uri="{FF2B5EF4-FFF2-40B4-BE49-F238E27FC236}">
                  <a16:creationId xmlns:a16="http://schemas.microsoft.com/office/drawing/2014/main" id="{0F7A5B45-CC13-D346-35EF-84F5115C461E}"/>
                </a:ext>
              </a:extLst>
            </p:cNvPr>
            <p:cNvGrpSpPr/>
            <p:nvPr/>
          </p:nvGrpSpPr>
          <p:grpSpPr>
            <a:xfrm>
              <a:off x="31247874" y="1791407"/>
              <a:ext cx="11113206" cy="11113161"/>
              <a:chOff x="0" y="0"/>
              <a:chExt cx="6350000" cy="6349975"/>
            </a:xfrm>
          </p:grpSpPr>
          <p:sp>
            <p:nvSpPr>
              <p:cNvPr id="29" name="Freeform 11">
                <a:extLst>
                  <a:ext uri="{FF2B5EF4-FFF2-40B4-BE49-F238E27FC236}">
                    <a16:creationId xmlns:a16="http://schemas.microsoft.com/office/drawing/2014/main" id="{09E11030-8D1C-8DE7-BFEA-5E21A83A794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l="-34776" t="-3221" r="-46621" b="-17635"/>
                </a:stretch>
              </a:blipFill>
            </p:spPr>
            <p:txBody>
              <a:bodyPr/>
              <a:lstStyle/>
              <a:p>
                <a:endParaRPr lang="en-US">
                  <a:latin typeface="Trebuchet MS" panose="020B0703020202090204" pitchFamily="34" charset="0"/>
                </a:endParaRPr>
              </a:p>
            </p:txBody>
          </p:sp>
        </p:grpSp>
      </p:grpSp>
      <p:grpSp>
        <p:nvGrpSpPr>
          <p:cNvPr id="53" name="Group 52">
            <a:extLst>
              <a:ext uri="{FF2B5EF4-FFF2-40B4-BE49-F238E27FC236}">
                <a16:creationId xmlns:a16="http://schemas.microsoft.com/office/drawing/2014/main" id="{C6CACBA6-A2AC-4962-5C57-9DF392A08CC6}"/>
              </a:ext>
            </a:extLst>
          </p:cNvPr>
          <p:cNvGrpSpPr/>
          <p:nvPr/>
        </p:nvGrpSpPr>
        <p:grpSpPr>
          <a:xfrm>
            <a:off x="12890651" y="3227065"/>
            <a:ext cx="4540522" cy="4540522"/>
            <a:chOff x="28755514" y="7777833"/>
            <a:chExt cx="4540522" cy="4540522"/>
          </a:xfrm>
        </p:grpSpPr>
        <p:sp>
          <p:nvSpPr>
            <p:cNvPr id="30" name="Freeform 14">
              <a:extLst>
                <a:ext uri="{FF2B5EF4-FFF2-40B4-BE49-F238E27FC236}">
                  <a16:creationId xmlns:a16="http://schemas.microsoft.com/office/drawing/2014/main" id="{9912C911-AFFA-2D0D-D180-CD017308475A}"/>
                </a:ext>
              </a:extLst>
            </p:cNvPr>
            <p:cNvSpPr/>
            <p:nvPr/>
          </p:nvSpPr>
          <p:spPr>
            <a:xfrm>
              <a:off x="28755514" y="7777833"/>
              <a:ext cx="4540522" cy="4540522"/>
            </a:xfrm>
            <a:custGeom>
              <a:avLst/>
              <a:gdLst/>
              <a:ahLst/>
              <a:cxnLst/>
              <a:rect l="l" t="t" r="r" b="b"/>
              <a:pathLst>
                <a:path w="4540522" h="4540522">
                  <a:moveTo>
                    <a:pt x="0" y="0"/>
                  </a:moveTo>
                  <a:lnTo>
                    <a:pt x="4540522" y="0"/>
                  </a:lnTo>
                  <a:lnTo>
                    <a:pt x="4540522" y="4540522"/>
                  </a:lnTo>
                  <a:lnTo>
                    <a:pt x="0" y="4540522"/>
                  </a:lnTo>
                  <a:lnTo>
                    <a:pt x="0" y="0"/>
                  </a:lnTo>
                  <a:close/>
                </a:path>
              </a:pathLst>
            </a:custGeom>
            <a:blipFill>
              <a:blip r:embed="rId7">
                <a:alphaModFix amt="52000"/>
                <a:extLst>
                  <a:ext uri="{96DAC541-7B7A-43D3-8B79-37D633B846F1}">
                    <asvg:svgBlip xmlns:asvg="http://schemas.microsoft.com/office/drawing/2016/SVG/main" r:embed="rId8"/>
                  </a:ext>
                </a:extLst>
              </a:blip>
              <a:stretch>
                <a:fillRect/>
              </a:stretch>
            </a:blipFill>
          </p:spPr>
          <p:txBody>
            <a:bodyPr/>
            <a:lstStyle/>
            <a:p>
              <a:endParaRPr lang="en-US">
                <a:latin typeface="Trebuchet MS" panose="020B0703020202090204" pitchFamily="34" charset="0"/>
              </a:endParaRPr>
            </a:p>
          </p:txBody>
        </p:sp>
        <p:grpSp>
          <p:nvGrpSpPr>
            <p:cNvPr id="32" name="Group 15">
              <a:extLst>
                <a:ext uri="{FF2B5EF4-FFF2-40B4-BE49-F238E27FC236}">
                  <a16:creationId xmlns:a16="http://schemas.microsoft.com/office/drawing/2014/main" id="{52A75505-4A8D-3B2B-3EDF-FA29B8237A95}"/>
                </a:ext>
              </a:extLst>
            </p:cNvPr>
            <p:cNvGrpSpPr/>
            <p:nvPr/>
          </p:nvGrpSpPr>
          <p:grpSpPr>
            <a:xfrm>
              <a:off x="29225153" y="8288435"/>
              <a:ext cx="3601244" cy="3601244"/>
              <a:chOff x="0" y="0"/>
              <a:chExt cx="812800" cy="812800"/>
            </a:xfrm>
          </p:grpSpPr>
          <p:sp>
            <p:nvSpPr>
              <p:cNvPr id="33" name="Freeform 16">
                <a:extLst>
                  <a:ext uri="{FF2B5EF4-FFF2-40B4-BE49-F238E27FC236}">
                    <a16:creationId xmlns:a16="http://schemas.microsoft.com/office/drawing/2014/main" id="{63AB60C7-0D71-2D74-114F-14EE339C00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34" name="TextBox 17">
                <a:extLst>
                  <a:ext uri="{FF2B5EF4-FFF2-40B4-BE49-F238E27FC236}">
                    <a16:creationId xmlns:a16="http://schemas.microsoft.com/office/drawing/2014/main" id="{B6FA2002-838D-7D8A-FBFF-2757D7426C4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35" name="Group 18">
              <a:extLst>
                <a:ext uri="{FF2B5EF4-FFF2-40B4-BE49-F238E27FC236}">
                  <a16:creationId xmlns:a16="http://schemas.microsoft.com/office/drawing/2014/main" id="{0A6704B1-33F5-3C6E-5792-57E312FB97B8}"/>
                </a:ext>
              </a:extLst>
            </p:cNvPr>
            <p:cNvGrpSpPr/>
            <p:nvPr/>
          </p:nvGrpSpPr>
          <p:grpSpPr>
            <a:xfrm>
              <a:off x="29549638" y="8612925"/>
              <a:ext cx="2952274" cy="2952262"/>
              <a:chOff x="0" y="0"/>
              <a:chExt cx="6350000" cy="6349975"/>
            </a:xfrm>
          </p:grpSpPr>
          <p:sp>
            <p:nvSpPr>
              <p:cNvPr id="36" name="Freeform 19">
                <a:extLst>
                  <a:ext uri="{FF2B5EF4-FFF2-40B4-BE49-F238E27FC236}">
                    <a16:creationId xmlns:a16="http://schemas.microsoft.com/office/drawing/2014/main" id="{D20E211E-B5AF-EBE2-8715-C1C87A9CEB1E}"/>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18262" r="-31736"/>
                </a:stretch>
              </a:blipFill>
            </p:spPr>
            <p:txBody>
              <a:bodyPr/>
              <a:lstStyle/>
              <a:p>
                <a:endParaRPr lang="en-US">
                  <a:latin typeface="Trebuchet MS" panose="020B0703020202090204" pitchFamily="34" charset="0"/>
                </a:endParaRPr>
              </a:p>
            </p:txBody>
          </p:sp>
        </p:grpSp>
      </p:grpSp>
      <p:grpSp>
        <p:nvGrpSpPr>
          <p:cNvPr id="41" name="Group 25">
            <a:extLst>
              <a:ext uri="{FF2B5EF4-FFF2-40B4-BE49-F238E27FC236}">
                <a16:creationId xmlns:a16="http://schemas.microsoft.com/office/drawing/2014/main" id="{F48CFD15-5648-E01F-DE8A-6BBC7D4F5319}"/>
              </a:ext>
            </a:extLst>
          </p:cNvPr>
          <p:cNvGrpSpPr/>
          <p:nvPr/>
        </p:nvGrpSpPr>
        <p:grpSpPr>
          <a:xfrm>
            <a:off x="11734800" y="2811613"/>
            <a:ext cx="1398750" cy="1398750"/>
            <a:chOff x="0" y="0"/>
            <a:chExt cx="812800" cy="812800"/>
          </a:xfrm>
        </p:grpSpPr>
        <p:sp>
          <p:nvSpPr>
            <p:cNvPr id="43" name="Freeform 26">
              <a:extLst>
                <a:ext uri="{FF2B5EF4-FFF2-40B4-BE49-F238E27FC236}">
                  <a16:creationId xmlns:a16="http://schemas.microsoft.com/office/drawing/2014/main" id="{8733CB2E-F33A-E93C-0389-E739AA3089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46" name="TextBox 27">
              <a:extLst>
                <a:ext uri="{FF2B5EF4-FFF2-40B4-BE49-F238E27FC236}">
                  <a16:creationId xmlns:a16="http://schemas.microsoft.com/office/drawing/2014/main" id="{DAB56797-0A21-304E-1C6A-83E44F1EA83C}"/>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47" name="Group 28">
            <a:extLst>
              <a:ext uri="{FF2B5EF4-FFF2-40B4-BE49-F238E27FC236}">
                <a16:creationId xmlns:a16="http://schemas.microsoft.com/office/drawing/2014/main" id="{7A0DA1EA-7EE2-7DC7-25BF-A2F34F091AEB}"/>
              </a:ext>
            </a:extLst>
          </p:cNvPr>
          <p:cNvGrpSpPr/>
          <p:nvPr/>
        </p:nvGrpSpPr>
        <p:grpSpPr>
          <a:xfrm>
            <a:off x="14742882" y="2501347"/>
            <a:ext cx="812410" cy="812410"/>
            <a:chOff x="0" y="0"/>
            <a:chExt cx="812800" cy="812800"/>
          </a:xfrm>
        </p:grpSpPr>
        <p:sp>
          <p:nvSpPr>
            <p:cNvPr id="48" name="Freeform 29">
              <a:extLst>
                <a:ext uri="{FF2B5EF4-FFF2-40B4-BE49-F238E27FC236}">
                  <a16:creationId xmlns:a16="http://schemas.microsoft.com/office/drawing/2014/main" id="{68886D46-8ECF-A643-00FF-5177272852C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endParaRPr lang="en-US">
                <a:latin typeface="Trebuchet MS" panose="020B0703020202090204" pitchFamily="34" charset="0"/>
              </a:endParaRPr>
            </a:p>
          </p:txBody>
        </p:sp>
        <p:sp>
          <p:nvSpPr>
            <p:cNvPr id="51" name="TextBox 30">
              <a:extLst>
                <a:ext uri="{FF2B5EF4-FFF2-40B4-BE49-F238E27FC236}">
                  <a16:creationId xmlns:a16="http://schemas.microsoft.com/office/drawing/2014/main" id="{6E9795DC-46B3-0393-EE7A-886081F84744}"/>
                </a:ext>
              </a:extLst>
            </p:cNvPr>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latin typeface="Trebuchet MS" panose="020B0703020202090204" pitchFamily="34" charset="0"/>
              </a:endParaRPr>
            </a:p>
          </p:txBody>
        </p:sp>
      </p:grpSp>
      <p:grpSp>
        <p:nvGrpSpPr>
          <p:cNvPr id="54" name="Group 3">
            <a:extLst>
              <a:ext uri="{FF2B5EF4-FFF2-40B4-BE49-F238E27FC236}">
                <a16:creationId xmlns:a16="http://schemas.microsoft.com/office/drawing/2014/main" id="{86DEC79F-2986-91DB-9D21-6EF50B13C200}"/>
              </a:ext>
            </a:extLst>
          </p:cNvPr>
          <p:cNvGrpSpPr/>
          <p:nvPr/>
        </p:nvGrpSpPr>
        <p:grpSpPr>
          <a:xfrm>
            <a:off x="1176924" y="6188665"/>
            <a:ext cx="783635" cy="783635"/>
            <a:chOff x="0" y="0"/>
            <a:chExt cx="812800" cy="812800"/>
          </a:xfrm>
        </p:grpSpPr>
        <p:sp>
          <p:nvSpPr>
            <p:cNvPr id="55" name="Freeform 4">
              <a:extLst>
                <a:ext uri="{FF2B5EF4-FFF2-40B4-BE49-F238E27FC236}">
                  <a16:creationId xmlns:a16="http://schemas.microsoft.com/office/drawing/2014/main" id="{655176A5-C531-65C1-FA8E-4E7BDB02C58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p:spPr>
          <p:txBody>
            <a:bodyPr/>
            <a:lstStyle/>
            <a:p>
              <a:endParaRPr lang="en-US">
                <a:latin typeface="Trebuchet MS" panose="020B0703020202090204" pitchFamily="34" charset="0"/>
              </a:endParaRPr>
            </a:p>
          </p:txBody>
        </p:sp>
        <p:sp>
          <p:nvSpPr>
            <p:cNvPr id="56" name="TextBox 5">
              <a:extLst>
                <a:ext uri="{FF2B5EF4-FFF2-40B4-BE49-F238E27FC236}">
                  <a16:creationId xmlns:a16="http://schemas.microsoft.com/office/drawing/2014/main" id="{73C2848D-DD17-03E0-5016-6CECB570AC1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Trebuchet MS" panose="020B0703020202090204" pitchFamily="34" charset="0"/>
              </a:endParaRPr>
            </a:p>
          </p:txBody>
        </p:sp>
      </p:grpSp>
      <p:sp>
        <p:nvSpPr>
          <p:cNvPr id="57" name="Freeform 6">
            <a:extLst>
              <a:ext uri="{FF2B5EF4-FFF2-40B4-BE49-F238E27FC236}">
                <a16:creationId xmlns:a16="http://schemas.microsoft.com/office/drawing/2014/main" id="{08B37FED-BFCA-0A18-2308-19AC8EE889F4}"/>
              </a:ext>
            </a:extLst>
          </p:cNvPr>
          <p:cNvSpPr/>
          <p:nvPr/>
        </p:nvSpPr>
        <p:spPr>
          <a:xfrm>
            <a:off x="1299320" y="6311060"/>
            <a:ext cx="538844" cy="538844"/>
          </a:xfrm>
          <a:custGeom>
            <a:avLst/>
            <a:gdLst/>
            <a:ahLst/>
            <a:cxnLst/>
            <a:rect l="l" t="t" r="r" b="b"/>
            <a:pathLst>
              <a:path w="538844" h="538844">
                <a:moveTo>
                  <a:pt x="0" y="0"/>
                </a:moveTo>
                <a:lnTo>
                  <a:pt x="538844" y="0"/>
                </a:lnTo>
                <a:lnTo>
                  <a:pt x="538844" y="538844"/>
                </a:lnTo>
                <a:lnTo>
                  <a:pt x="0" y="5388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Trebuchet MS" panose="020B0703020202090204" pitchFamily="34" charset="0"/>
            </a:endParaRPr>
          </a:p>
        </p:txBody>
      </p:sp>
      <p:sp>
        <p:nvSpPr>
          <p:cNvPr id="59" name="TextBox 24">
            <a:extLst>
              <a:ext uri="{FF2B5EF4-FFF2-40B4-BE49-F238E27FC236}">
                <a16:creationId xmlns:a16="http://schemas.microsoft.com/office/drawing/2014/main" id="{ED64BEA8-A2F3-A36F-1886-BE9B6C95DDC3}"/>
              </a:ext>
            </a:extLst>
          </p:cNvPr>
          <p:cNvSpPr txBox="1"/>
          <p:nvPr/>
        </p:nvSpPr>
        <p:spPr>
          <a:xfrm>
            <a:off x="2154092" y="6252556"/>
            <a:ext cx="4135329" cy="296876"/>
          </a:xfrm>
          <a:prstGeom prst="rect">
            <a:avLst/>
          </a:prstGeom>
        </p:spPr>
        <p:txBody>
          <a:bodyPr wrap="square" lIns="0" tIns="0" rIns="0" bIns="0" rtlCol="0" anchor="t">
            <a:spAutoFit/>
          </a:bodyPr>
          <a:lstStyle/>
          <a:p>
            <a:pPr algn="l">
              <a:lnSpc>
                <a:spcPts val="2494"/>
              </a:lnSpc>
              <a:spcBef>
                <a:spcPct val="0"/>
              </a:spcBef>
            </a:pPr>
            <a:r>
              <a:rPr lang="en-US" sz="1781" dirty="0">
                <a:solidFill>
                  <a:srgbClr val="000000"/>
                </a:solidFill>
                <a:latin typeface="Trebuchet MS" panose="020B0703020202090204" pitchFamily="34" charset="0"/>
                <a:ea typeface="Montserrat"/>
                <a:cs typeface="Montserrat"/>
                <a:sym typeface="Montserrat"/>
              </a:rPr>
              <a:t>MAI MULTE DETALII GĂSIȚI PE:</a:t>
            </a:r>
          </a:p>
        </p:txBody>
      </p:sp>
      <p:pic>
        <p:nvPicPr>
          <p:cNvPr id="8" name="Picture 7">
            <a:extLst>
              <a:ext uri="{FF2B5EF4-FFF2-40B4-BE49-F238E27FC236}">
                <a16:creationId xmlns:a16="http://schemas.microsoft.com/office/drawing/2014/main" id="{BCEC031F-52E2-A6A6-65E4-6292704F80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85338" y="9098406"/>
            <a:ext cx="16317324" cy="998094"/>
          </a:xfrm>
          <a:prstGeom prst="rect">
            <a:avLst/>
          </a:prstGeom>
        </p:spPr>
      </p:pic>
      <p:pic>
        <p:nvPicPr>
          <p:cNvPr id="10" name="Picture 9">
            <a:extLst>
              <a:ext uri="{FF2B5EF4-FFF2-40B4-BE49-F238E27FC236}">
                <a16:creationId xmlns:a16="http://schemas.microsoft.com/office/drawing/2014/main" id="{92A7C0A6-FBFE-EBEC-0281-A4064808DBF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760006" y="185265"/>
            <a:ext cx="16767987" cy="1689083"/>
          </a:xfrm>
          <a:prstGeom prst="rect">
            <a:avLst/>
          </a:prstGeom>
        </p:spPr>
      </p:pic>
      <p:sp>
        <p:nvSpPr>
          <p:cNvPr id="11" name="Content Placeholder 2">
            <a:extLst>
              <a:ext uri="{FF2B5EF4-FFF2-40B4-BE49-F238E27FC236}">
                <a16:creationId xmlns:a16="http://schemas.microsoft.com/office/drawing/2014/main" id="{7A893E37-7E19-BAE2-1262-6317044C61C1}"/>
              </a:ext>
            </a:extLst>
          </p:cNvPr>
          <p:cNvSpPr txBox="1">
            <a:spLocks/>
          </p:cNvSpPr>
          <p:nvPr/>
        </p:nvSpPr>
        <p:spPr>
          <a:xfrm>
            <a:off x="7156327" y="5139468"/>
            <a:ext cx="2631796" cy="4399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hlinkClick r:id="rId14">
                  <a:extLst>
                    <a:ext uri="{A12FA001-AC4F-418D-AE19-62706E023703}">
                      <ahyp:hlinkClr xmlns:ahyp="http://schemas.microsoft.com/office/drawing/2018/hyperlinkcolor" val="tx"/>
                    </a:ext>
                  </a:extLst>
                </a:hlinkClick>
              </a:rPr>
              <a:t>formare185@anfp.gov.ro</a:t>
            </a:r>
            <a:endParaRPr kumimoji="0" lang="ro-RO" sz="1600" b="1" i="0" u="none" strike="noStrike" kern="1200" cap="none" spc="0" normalizeH="0" baseline="0" noProof="0" dirty="0">
              <a:ln>
                <a:noFill/>
              </a:ln>
              <a:solidFill>
                <a:schemeClr val="accent1">
                  <a:lumMod val="75000"/>
                </a:schemeClr>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8189D8B4-556F-E725-B14D-8AC77E04C0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3537" y="5839229"/>
            <a:ext cx="1508760" cy="1508760"/>
          </a:xfrm>
          <a:prstGeom prst="rect">
            <a:avLst/>
          </a:prstGeom>
        </p:spPr>
      </p:pic>
    </p:spTree>
    <p:extLst>
      <p:ext uri="{BB962C8B-B14F-4D97-AF65-F5344CB8AC3E}">
        <p14:creationId xmlns:p14="http://schemas.microsoft.com/office/powerpoint/2010/main" val="392367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1C65420-1856-5023-2115-A26E1D7EFE6A}"/>
              </a:ext>
            </a:extLst>
          </p:cNvPr>
          <p:cNvGrpSpPr>
            <a:grpSpLocks noChangeAspect="1"/>
          </p:cNvGrpSpPr>
          <p:nvPr/>
        </p:nvGrpSpPr>
        <p:grpSpPr>
          <a:xfrm>
            <a:off x="11583057" y="2196044"/>
            <a:ext cx="6480000" cy="6480000"/>
            <a:chOff x="10317609" y="935902"/>
            <a:chExt cx="8597583" cy="8597583"/>
          </a:xfrm>
        </p:grpSpPr>
        <p:sp>
          <p:nvSpPr>
            <p:cNvPr id="5" name="Freeform 5"/>
            <p:cNvSpPr/>
            <p:nvPr/>
          </p:nvSpPr>
          <p:spPr>
            <a:xfrm>
              <a:off x="10317609" y="935902"/>
              <a:ext cx="8597583" cy="8597583"/>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944801" y="1471900"/>
              <a:ext cx="7343199" cy="734319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 name="Group 11"/>
          <p:cNvGrpSpPr/>
          <p:nvPr/>
        </p:nvGrpSpPr>
        <p:grpSpPr>
          <a:xfrm>
            <a:off x="-984417" y="2242646"/>
            <a:ext cx="10937289" cy="1830920"/>
            <a:chOff x="0" y="0"/>
            <a:chExt cx="2427695" cy="406400"/>
          </a:xfrm>
        </p:grpSpPr>
        <p:sp>
          <p:nvSpPr>
            <p:cNvPr id="12" name="Freeform 12"/>
            <p:cNvSpPr/>
            <p:nvPr/>
          </p:nvSpPr>
          <p:spPr>
            <a:xfrm>
              <a:off x="0" y="0"/>
              <a:ext cx="2427695" cy="406400"/>
            </a:xfrm>
            <a:custGeom>
              <a:avLst/>
              <a:gdLst/>
              <a:ahLst/>
              <a:cxnLst/>
              <a:rect l="l" t="t" r="r" b="b"/>
              <a:pathLst>
                <a:path w="2427695" h="406400">
                  <a:moveTo>
                    <a:pt x="2224495" y="0"/>
                  </a:moveTo>
                  <a:cubicBezTo>
                    <a:pt x="2336719" y="0"/>
                    <a:pt x="2427695" y="90976"/>
                    <a:pt x="2427695" y="203200"/>
                  </a:cubicBezTo>
                  <a:cubicBezTo>
                    <a:pt x="2427695" y="315424"/>
                    <a:pt x="2336719" y="406400"/>
                    <a:pt x="2224495"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38100"/>
              <a:ext cx="2427695" cy="444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327051" y="4914900"/>
            <a:ext cx="1972527" cy="197252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4653698" y="4914900"/>
            <a:ext cx="1972527" cy="197252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7980345" y="4914900"/>
            <a:ext cx="1972527" cy="1972527"/>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161925" cap="sq">
              <a:solidFill>
                <a:srgbClr val="3B599B"/>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33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715264" y="2926439"/>
            <a:ext cx="8459131" cy="589905"/>
          </a:xfrm>
          <a:prstGeom prst="rect">
            <a:avLst/>
          </a:prstGeom>
        </p:spPr>
        <p:txBody>
          <a:bodyPr lIns="0" tIns="0" rIns="0" bIns="0" rtlCol="0" anchor="t">
            <a:spAutoFit/>
          </a:bodyPr>
          <a:lstStyle/>
          <a:p>
            <a:pPr marL="0" marR="0" lvl="0" indent="0" algn="l" defTabSz="914400" rtl="0" eaLnBrk="1" fontAlgn="auto" latinLnBrk="0" hangingPunct="1">
              <a:lnSpc>
                <a:spcPts val="4599"/>
              </a:lnSpc>
              <a:spcBef>
                <a:spcPts val="0"/>
              </a:spcBef>
              <a:spcAft>
                <a:spcPts val="0"/>
              </a:spcAft>
              <a:buClrTx/>
              <a:buSzTx/>
              <a:buFontTx/>
              <a:buNone/>
              <a:tabLst/>
              <a:defRPr/>
            </a:pPr>
            <a:r>
              <a:rPr kumimoji="0" lang="ro-RO"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rPr>
              <a:t>DE CE ACEST PROIECT?</a:t>
            </a:r>
            <a:endParaRPr kumimoji="0" lang="en-US" sz="3999" b="1" i="0" u="none" strike="noStrike" kern="1200" cap="none" spc="0" normalizeH="0" baseline="0" noProof="0" dirty="0">
              <a:ln>
                <a:noFill/>
              </a:ln>
              <a:solidFill>
                <a:srgbClr val="FFFFFF"/>
              </a:solidFill>
              <a:effectLst/>
              <a:uLnTx/>
              <a:uFillTx/>
              <a:latin typeface="Trebuchet MS" panose="020B0703020202090204" pitchFamily="34" charset="0"/>
              <a:ea typeface="Montserrat Bold"/>
              <a:cs typeface="Montserrat Bold"/>
              <a:sym typeface="Montserrat Bold"/>
            </a:endParaRPr>
          </a:p>
        </p:txBody>
      </p:sp>
      <p:pic>
        <p:nvPicPr>
          <p:cNvPr id="2" name="Picture 1">
            <a:extLst>
              <a:ext uri="{FF2B5EF4-FFF2-40B4-BE49-F238E27FC236}">
                <a16:creationId xmlns:a16="http://schemas.microsoft.com/office/drawing/2014/main" id="{8F4DF79E-03B5-D2C7-022F-C24B08A201E1}"/>
              </a:ext>
            </a:extLst>
          </p:cNvPr>
          <p:cNvPicPr>
            <a:picLocks noChangeAspect="1"/>
          </p:cNvPicPr>
          <p:nvPr/>
        </p:nvPicPr>
        <p:blipFill>
          <a:blip r:embed="rId11"/>
          <a:stretch>
            <a:fillRect/>
          </a:stretch>
        </p:blipFill>
        <p:spPr>
          <a:xfrm>
            <a:off x="12711057" y="3628246"/>
            <a:ext cx="4142355" cy="3478129"/>
          </a:xfrm>
          <a:prstGeom prst="rect">
            <a:avLst/>
          </a:prstGeom>
        </p:spPr>
      </p:pic>
      <p:sp>
        <p:nvSpPr>
          <p:cNvPr id="3" name="TextBox 2">
            <a:extLst>
              <a:ext uri="{FF2B5EF4-FFF2-40B4-BE49-F238E27FC236}">
                <a16:creationId xmlns:a16="http://schemas.microsoft.com/office/drawing/2014/main" id="{655EC361-0724-9E8B-A8DF-340201AD320F}"/>
              </a:ext>
            </a:extLst>
          </p:cNvPr>
          <p:cNvSpPr txBox="1"/>
          <p:nvPr/>
        </p:nvSpPr>
        <p:spPr>
          <a:xfrm>
            <a:off x="1109939" y="7178306"/>
            <a:ext cx="2406749" cy="1569660"/>
          </a:xfrm>
          <a:prstGeom prst="rect">
            <a:avLst/>
          </a:prstGeom>
          <a:noFill/>
        </p:spPr>
        <p:txBody>
          <a:bodyPr wrap="square" rtlCol="0">
            <a:spAutoFit/>
          </a:bodyPr>
          <a:lstStyle/>
          <a:p>
            <a:pPr algn="ctr"/>
            <a:r>
              <a:rPr lang="ro-RO" sz="2400" dirty="0">
                <a:latin typeface="Trebuchet MS" panose="020B0603020202020204" pitchFamily="34" charset="0"/>
              </a:rPr>
              <a:t>Creșterea competențelor funcționarilor publici</a:t>
            </a:r>
            <a:endParaRPr lang="en-US" sz="2400" dirty="0">
              <a:latin typeface="Trebuchet MS" panose="020B0603020202020204" pitchFamily="34" charset="0"/>
            </a:endParaRPr>
          </a:p>
        </p:txBody>
      </p:sp>
      <p:sp>
        <p:nvSpPr>
          <p:cNvPr id="4" name="TextBox 3">
            <a:extLst>
              <a:ext uri="{FF2B5EF4-FFF2-40B4-BE49-F238E27FC236}">
                <a16:creationId xmlns:a16="http://schemas.microsoft.com/office/drawing/2014/main" id="{984DCA4A-EF36-6B89-27DC-C0ACFCD161E4}"/>
              </a:ext>
            </a:extLst>
          </p:cNvPr>
          <p:cNvSpPr txBox="1"/>
          <p:nvPr/>
        </p:nvSpPr>
        <p:spPr>
          <a:xfrm>
            <a:off x="4484227" y="7190535"/>
            <a:ext cx="2406749" cy="461665"/>
          </a:xfrm>
          <a:prstGeom prst="rect">
            <a:avLst/>
          </a:prstGeom>
          <a:noFill/>
        </p:spPr>
        <p:txBody>
          <a:bodyPr wrap="square" rtlCol="0">
            <a:spAutoFit/>
          </a:bodyPr>
          <a:lstStyle/>
          <a:p>
            <a:pPr algn="ctr"/>
            <a:r>
              <a:rPr lang="ro-RO" sz="2400" dirty="0">
                <a:latin typeface="Trebuchet MS" panose="020B0603020202020204" pitchFamily="34" charset="0"/>
              </a:rPr>
              <a:t>Servicii digitale</a:t>
            </a:r>
            <a:endParaRPr lang="en-US" sz="2400" dirty="0">
              <a:latin typeface="Trebuchet MS" panose="020B0603020202020204" pitchFamily="34" charset="0"/>
            </a:endParaRPr>
          </a:p>
        </p:txBody>
      </p:sp>
      <p:sp>
        <p:nvSpPr>
          <p:cNvPr id="27" name="TextBox 26">
            <a:extLst>
              <a:ext uri="{FF2B5EF4-FFF2-40B4-BE49-F238E27FC236}">
                <a16:creationId xmlns:a16="http://schemas.microsoft.com/office/drawing/2014/main" id="{DD408AB6-1157-7217-F717-BDC4CA7D36FC}"/>
              </a:ext>
            </a:extLst>
          </p:cNvPr>
          <p:cNvSpPr txBox="1"/>
          <p:nvPr/>
        </p:nvSpPr>
        <p:spPr>
          <a:xfrm>
            <a:off x="7772400" y="7177299"/>
            <a:ext cx="2406749" cy="1200329"/>
          </a:xfrm>
          <a:prstGeom prst="rect">
            <a:avLst/>
          </a:prstGeom>
          <a:noFill/>
        </p:spPr>
        <p:txBody>
          <a:bodyPr wrap="square" rtlCol="0">
            <a:spAutoFit/>
          </a:bodyPr>
          <a:lstStyle/>
          <a:p>
            <a:pPr algn="ctr"/>
            <a:r>
              <a:rPr lang="ro-RO" sz="2400" dirty="0">
                <a:latin typeface="Trebuchet MS" panose="020B0603020202020204" pitchFamily="34" charset="0"/>
              </a:rPr>
              <a:t>Adaptarea la cerințele viitorului</a:t>
            </a:r>
            <a:endParaRPr lang="en-US" sz="2400" dirty="0">
              <a:latin typeface="Trebuchet MS" panose="020B0603020202020204" pitchFamily="34" charset="0"/>
            </a:endParaRPr>
          </a:p>
        </p:txBody>
      </p:sp>
    </p:spTree>
    <p:extLst>
      <p:ext uri="{BB962C8B-B14F-4D97-AF65-F5344CB8AC3E}">
        <p14:creationId xmlns:p14="http://schemas.microsoft.com/office/powerpoint/2010/main" val="42626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F8616846-9933-F778-8C46-63F2E8DDC8BA}"/>
              </a:ext>
            </a:extLst>
          </p:cNvPr>
          <p:cNvGraphicFramePr/>
          <p:nvPr>
            <p:extLst>
              <p:ext uri="{D42A27DB-BD31-4B8C-83A1-F6EECF244321}">
                <p14:modId xmlns:p14="http://schemas.microsoft.com/office/powerpoint/2010/main" val="310599964"/>
              </p:ext>
            </p:extLst>
          </p:nvPr>
        </p:nvGraphicFramePr>
        <p:xfrm>
          <a:off x="685800" y="2324100"/>
          <a:ext cx="17297400" cy="5992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648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3"/>
          <p:cNvSpPr/>
          <p:nvPr/>
        </p:nvSpPr>
        <p:spPr>
          <a:xfrm>
            <a:off x="1723471" y="5321642"/>
            <a:ext cx="1179687" cy="1159043"/>
          </a:xfrm>
          <a:custGeom>
            <a:avLst/>
            <a:gdLst/>
            <a:ahLst/>
            <a:cxnLst/>
            <a:rect l="l" t="t" r="r" b="b"/>
            <a:pathLst>
              <a:path w="1179687" h="1159043">
                <a:moveTo>
                  <a:pt x="0" y="0"/>
                </a:moveTo>
                <a:lnTo>
                  <a:pt x="1179687" y="0"/>
                </a:lnTo>
                <a:lnTo>
                  <a:pt x="1179687" y="1159043"/>
                </a:lnTo>
                <a:lnTo>
                  <a:pt x="0" y="11590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5049268" y="5310470"/>
            <a:ext cx="1181386" cy="1181386"/>
          </a:xfrm>
          <a:custGeom>
            <a:avLst/>
            <a:gdLst/>
            <a:ahLst/>
            <a:cxnLst/>
            <a:rect l="l" t="t" r="r" b="b"/>
            <a:pathLst>
              <a:path w="1181386" h="1181386">
                <a:moveTo>
                  <a:pt x="0" y="0"/>
                </a:moveTo>
                <a:lnTo>
                  <a:pt x="1181387" y="0"/>
                </a:lnTo>
                <a:lnTo>
                  <a:pt x="1181387" y="1181387"/>
                </a:lnTo>
                <a:lnTo>
                  <a:pt x="0" y="1181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501489" y="5436044"/>
            <a:ext cx="930238" cy="930238"/>
          </a:xfrm>
          <a:custGeom>
            <a:avLst/>
            <a:gdLst/>
            <a:ahLst/>
            <a:cxnLst/>
            <a:rect l="l" t="t" r="r" b="b"/>
            <a:pathLst>
              <a:path w="930238" h="930238">
                <a:moveTo>
                  <a:pt x="0" y="0"/>
                </a:moveTo>
                <a:lnTo>
                  <a:pt x="930238" y="0"/>
                </a:lnTo>
                <a:lnTo>
                  <a:pt x="930238" y="930239"/>
                </a:lnTo>
                <a:lnTo>
                  <a:pt x="0" y="930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CDE31D0-F484-0622-600C-E8C9E63285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8870" y="2178342"/>
            <a:ext cx="5079218" cy="3433288"/>
          </a:xfrm>
          <a:prstGeom prst="rect">
            <a:avLst/>
          </a:prstGeom>
          <a:noFill/>
        </p:spPr>
      </p:pic>
      <p:pic>
        <p:nvPicPr>
          <p:cNvPr id="4" name="Picture 3">
            <a:extLst>
              <a:ext uri="{FF2B5EF4-FFF2-40B4-BE49-F238E27FC236}">
                <a16:creationId xmlns:a16="http://schemas.microsoft.com/office/drawing/2014/main" id="{E4A9E462-F2AC-17CE-91B5-2E310212F83C}"/>
              </a:ext>
            </a:extLst>
          </p:cNvPr>
          <p:cNvPicPr>
            <a:picLocks noChangeAspect="1"/>
          </p:cNvPicPr>
          <p:nvPr/>
        </p:nvPicPr>
        <p:blipFill>
          <a:blip r:embed="rId10"/>
          <a:stretch>
            <a:fillRect/>
          </a:stretch>
        </p:blipFill>
        <p:spPr>
          <a:xfrm>
            <a:off x="363549" y="5912789"/>
            <a:ext cx="5044539" cy="3031497"/>
          </a:xfrm>
          <a:prstGeom prst="rect">
            <a:avLst/>
          </a:prstGeom>
        </p:spPr>
      </p:pic>
      <p:graphicFrame>
        <p:nvGraphicFramePr>
          <p:cNvPr id="6" name="Table 5">
            <a:extLst>
              <a:ext uri="{FF2B5EF4-FFF2-40B4-BE49-F238E27FC236}">
                <a16:creationId xmlns:a16="http://schemas.microsoft.com/office/drawing/2014/main" id="{FE9F5B57-4E33-C655-9D4B-128567AEADDD}"/>
              </a:ext>
            </a:extLst>
          </p:cNvPr>
          <p:cNvGraphicFramePr>
            <a:graphicFrameLocks noGrp="1"/>
          </p:cNvGraphicFramePr>
          <p:nvPr>
            <p:extLst>
              <p:ext uri="{D42A27DB-BD31-4B8C-83A1-F6EECF244321}">
                <p14:modId xmlns:p14="http://schemas.microsoft.com/office/powerpoint/2010/main" val="3126861871"/>
              </p:ext>
            </p:extLst>
          </p:nvPr>
        </p:nvGraphicFramePr>
        <p:xfrm>
          <a:off x="5639961" y="2176781"/>
          <a:ext cx="12192000" cy="5662148"/>
        </p:xfrm>
        <a:graphic>
          <a:graphicData uri="http://schemas.openxmlformats.org/drawingml/2006/table">
            <a:tbl>
              <a:tblPr firstRow="1" bandRow="1">
                <a:tableStyleId>{5C22544A-7EE6-4342-B048-85BDC9FD1C3A}</a:tableStyleId>
              </a:tblPr>
              <a:tblGrid>
                <a:gridCol w="4951839">
                  <a:extLst>
                    <a:ext uri="{9D8B030D-6E8A-4147-A177-3AD203B41FA5}">
                      <a16:colId xmlns:a16="http://schemas.microsoft.com/office/drawing/2014/main" val="806128681"/>
                    </a:ext>
                  </a:extLst>
                </a:gridCol>
                <a:gridCol w="3657600">
                  <a:extLst>
                    <a:ext uri="{9D8B030D-6E8A-4147-A177-3AD203B41FA5}">
                      <a16:colId xmlns:a16="http://schemas.microsoft.com/office/drawing/2014/main" val="583289377"/>
                    </a:ext>
                  </a:extLst>
                </a:gridCol>
                <a:gridCol w="3582561">
                  <a:extLst>
                    <a:ext uri="{9D8B030D-6E8A-4147-A177-3AD203B41FA5}">
                      <a16:colId xmlns:a16="http://schemas.microsoft.com/office/drawing/2014/main" val="62742518"/>
                    </a:ext>
                  </a:extLst>
                </a:gridCol>
              </a:tblGrid>
              <a:tr h="566498">
                <a:tc gridSpan="3">
                  <a:txBody>
                    <a:bodyPr/>
                    <a:lstStyle/>
                    <a:p>
                      <a:pPr algn="ctr"/>
                      <a:r>
                        <a:rPr lang="ro-RO" sz="2400" dirty="0">
                          <a:latin typeface="Trebuchet MS" panose="020B0603020202020204" pitchFamily="34" charset="0"/>
                        </a:rPr>
                        <a:t>NIVEL COMPETENȚE DIGITALE </a:t>
                      </a:r>
                      <a:r>
                        <a:rPr lang="en-US" sz="2400" dirty="0">
                          <a:latin typeface="Trebuchet MS" panose="020B0603020202020204" pitchFamily="34" charset="0"/>
                        </a:rPr>
                        <a:t>- 2022</a:t>
                      </a:r>
                      <a:r>
                        <a:rPr lang="ro-RO" sz="2400" dirty="0">
                          <a:latin typeface="Trebuchet MS" panose="020B0603020202020204" pitchFamily="34" charset="0"/>
                        </a:rPr>
                        <a:t>:</a:t>
                      </a:r>
                      <a:endParaRPr lang="en-US" sz="2400" dirty="0">
                        <a:latin typeface="Trebuchet MS" panose="020B0603020202020204" pitchFamily="34" charset="0"/>
                      </a:endParaRP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78660605"/>
                  </a:ext>
                </a:extLst>
              </a:tr>
              <a:tr h="794532">
                <a:tc>
                  <a:txBody>
                    <a:bodyPr/>
                    <a:lstStyle/>
                    <a:p>
                      <a:pPr algn="ctr"/>
                      <a:r>
                        <a:rPr lang="ro-RO" sz="2400" i="1" dirty="0">
                          <a:latin typeface="Trebuchet MS" panose="020B0603020202020204" pitchFamily="34" charset="0"/>
                        </a:rPr>
                        <a:t>Nivel competențe</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Nr. respondenți</a:t>
                      </a:r>
                      <a:endParaRPr lang="en-US" sz="2400" i="1" dirty="0">
                        <a:latin typeface="Trebuchet MS" panose="020B0603020202020204" pitchFamily="34" charset="0"/>
                      </a:endParaRPr>
                    </a:p>
                  </a:txBody>
                  <a:tcPr anchor="ctr"/>
                </a:tc>
                <a:tc>
                  <a:txBody>
                    <a:bodyPr/>
                    <a:lstStyle/>
                    <a:p>
                      <a:pPr algn="ctr"/>
                      <a:r>
                        <a:rPr lang="ro-RO" sz="2400" i="1" dirty="0">
                          <a:latin typeface="Trebuchet MS" panose="020B0603020202020204" pitchFamily="34" charset="0"/>
                        </a:rPr>
                        <a:t>Procent/nivel de competențe</a:t>
                      </a:r>
                      <a:endParaRPr lang="en-US" sz="2400" i="1" dirty="0">
                        <a:latin typeface="Trebuchet MS" panose="020B0603020202020204" pitchFamily="34" charset="0"/>
                      </a:endParaRPr>
                    </a:p>
                  </a:txBody>
                  <a:tcPr anchor="ctr"/>
                </a:tc>
                <a:extLst>
                  <a:ext uri="{0D108BD9-81ED-4DB2-BD59-A6C34878D82A}">
                    <a16:rowId xmlns:a16="http://schemas.microsoft.com/office/drawing/2014/main" val="1916556227"/>
                  </a:ext>
                </a:extLst>
              </a:tr>
              <a:tr h="747057">
                <a:tc>
                  <a:txBody>
                    <a:bodyPr/>
                    <a:lstStyle/>
                    <a:p>
                      <a:pPr algn="ctr"/>
                      <a:r>
                        <a:rPr lang="ro-RO" sz="2400" dirty="0">
                          <a:latin typeface="Trebuchet MS" panose="020B0603020202020204" pitchFamily="34" charset="0"/>
                        </a:rPr>
                        <a:t>Curs nivel start/bază/începător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578</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17,7</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2688576029"/>
                  </a:ext>
                </a:extLst>
              </a:tr>
              <a:tr h="1079082">
                <a:tc>
                  <a:txBody>
                    <a:bodyPr/>
                    <a:lstStyle/>
                    <a:p>
                      <a:pPr algn="ctr"/>
                      <a:r>
                        <a:rPr lang="ro-RO" sz="2400" dirty="0">
                          <a:latin typeface="Trebuchet MS" panose="020B0603020202020204" pitchFamily="34" charset="0"/>
                        </a:rPr>
                        <a:t>Curs nivel standard/complet/</a:t>
                      </a:r>
                    </a:p>
                    <a:p>
                      <a:pPr algn="ctr"/>
                      <a:r>
                        <a:rPr lang="ro-RO" sz="2400" dirty="0">
                          <a:latin typeface="Trebuchet MS" panose="020B0603020202020204" pitchFamily="34" charset="0"/>
                        </a:rPr>
                        <a:t>intermediar</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521</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16,0</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3914354352"/>
                  </a:ext>
                </a:extLst>
              </a:tr>
              <a:tr h="566498">
                <a:tc>
                  <a:txBody>
                    <a:bodyPr/>
                    <a:lstStyle/>
                    <a:p>
                      <a:pPr algn="ctr"/>
                      <a:r>
                        <a:rPr lang="ro-RO" sz="2400" dirty="0">
                          <a:latin typeface="Trebuchet MS" panose="020B0603020202020204" pitchFamily="34" charset="0"/>
                        </a:rPr>
                        <a:t>Curs nivel avansat</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116</a:t>
                      </a:r>
                      <a:endParaRPr lang="en-US" sz="2400" dirty="0">
                        <a:latin typeface="Trebuchet MS" panose="020B0603020202020204" pitchFamily="34" charset="0"/>
                      </a:endParaRPr>
                    </a:p>
                  </a:txBody>
                  <a:tcPr anchor="ctr"/>
                </a:tc>
                <a:tc>
                  <a:txBody>
                    <a:bodyPr/>
                    <a:lstStyle/>
                    <a:p>
                      <a:pPr algn="ctr"/>
                      <a:r>
                        <a:rPr lang="ro-RO" sz="2400" dirty="0">
                          <a:solidFill>
                            <a:srgbClr val="FF0000"/>
                          </a:solidFill>
                          <a:latin typeface="Trebuchet MS" panose="020B0603020202020204" pitchFamily="34" charset="0"/>
                        </a:rPr>
                        <a:t>3,6</a:t>
                      </a:r>
                      <a:endParaRPr lang="en-US" sz="2400"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740907416"/>
                  </a:ext>
                </a:extLst>
              </a:tr>
              <a:tr h="747057">
                <a:tc>
                  <a:txBody>
                    <a:bodyPr/>
                    <a:lstStyle/>
                    <a:p>
                      <a:pPr algn="ctr"/>
                      <a:r>
                        <a:rPr lang="ro-RO" sz="2400" b="1" dirty="0">
                          <a:latin typeface="Trebuchet MS" panose="020B0603020202020204" pitchFamily="34" charset="0"/>
                        </a:rPr>
                        <a:t>Total respondenți certificați</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1.215</a:t>
                      </a:r>
                      <a:endParaRPr lang="en-US" sz="2400" b="1" dirty="0">
                        <a:latin typeface="Trebuchet MS" panose="020B0603020202020204" pitchFamily="34" charset="0"/>
                      </a:endParaRPr>
                    </a:p>
                  </a:txBody>
                  <a:tcPr anchor="ctr"/>
                </a:tc>
                <a:tc>
                  <a:txBody>
                    <a:bodyPr/>
                    <a:lstStyle/>
                    <a:p>
                      <a:pPr algn="ctr"/>
                      <a:r>
                        <a:rPr lang="ro-RO" sz="2400" b="1" dirty="0">
                          <a:latin typeface="Trebuchet MS" panose="020B0603020202020204" pitchFamily="34" charset="0"/>
                        </a:rPr>
                        <a:t>37,2</a:t>
                      </a:r>
                      <a:endParaRPr lang="en-US" sz="2400" b="1" dirty="0">
                        <a:latin typeface="Trebuchet MS" panose="020B0603020202020204" pitchFamily="34" charset="0"/>
                      </a:endParaRPr>
                    </a:p>
                  </a:txBody>
                  <a:tcPr anchor="ctr"/>
                </a:tc>
                <a:extLst>
                  <a:ext uri="{0D108BD9-81ED-4DB2-BD59-A6C34878D82A}">
                    <a16:rowId xmlns:a16="http://schemas.microsoft.com/office/drawing/2014/main" val="699083024"/>
                  </a:ext>
                </a:extLst>
              </a:tr>
              <a:tr h="566498">
                <a:tc>
                  <a:txBody>
                    <a:bodyPr/>
                    <a:lstStyle/>
                    <a:p>
                      <a:pPr algn="ctr"/>
                      <a:r>
                        <a:rPr lang="ro-RO" sz="2400" b="1" dirty="0">
                          <a:solidFill>
                            <a:srgbClr val="FF0000"/>
                          </a:solidFill>
                          <a:latin typeface="Trebuchet MS" panose="020B0603020202020204" pitchFamily="34" charset="0"/>
                        </a:rPr>
                        <a:t>Nu am participat</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2.049</a:t>
                      </a:r>
                      <a:endParaRPr lang="en-US" sz="2400" b="1" dirty="0">
                        <a:solidFill>
                          <a:srgbClr val="FF0000"/>
                        </a:solidFill>
                        <a:latin typeface="Trebuchet MS" panose="020B0603020202020204" pitchFamily="34" charset="0"/>
                      </a:endParaRPr>
                    </a:p>
                  </a:txBody>
                  <a:tcPr anchor="ctr"/>
                </a:tc>
                <a:tc>
                  <a:txBody>
                    <a:bodyPr/>
                    <a:lstStyle/>
                    <a:p>
                      <a:pPr algn="ctr"/>
                      <a:r>
                        <a:rPr lang="ro-RO" sz="2400" b="1" dirty="0">
                          <a:solidFill>
                            <a:srgbClr val="FF0000"/>
                          </a:solidFill>
                          <a:latin typeface="Trebuchet MS" panose="020B0603020202020204" pitchFamily="34" charset="0"/>
                        </a:rPr>
                        <a:t>62,8</a:t>
                      </a:r>
                      <a:endParaRPr lang="en-US" sz="2400" b="1" dirty="0">
                        <a:solidFill>
                          <a:srgbClr val="FF0000"/>
                        </a:solidFill>
                        <a:latin typeface="Trebuchet MS" panose="020B0603020202020204" pitchFamily="34" charset="0"/>
                      </a:endParaRPr>
                    </a:p>
                  </a:txBody>
                  <a:tcPr anchor="ctr"/>
                </a:tc>
                <a:extLst>
                  <a:ext uri="{0D108BD9-81ED-4DB2-BD59-A6C34878D82A}">
                    <a16:rowId xmlns:a16="http://schemas.microsoft.com/office/drawing/2014/main" val="174378098"/>
                  </a:ext>
                </a:extLst>
              </a:tr>
              <a:tr h="566498">
                <a:tc>
                  <a:txBody>
                    <a:bodyPr/>
                    <a:lstStyle/>
                    <a:p>
                      <a:pPr algn="ctr"/>
                      <a:r>
                        <a:rPr lang="ro-RO" sz="2400" dirty="0">
                          <a:latin typeface="Trebuchet MS" panose="020B0603020202020204" pitchFamily="34" charset="0"/>
                        </a:rPr>
                        <a:t>TOTAL respondenți</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3.264</a:t>
                      </a:r>
                      <a:endParaRPr lang="en-US" sz="2400" dirty="0">
                        <a:latin typeface="Trebuchet MS" panose="020B0603020202020204" pitchFamily="34" charset="0"/>
                      </a:endParaRPr>
                    </a:p>
                  </a:txBody>
                  <a:tcPr anchor="ctr"/>
                </a:tc>
                <a:tc>
                  <a:txBody>
                    <a:bodyPr/>
                    <a:lstStyle/>
                    <a:p>
                      <a:pPr algn="ctr"/>
                      <a:r>
                        <a:rPr lang="ro-RO" sz="2400" dirty="0">
                          <a:latin typeface="Trebuchet MS" panose="020B0603020202020204" pitchFamily="34" charset="0"/>
                        </a:rPr>
                        <a:t>100,00</a:t>
                      </a:r>
                      <a:endParaRPr lang="en-US" sz="2400" dirty="0">
                        <a:latin typeface="Trebuchet MS" panose="020B0603020202020204" pitchFamily="34" charset="0"/>
                      </a:endParaRPr>
                    </a:p>
                  </a:txBody>
                  <a:tcPr anchor="ctr"/>
                </a:tc>
                <a:extLst>
                  <a:ext uri="{0D108BD9-81ED-4DB2-BD59-A6C34878D82A}">
                    <a16:rowId xmlns:a16="http://schemas.microsoft.com/office/drawing/2014/main" val="121171814"/>
                  </a:ext>
                </a:extLst>
              </a:tr>
            </a:tbl>
          </a:graphicData>
        </a:graphic>
      </p:graphicFrame>
      <p:sp>
        <p:nvSpPr>
          <p:cNvPr id="7" name="TextBox 6">
            <a:extLst>
              <a:ext uri="{FF2B5EF4-FFF2-40B4-BE49-F238E27FC236}">
                <a16:creationId xmlns:a16="http://schemas.microsoft.com/office/drawing/2014/main" id="{2C587691-8F2B-1CD7-3F86-13C0D1E4C4B5}"/>
              </a:ext>
            </a:extLst>
          </p:cNvPr>
          <p:cNvSpPr txBox="1"/>
          <p:nvPr/>
        </p:nvSpPr>
        <p:spPr>
          <a:xfrm>
            <a:off x="5548753" y="7866134"/>
            <a:ext cx="12317844" cy="1292662"/>
          </a:xfrm>
          <a:prstGeom prst="rect">
            <a:avLst/>
          </a:prstGeom>
          <a:noFill/>
        </p:spPr>
        <p:txBody>
          <a:bodyPr wrap="square" rtlCol="0">
            <a:spAutoFit/>
          </a:bodyPr>
          <a:lstStyle/>
          <a:p>
            <a:r>
              <a:rPr lang="ro-RO" sz="2000" i="1" dirty="0">
                <a:latin typeface="Trebuchet MS" panose="020B0603020202020204" pitchFamily="34" charset="0"/>
              </a:rPr>
              <a:t>Analiză privind nevoia de instruire a resurselor umane din administrația publică din România în domeniul competențelor digitale </a:t>
            </a:r>
            <a:r>
              <a:rPr lang="ro-RO" sz="2000" dirty="0">
                <a:latin typeface="Trebuchet MS" panose="020B0603020202020204" pitchFamily="34" charset="0"/>
              </a:rPr>
              <a:t>(ANFP, 2022) - </a:t>
            </a:r>
            <a:r>
              <a:rPr lang="ro-RO" sz="2000" dirty="0">
                <a:latin typeface="Trebuchet MS" panose="020B0603020202020204" pitchFamily="34" charset="0"/>
                <a:hlinkClick r:id="rId11"/>
              </a:rPr>
              <a:t>https://www.anfp.gov.ro/R/Doc/2023/PNRR/Anexa%20nr.%201%20-%20Analiza%20competente%20digitale.pdf</a:t>
            </a:r>
            <a:r>
              <a:rPr lang="ro-RO" sz="2000" dirty="0">
                <a:latin typeface="Trebuchet MS" panose="020B0603020202020204" pitchFamily="34" charset="0"/>
              </a:rPr>
              <a:t> </a:t>
            </a:r>
            <a:endParaRPr lang="en-GB" sz="2000" dirty="0">
              <a:latin typeface="Trebuchet MS" panose="020B0603020202020204" pitchFamily="34" charset="0"/>
            </a:endParaRPr>
          </a:p>
          <a:p>
            <a:endParaRPr lang="en-GB" dirty="0"/>
          </a:p>
        </p:txBody>
      </p:sp>
    </p:spTree>
    <p:extLst>
      <p:ext uri="{BB962C8B-B14F-4D97-AF65-F5344CB8AC3E}">
        <p14:creationId xmlns:p14="http://schemas.microsoft.com/office/powerpoint/2010/main" val="81474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78C873-58E2-16CA-F9B0-BBF30CEF8AAC}"/>
              </a:ext>
            </a:extLst>
          </p:cNvPr>
          <p:cNvSpPr/>
          <p:nvPr/>
        </p:nvSpPr>
        <p:spPr>
          <a:xfrm>
            <a:off x="413034" y="3305874"/>
            <a:ext cx="4920965" cy="4708981"/>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AVENSA CONSULTING SRL, FORO DE FORMACION Y EDICIONES SL, AGRUPACION DE PROFESIONALES PARA EL DESARROLLO INTERNACIONAL SL, FUNDACION ETEA PARA EL DESARROLLO Y LA COOPERATION, SMART INTEGRATION SRL și EUROJOBS SRL cu lider de asociere AVENSA CONSULTING SRL</a:t>
            </a:r>
          </a:p>
          <a:p>
            <a:pPr algn="just"/>
            <a:endParaRPr lang="en-US" sz="1200" dirty="0">
              <a:solidFill>
                <a:srgbClr val="002576"/>
              </a:solidFill>
              <a:latin typeface="Trebuchet MS" panose="020B0603020202020204" pitchFamily="34" charset="0"/>
            </a:endParaRPr>
          </a:p>
        </p:txBody>
      </p:sp>
      <p:sp>
        <p:nvSpPr>
          <p:cNvPr id="3" name="TextBox 2">
            <a:extLst>
              <a:ext uri="{FF2B5EF4-FFF2-40B4-BE49-F238E27FC236}">
                <a16:creationId xmlns:a16="http://schemas.microsoft.com/office/drawing/2014/main" id="{F372AD86-667A-D46A-3F5D-E5FE40652471}"/>
              </a:ext>
            </a:extLst>
          </p:cNvPr>
          <p:cNvSpPr txBox="1"/>
          <p:nvPr/>
        </p:nvSpPr>
        <p:spPr>
          <a:xfrm>
            <a:off x="413034" y="8039100"/>
            <a:ext cx="4920965"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iunie</a:t>
            </a:r>
            <a:r>
              <a:rPr lang="en-US" sz="2400" dirty="0">
                <a:latin typeface="Trebuchet MS" panose="020B0603020202020204" pitchFamily="34" charset="0"/>
              </a:rPr>
              <a:t> 2024 – online</a:t>
            </a:r>
            <a:r>
              <a:rPr lang="ro-RO" sz="2400" dirty="0">
                <a:latin typeface="Trebuchet MS" panose="020B0603020202020204" pitchFamily="34" charset="0"/>
              </a:rPr>
              <a:t>/fizic</a:t>
            </a:r>
            <a:r>
              <a:rPr lang="en-US" sz="2400" dirty="0">
                <a:latin typeface="Trebuchet MS" panose="020B0603020202020204" pitchFamily="34" charset="0"/>
              </a:rPr>
              <a:t>)</a:t>
            </a:r>
          </a:p>
        </p:txBody>
      </p:sp>
      <p:sp>
        <p:nvSpPr>
          <p:cNvPr id="4" name="Rectangle 3">
            <a:extLst>
              <a:ext uri="{FF2B5EF4-FFF2-40B4-BE49-F238E27FC236}">
                <a16:creationId xmlns:a16="http://schemas.microsoft.com/office/drawing/2014/main" id="{93C80AEE-2778-C815-E880-63375986728E}"/>
              </a:ext>
            </a:extLst>
          </p:cNvPr>
          <p:cNvSpPr/>
          <p:nvPr/>
        </p:nvSpPr>
        <p:spPr>
          <a:xfrm>
            <a:off x="13199056" y="3804671"/>
            <a:ext cx="4675910" cy="2308324"/>
          </a:xfrm>
          <a:prstGeom prst="rect">
            <a:avLst/>
          </a:prstGeom>
        </p:spPr>
        <p:txBody>
          <a:bodyPr wrap="square">
            <a:spAutoFit/>
          </a:bodyPr>
          <a:lstStyle/>
          <a:p>
            <a:pPr algn="just"/>
            <a:r>
              <a:rPr lang="ro-RO" sz="2400" dirty="0">
                <a:solidFill>
                  <a:srgbClr val="002576"/>
                </a:solidFill>
                <a:latin typeface="Trebuchet MS" panose="020B0603020202020204" pitchFamily="34" charset="0"/>
              </a:rPr>
              <a:t>Prestator servicii de formare și conexe:</a:t>
            </a:r>
          </a:p>
          <a:p>
            <a:pPr algn="just"/>
            <a:r>
              <a:rPr lang="ro-RO" sz="2400" dirty="0">
                <a:solidFill>
                  <a:srgbClr val="002576"/>
                </a:solidFill>
                <a:latin typeface="Trebuchet MS" panose="020B0603020202020204" pitchFamily="34" charset="0"/>
              </a:rPr>
              <a:t>Asocierea SMART INTEGRATION SRL și EUROJOBS SRL cu lider de asociere SMART INTEGRATION SRL</a:t>
            </a:r>
            <a:endParaRPr lang="en-US" sz="2400" dirty="0">
              <a:solidFill>
                <a:srgbClr val="002576"/>
              </a:solidFill>
              <a:latin typeface="Trebuchet MS" panose="020B0603020202020204" pitchFamily="34" charset="0"/>
            </a:endParaRPr>
          </a:p>
        </p:txBody>
      </p:sp>
      <p:sp>
        <p:nvSpPr>
          <p:cNvPr id="5" name="TextBox 4">
            <a:extLst>
              <a:ext uri="{FF2B5EF4-FFF2-40B4-BE49-F238E27FC236}">
                <a16:creationId xmlns:a16="http://schemas.microsoft.com/office/drawing/2014/main" id="{13C7FAE7-BD90-7D25-BF79-EAABDEBD1505}"/>
              </a:ext>
            </a:extLst>
          </p:cNvPr>
          <p:cNvSpPr txBox="1"/>
          <p:nvPr/>
        </p:nvSpPr>
        <p:spPr>
          <a:xfrm>
            <a:off x="13411200" y="8039100"/>
            <a:ext cx="3968467" cy="830997"/>
          </a:xfrm>
          <a:prstGeom prst="rect">
            <a:avLst/>
          </a:prstGeom>
          <a:solidFill>
            <a:schemeClr val="bg2"/>
          </a:solidFill>
        </p:spPr>
        <p:txBody>
          <a:bodyPr wrap="square">
            <a:spAutoFit/>
          </a:bodyPr>
          <a:lstStyle/>
          <a:p>
            <a:pPr algn="ctr"/>
            <a:r>
              <a:rPr lang="en-US" sz="2400" dirty="0">
                <a:latin typeface="Trebuchet MS" panose="020B0603020202020204" pitchFamily="34" charset="0"/>
              </a:rPr>
              <a:t>(</a:t>
            </a:r>
            <a:r>
              <a:rPr lang="ro-RO" sz="2400" dirty="0">
                <a:latin typeface="Trebuchet MS" panose="020B0603020202020204" pitchFamily="34" charset="0"/>
              </a:rPr>
              <a:t>începând din februarie</a:t>
            </a:r>
            <a:r>
              <a:rPr lang="en-US" sz="2400" dirty="0">
                <a:latin typeface="Trebuchet MS" panose="020B0603020202020204" pitchFamily="34" charset="0"/>
              </a:rPr>
              <a:t> 2024 – </a:t>
            </a:r>
            <a:r>
              <a:rPr lang="ro-RO" sz="2400" dirty="0">
                <a:latin typeface="Trebuchet MS" panose="020B0603020202020204" pitchFamily="34" charset="0"/>
              </a:rPr>
              <a:t>fizic/online/hibrid</a:t>
            </a:r>
            <a:r>
              <a:rPr lang="en-US" sz="2400" dirty="0">
                <a:latin typeface="Trebuchet MS" panose="020B0603020202020204" pitchFamily="34" charset="0"/>
              </a:rPr>
              <a:t>)</a:t>
            </a:r>
          </a:p>
        </p:txBody>
      </p:sp>
      <p:pic>
        <p:nvPicPr>
          <p:cNvPr id="6" name="Picture 5">
            <a:extLst>
              <a:ext uri="{FF2B5EF4-FFF2-40B4-BE49-F238E27FC236}">
                <a16:creationId xmlns:a16="http://schemas.microsoft.com/office/drawing/2014/main" id="{4005BAA6-176C-9701-4BC7-C74AFDB00D66}"/>
              </a:ext>
            </a:extLst>
          </p:cNvPr>
          <p:cNvPicPr>
            <a:picLocks noChangeAspect="1"/>
          </p:cNvPicPr>
          <p:nvPr/>
        </p:nvPicPr>
        <p:blipFill>
          <a:blip r:embed="rId2"/>
          <a:stretch>
            <a:fillRect/>
          </a:stretch>
        </p:blipFill>
        <p:spPr>
          <a:xfrm>
            <a:off x="5541719" y="3086100"/>
            <a:ext cx="7412284" cy="4708981"/>
          </a:xfrm>
          <a:prstGeom prst="rect">
            <a:avLst/>
          </a:prstGeom>
        </p:spPr>
      </p:pic>
      <p:sp>
        <p:nvSpPr>
          <p:cNvPr id="8" name="TextBox 7">
            <a:extLst>
              <a:ext uri="{FF2B5EF4-FFF2-40B4-BE49-F238E27FC236}">
                <a16:creationId xmlns:a16="http://schemas.microsoft.com/office/drawing/2014/main" id="{DA3E0CA2-0645-6D82-51DB-E71087214809}"/>
              </a:ext>
            </a:extLst>
          </p:cNvPr>
          <p:cNvSpPr txBox="1"/>
          <p:nvPr/>
        </p:nvSpPr>
        <p:spPr>
          <a:xfrm>
            <a:off x="426889" y="2388286"/>
            <a:ext cx="4920965" cy="46166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Competențe digitale avansate</a:t>
            </a:r>
            <a:endParaRPr lang="en-US" sz="2400" b="1" dirty="0">
              <a:latin typeface="Trebuchet MS" panose="020B0603020202020204" pitchFamily="34" charset="0"/>
            </a:endParaRPr>
          </a:p>
        </p:txBody>
      </p:sp>
      <p:sp>
        <p:nvSpPr>
          <p:cNvPr id="9" name="TextBox 8">
            <a:extLst>
              <a:ext uri="{FF2B5EF4-FFF2-40B4-BE49-F238E27FC236}">
                <a16:creationId xmlns:a16="http://schemas.microsoft.com/office/drawing/2014/main" id="{DC3C4966-0A6B-738D-8E6F-F9B174774793}"/>
              </a:ext>
            </a:extLst>
          </p:cNvPr>
          <p:cNvSpPr txBox="1"/>
          <p:nvPr/>
        </p:nvSpPr>
        <p:spPr>
          <a:xfrm>
            <a:off x="13199057" y="2388286"/>
            <a:ext cx="4675910" cy="83099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ro-RO" sz="2400" b="1" dirty="0">
                <a:latin typeface="Trebuchet MS" panose="020B0603020202020204" pitchFamily="34" charset="0"/>
              </a:rPr>
              <a:t>Leadership și managementul talentelor</a:t>
            </a:r>
            <a:endParaRPr lang="en-US" sz="2400" b="1" dirty="0">
              <a:latin typeface="Trebuchet MS" panose="020B0603020202020204" pitchFamily="34" charset="0"/>
            </a:endParaRPr>
          </a:p>
        </p:txBody>
      </p:sp>
    </p:spTree>
    <p:extLst>
      <p:ext uri="{BB962C8B-B14F-4D97-AF65-F5344CB8AC3E}">
        <p14:creationId xmlns:p14="http://schemas.microsoft.com/office/powerpoint/2010/main" val="420355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1177486" y="2177603"/>
            <a:ext cx="7080697" cy="7080697"/>
          </a:xfrm>
          <a:custGeom>
            <a:avLst/>
            <a:gdLst/>
            <a:ahLst/>
            <a:cxnLst/>
            <a:rect l="l" t="t" r="r" b="b"/>
            <a:pathLst>
              <a:path w="8597583" h="8597583">
                <a:moveTo>
                  <a:pt x="0" y="0"/>
                </a:moveTo>
                <a:lnTo>
                  <a:pt x="8597583" y="0"/>
                </a:lnTo>
                <a:lnTo>
                  <a:pt x="8597583" y="8597583"/>
                </a:lnTo>
                <a:lnTo>
                  <a:pt x="0" y="85975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1583365" y="2408595"/>
            <a:ext cx="6047626" cy="604762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99B"/>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grpSp>
        <p:nvGrpSpPr>
          <p:cNvPr id="9" name="Group 9"/>
          <p:cNvGrpSpPr>
            <a:grpSpLocks noChangeAspect="1"/>
          </p:cNvGrpSpPr>
          <p:nvPr/>
        </p:nvGrpSpPr>
        <p:grpSpPr>
          <a:xfrm>
            <a:off x="11729206" y="2554444"/>
            <a:ext cx="5760023" cy="5760000"/>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en-US"/>
            </a:p>
          </p:txBody>
        </p:sp>
      </p:grpSp>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10956173" y="6983529"/>
            <a:ext cx="1811453" cy="18114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3E6B"/>
            </a:solidFill>
            <a:ln w="209550" cap="sq">
              <a:solidFill>
                <a:srgbClr val="3B599B"/>
              </a:solidFill>
              <a:prstDash val="solid"/>
              <a:miter/>
            </a:ln>
          </p:spPr>
          <p:txBody>
            <a:bodyPr/>
            <a:lstStyle/>
            <a:p>
              <a:endParaRPr lang="en-US" dirty="0"/>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a:p>
          </p:txBody>
        </p:sp>
      </p:grpSp>
      <p:sp>
        <p:nvSpPr>
          <p:cNvPr id="17" name="Freeform 17"/>
          <p:cNvSpPr/>
          <p:nvPr/>
        </p:nvSpPr>
        <p:spPr>
          <a:xfrm>
            <a:off x="11480756" y="7465512"/>
            <a:ext cx="898828" cy="911359"/>
          </a:xfrm>
          <a:custGeom>
            <a:avLst/>
            <a:gdLst/>
            <a:ahLst/>
            <a:cxnLst/>
            <a:rect l="l" t="t" r="r" b="b"/>
            <a:pathLst>
              <a:path w="1091382" h="1106598">
                <a:moveTo>
                  <a:pt x="0" y="0"/>
                </a:moveTo>
                <a:lnTo>
                  <a:pt x="1091382" y="0"/>
                </a:lnTo>
                <a:lnTo>
                  <a:pt x="1091382" y="1106598"/>
                </a:lnTo>
                <a:lnTo>
                  <a:pt x="0" y="11065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8"/>
          <p:cNvSpPr txBox="1"/>
          <p:nvPr/>
        </p:nvSpPr>
        <p:spPr>
          <a:xfrm>
            <a:off x="978973" y="45339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Managementul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Comunicarea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pt-BR" sz="3200" dirty="0">
                <a:solidFill>
                  <a:srgbClr val="000000"/>
                </a:solidFill>
                <a:latin typeface="Trebuchet MS" panose="020B0603020202020204" pitchFamily="34" charset="0"/>
              </a:rPr>
              <a:t>Finan</a:t>
            </a:r>
            <a:r>
              <a:rPr lang="ro-RO" sz="3200" dirty="0" err="1">
                <a:solidFill>
                  <a:srgbClr val="000000"/>
                </a:solidFill>
                <a:latin typeface="Trebuchet MS" panose="020B0603020202020204" pitchFamily="34" charset="0"/>
              </a:rPr>
              <a:t>ciar</a:t>
            </a:r>
            <a:r>
              <a:rPr lang="pt-BR" sz="3200" dirty="0">
                <a:solidFill>
                  <a:srgbClr val="000000"/>
                </a:solidFill>
                <a:latin typeface="Trebuchet MS" panose="020B0603020202020204" pitchFamily="34" charset="0"/>
              </a:rPr>
              <a:t> în contextul digitalizării administrației publice</a:t>
            </a:r>
            <a:endParaRPr lang="ro-RO" sz="3200" dirty="0">
              <a:solidFill>
                <a:srgbClr val="000000"/>
              </a:solidFill>
              <a:latin typeface="Trebuchet MS" panose="020B0603020202020204" pitchFamily="34" charset="0"/>
            </a:endParaRP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Back Office </a:t>
            </a:r>
            <a:r>
              <a:rPr lang="pt-BR" sz="3200" dirty="0">
                <a:solidFill>
                  <a:srgbClr val="000000"/>
                </a:solidFill>
                <a:latin typeface="Trebuchet MS" panose="020B0603020202020204" pitchFamily="34" charset="0"/>
              </a:rPr>
              <a:t>în contextul digitalizării administrației publice</a:t>
            </a:r>
            <a:endParaRPr lang="ro-RO" sz="3200" dirty="0">
              <a:solidFill>
                <a:srgbClr val="000000"/>
              </a:solidFill>
              <a:latin typeface="Trebuchet MS" panose="020B0603020202020204" pitchFamily="34" charset="0"/>
            </a:endParaRPr>
          </a:p>
          <a:p>
            <a:pPr marL="92075" algn="just"/>
            <a:endParaRPr lang="ro-RO" sz="3200" dirty="0">
              <a:solidFill>
                <a:srgbClr val="000000"/>
              </a:solidFill>
              <a:latin typeface="Trebuchet MS" panose="020B0603020202020204" pitchFamily="34" charset="0"/>
            </a:endParaRPr>
          </a:p>
        </p:txBody>
      </p:sp>
      <p:sp>
        <p:nvSpPr>
          <p:cNvPr id="25" name="TextBox 25"/>
          <p:cNvSpPr txBox="1"/>
          <p:nvPr/>
        </p:nvSpPr>
        <p:spPr>
          <a:xfrm>
            <a:off x="657009" y="3009900"/>
            <a:ext cx="5321394"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GENERALE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3" name="TextBox 2">
            <a:extLst>
              <a:ext uri="{FF2B5EF4-FFF2-40B4-BE49-F238E27FC236}">
                <a16:creationId xmlns:a16="http://schemas.microsoft.com/office/drawing/2014/main" id="{09EB9A5A-D724-CC86-5750-9A0147F9E302}"/>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29.000 funcționari publici</a:t>
            </a:r>
            <a:endParaRPr lang="en-US" sz="2800" dirty="0">
              <a:latin typeface="Trebuchet MS" panose="020B0603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990601" y="2384902"/>
            <a:ext cx="8101115" cy="1920398"/>
            <a:chOff x="0" y="0"/>
            <a:chExt cx="1612708" cy="406400"/>
          </a:xfrm>
        </p:grpSpPr>
        <p:sp>
          <p:nvSpPr>
            <p:cNvPr id="12" name="Freeform 12"/>
            <p:cNvSpPr/>
            <p:nvPr/>
          </p:nvSpPr>
          <p:spPr>
            <a:xfrm>
              <a:off x="0" y="0"/>
              <a:ext cx="1612708" cy="406400"/>
            </a:xfrm>
            <a:custGeom>
              <a:avLst/>
              <a:gdLst/>
              <a:ahLst/>
              <a:cxnLst/>
              <a:rect l="l" t="t" r="r" b="b"/>
              <a:pathLst>
                <a:path w="1612708" h="406400">
                  <a:moveTo>
                    <a:pt x="1409508" y="0"/>
                  </a:moveTo>
                  <a:cubicBezTo>
                    <a:pt x="1521732" y="0"/>
                    <a:pt x="1612708" y="90976"/>
                    <a:pt x="1612708" y="203200"/>
                  </a:cubicBezTo>
                  <a:cubicBezTo>
                    <a:pt x="1612708" y="315424"/>
                    <a:pt x="1521732" y="406400"/>
                    <a:pt x="1409508" y="406400"/>
                  </a:cubicBezTo>
                  <a:lnTo>
                    <a:pt x="203200" y="406400"/>
                  </a:lnTo>
                  <a:cubicBezTo>
                    <a:pt x="90976" y="406400"/>
                    <a:pt x="0" y="315424"/>
                    <a:pt x="0" y="203200"/>
                  </a:cubicBezTo>
                  <a:cubicBezTo>
                    <a:pt x="0" y="90976"/>
                    <a:pt x="90976" y="0"/>
                    <a:pt x="203200" y="0"/>
                  </a:cubicBezTo>
                  <a:close/>
                </a:path>
              </a:pathLst>
            </a:custGeom>
            <a:solidFill>
              <a:srgbClr val="293E6B"/>
            </a:solidFill>
            <a:ln w="104775" cap="sq">
              <a:solidFill>
                <a:srgbClr val="3B599B"/>
              </a:solidFill>
              <a:prstDash val="solid"/>
              <a:miter/>
            </a:ln>
          </p:spPr>
          <p:txBody>
            <a:bodyPr/>
            <a:lstStyle/>
            <a:p>
              <a:endParaRPr lang="en-US"/>
            </a:p>
          </p:txBody>
        </p:sp>
        <p:sp>
          <p:nvSpPr>
            <p:cNvPr id="13" name="TextBox 13"/>
            <p:cNvSpPr txBox="1"/>
            <p:nvPr/>
          </p:nvSpPr>
          <p:spPr>
            <a:xfrm>
              <a:off x="0" y="-38100"/>
              <a:ext cx="1612708" cy="444500"/>
            </a:xfrm>
            <a:prstGeom prst="rect">
              <a:avLst/>
            </a:prstGeom>
          </p:spPr>
          <p:txBody>
            <a:bodyPr lIns="50800" tIns="50800" rIns="50800" bIns="50800" rtlCol="0" anchor="ctr"/>
            <a:lstStyle/>
            <a:p>
              <a:pPr algn="ctr">
                <a:lnSpc>
                  <a:spcPts val="3359"/>
                </a:lnSpc>
              </a:pPr>
              <a:endParaRPr/>
            </a:p>
          </p:txBody>
        </p:sp>
      </p:grpSp>
      <p:sp>
        <p:nvSpPr>
          <p:cNvPr id="25" name="TextBox 25"/>
          <p:cNvSpPr txBox="1"/>
          <p:nvPr/>
        </p:nvSpPr>
        <p:spPr>
          <a:xfrm>
            <a:off x="457200" y="2960129"/>
            <a:ext cx="6124791" cy="589905"/>
          </a:xfrm>
          <a:prstGeom prst="rect">
            <a:avLst/>
          </a:prstGeom>
        </p:spPr>
        <p:txBody>
          <a:bodyPr wrap="square" lIns="0" tIns="0" rIns="0" bIns="0" rtlCol="0" anchor="t">
            <a:spAutoFit/>
          </a:bodyPr>
          <a:lstStyle/>
          <a:p>
            <a:pPr algn="l">
              <a:lnSpc>
                <a:spcPts val="4599"/>
              </a:lnSpc>
            </a:pPr>
            <a:r>
              <a:rPr lang="ro-RO" sz="3999" b="1" dirty="0">
                <a:solidFill>
                  <a:srgbClr val="FFFFFF"/>
                </a:solidFill>
                <a:latin typeface="Trebuchet MS" panose="020B0703020202090204" pitchFamily="34" charset="0"/>
                <a:ea typeface="Montserrat Bold"/>
                <a:cs typeface="Montserrat Bold"/>
                <a:sym typeface="Montserrat Bold"/>
              </a:rPr>
              <a:t>PROGRAME SPECIALIZATE</a:t>
            </a:r>
            <a:endParaRPr lang="en-US" sz="3999" b="1" dirty="0">
              <a:solidFill>
                <a:srgbClr val="FFFFFF"/>
              </a:solidFill>
              <a:latin typeface="Trebuchet MS" panose="020B0703020202090204" pitchFamily="34" charset="0"/>
              <a:ea typeface="Montserrat Bold"/>
              <a:cs typeface="Montserrat Bold"/>
              <a:sym typeface="Montserrat Bold"/>
            </a:endParaRPr>
          </a:p>
        </p:txBody>
      </p:sp>
      <p:sp>
        <p:nvSpPr>
          <p:cNvPr id="2" name="TextBox 1">
            <a:extLst>
              <a:ext uri="{FF2B5EF4-FFF2-40B4-BE49-F238E27FC236}">
                <a16:creationId xmlns:a16="http://schemas.microsoft.com/office/drawing/2014/main" id="{12CFB0E8-BAFE-603B-E45D-C432EDEF995D}"/>
              </a:ext>
            </a:extLst>
          </p:cNvPr>
          <p:cNvSpPr txBox="1"/>
          <p:nvPr/>
        </p:nvSpPr>
        <p:spPr>
          <a:xfrm>
            <a:off x="7507971" y="3101917"/>
            <a:ext cx="4431797" cy="5232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ro-RO" sz="2800" dirty="0">
                <a:latin typeface="Trebuchet MS" panose="020B0603020202020204" pitchFamily="34" charset="0"/>
              </a:rPr>
              <a:t>1.000 funcționari publici</a:t>
            </a:r>
            <a:endParaRPr lang="en-US" sz="2800" dirty="0">
              <a:latin typeface="Trebuchet MS" panose="020B0603020202020204" pitchFamily="34" charset="0"/>
            </a:endParaRPr>
          </a:p>
        </p:txBody>
      </p:sp>
      <p:sp>
        <p:nvSpPr>
          <p:cNvPr id="3" name="TextBox 18">
            <a:extLst>
              <a:ext uri="{FF2B5EF4-FFF2-40B4-BE49-F238E27FC236}">
                <a16:creationId xmlns:a16="http://schemas.microsoft.com/office/drawing/2014/main" id="{D8785D6A-2AA9-69E0-F1EC-C2B4EAD33C57}"/>
              </a:ext>
            </a:extLst>
          </p:cNvPr>
          <p:cNvSpPr txBox="1"/>
          <p:nvPr/>
        </p:nvSpPr>
        <p:spPr>
          <a:xfrm>
            <a:off x="990600" y="4686300"/>
            <a:ext cx="9758981" cy="4431983"/>
          </a:xfrm>
          <a:prstGeom prst="rect">
            <a:avLst/>
          </a:prstGeom>
        </p:spPr>
        <p:txBody>
          <a:bodyPr wrap="square" lIns="0" tIns="0" rIns="0" bIns="0" rtlCol="0" anchor="t">
            <a:spAutoFit/>
          </a:bodyPr>
          <a:lstStyle/>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digitale pentru munca la distanță/telemuncă</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Statistică avansată: colectarea, prelucrarea și interpretarea datelor</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Instrumente de consultare online </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Instalarea, configurarea și administrarea sistemelor de operare</a:t>
            </a:r>
          </a:p>
          <a:p>
            <a:pPr marL="549275" indent="-457200" algn="just">
              <a:buFont typeface="Wingdings" panose="05000000000000000000" pitchFamily="2" charset="2"/>
              <a:buChar char="Ø"/>
            </a:pPr>
            <a:r>
              <a:rPr lang="ro-RO" sz="3200" dirty="0">
                <a:solidFill>
                  <a:srgbClr val="000000"/>
                </a:solidFill>
                <a:latin typeface="Trebuchet MS" panose="020B0603020202020204" pitchFamily="34" charset="0"/>
              </a:rPr>
              <a:t>Baze de date</a:t>
            </a:r>
          </a:p>
          <a:p>
            <a:pPr marL="92075" algn="just"/>
            <a:endParaRPr lang="ro-RO" sz="3200" dirty="0">
              <a:solidFill>
                <a:srgbClr val="000000"/>
              </a:solidFill>
              <a:latin typeface="Trebuchet MS" panose="020B0603020202020204" pitchFamily="34" charset="0"/>
            </a:endParaRPr>
          </a:p>
        </p:txBody>
      </p:sp>
      <p:pic>
        <p:nvPicPr>
          <p:cNvPr id="4" name="Picture 3">
            <a:extLst>
              <a:ext uri="{FF2B5EF4-FFF2-40B4-BE49-F238E27FC236}">
                <a16:creationId xmlns:a16="http://schemas.microsoft.com/office/drawing/2014/main" id="{BF9B2BEB-0FCA-5D81-C8EA-4A7E728B841C}"/>
              </a:ext>
            </a:extLst>
          </p:cNvPr>
          <p:cNvPicPr>
            <a:picLocks noChangeAspect="1"/>
          </p:cNvPicPr>
          <p:nvPr/>
        </p:nvPicPr>
        <p:blipFill>
          <a:blip r:embed="rId3"/>
          <a:srcRect l="39111"/>
          <a:stretch/>
        </p:blipFill>
        <p:spPr>
          <a:xfrm>
            <a:off x="11749268" y="3771900"/>
            <a:ext cx="5548132" cy="5122910"/>
          </a:xfrm>
          <a:prstGeom prst="rect">
            <a:avLst/>
          </a:prstGeom>
        </p:spPr>
      </p:pic>
    </p:spTree>
    <p:extLst>
      <p:ext uri="{BB962C8B-B14F-4D97-AF65-F5344CB8AC3E}">
        <p14:creationId xmlns:p14="http://schemas.microsoft.com/office/powerpoint/2010/main" val="813379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1070</TotalTime>
  <Words>2228</Words>
  <Application>Microsoft Office PowerPoint</Application>
  <PresentationFormat>Custom</PresentationFormat>
  <Paragraphs>219</Paragraphs>
  <Slides>30</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Wingdings</vt:lpstr>
      <vt:lpstr>Symbol</vt:lpstr>
      <vt:lpstr>Arial</vt:lpstr>
      <vt:lpstr>Times New Roman</vt:lpstr>
      <vt:lpstr>Trebuchet MS</vt:lpstr>
      <vt:lpstr>Calibri</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Paula Vitriuc</dc:creator>
  <cp:lastModifiedBy>Paula Vitriuc</cp:lastModifiedBy>
  <cp:revision>55</cp:revision>
  <dcterms:created xsi:type="dcterms:W3CDTF">2006-08-16T00:00:00Z</dcterms:created>
  <dcterms:modified xsi:type="dcterms:W3CDTF">2025-05-22T11:38:54Z</dcterms:modified>
  <dc:identifier>DAGQh32qHC8</dc:identifier>
</cp:coreProperties>
</file>