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31" r:id="rId3"/>
    <p:sldId id="267" r:id="rId4"/>
    <p:sldId id="279" r:id="rId5"/>
    <p:sldId id="3308" r:id="rId6"/>
    <p:sldId id="269" r:id="rId7"/>
    <p:sldId id="3336" r:id="rId8"/>
    <p:sldId id="273" r:id="rId9"/>
    <p:sldId id="3329" r:id="rId10"/>
    <p:sldId id="3315" r:id="rId11"/>
    <p:sldId id="3338" r:id="rId12"/>
    <p:sldId id="3313" r:id="rId13"/>
    <p:sldId id="3312" r:id="rId14"/>
    <p:sldId id="3314" r:id="rId15"/>
    <p:sldId id="3316" r:id="rId16"/>
    <p:sldId id="3317" r:id="rId17"/>
    <p:sldId id="3318" r:id="rId18"/>
    <p:sldId id="3319" r:id="rId19"/>
    <p:sldId id="3320" r:id="rId20"/>
    <p:sldId id="3335" r:id="rId21"/>
    <p:sldId id="3321" r:id="rId22"/>
    <p:sldId id="3323" r:id="rId23"/>
    <p:sldId id="3324" r:id="rId24"/>
    <p:sldId id="3332" r:id="rId25"/>
    <p:sldId id="3325" r:id="rId26"/>
    <p:sldId id="3333" r:id="rId27"/>
    <p:sldId id="3326" r:id="rId28"/>
    <p:sldId id="3327" r:id="rId29"/>
    <p:sldId id="3328" r:id="rId30"/>
    <p:sldId id="274" r:id="rId31"/>
    <p:sldId id="3311" r:id="rId32"/>
    <p:sldId id="3330" r:id="rId33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3"/>
    <p:restoredTop sz="94740"/>
  </p:normalViewPr>
  <p:slideViewPr>
    <p:cSldViewPr snapToGrid="0">
      <p:cViewPr varScale="1">
        <p:scale>
          <a:sx n="120" d="100"/>
          <a:sy n="120" d="100"/>
        </p:scale>
        <p:origin x="2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0ED24-DD39-6644-A503-727C60B219C0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D7936B-9FC5-BE45-8BAC-668FAB0ECA47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100" b="1"/>
            <a:t>AVENSA CONSULTING </a:t>
          </a:r>
          <a:r>
            <a:rPr lang="ro-RO" sz="1100" b="1"/>
            <a:t>SRL</a:t>
          </a:r>
          <a:r>
            <a:rPr lang="en-US" sz="1100" b="1"/>
            <a:t> (</a:t>
          </a:r>
          <a:r>
            <a:rPr lang="ro-RO" sz="1100" b="1"/>
            <a:t>Lider de consortiu</a:t>
          </a:r>
          <a:r>
            <a:rPr lang="en-US" sz="1100" b="1"/>
            <a:t>)</a:t>
          </a:r>
        </a:p>
      </dgm:t>
    </dgm:pt>
    <dgm:pt modelId="{CF218C6B-7628-2F48-A3D5-8A93E9DD9C51}" type="parTrans" cxnId="{B60AD41F-AB52-FF49-808E-48EC33C781AC}">
      <dgm:prSet/>
      <dgm:spPr/>
      <dgm:t>
        <a:bodyPr/>
        <a:lstStyle/>
        <a:p>
          <a:endParaRPr lang="en-US"/>
        </a:p>
      </dgm:t>
    </dgm:pt>
    <dgm:pt modelId="{296616ED-8541-A349-AE22-3BD2612FA2C7}" type="sibTrans" cxnId="{B60AD41F-AB52-FF49-808E-48EC33C781AC}">
      <dgm:prSet/>
      <dgm:spPr/>
      <dgm:t>
        <a:bodyPr/>
        <a:lstStyle/>
        <a:p>
          <a:endParaRPr lang="en-US"/>
        </a:p>
      </dgm:t>
    </dgm:pt>
    <dgm:pt modelId="{01EDF46A-E4FB-3945-B2C2-32F228547F94}">
      <dgm:prSet phldrT="[Text]"/>
      <dgm:spPr>
        <a:solidFill>
          <a:srgbClr val="0070C0"/>
        </a:solidFill>
      </dgm:spPr>
      <dgm:t>
        <a:bodyPr/>
        <a:lstStyle/>
        <a:p>
          <a:r>
            <a:rPr lang="en-US" b="1" i="0"/>
            <a:t>Foro de Formacion Y Ediciones (FFE) (partener)</a:t>
          </a:r>
        </a:p>
      </dgm:t>
    </dgm:pt>
    <dgm:pt modelId="{B006B6BC-8381-3B4D-A56F-BE3BC6A12A71}" type="parTrans" cxnId="{0D9D29EA-B79E-864E-AFE6-F38B99848042}">
      <dgm:prSet/>
      <dgm:spPr/>
      <dgm:t>
        <a:bodyPr/>
        <a:lstStyle/>
        <a:p>
          <a:endParaRPr lang="en-US"/>
        </a:p>
      </dgm:t>
    </dgm:pt>
    <dgm:pt modelId="{0796B515-FF5F-E046-9B32-6EE2FFA64245}" type="sibTrans" cxnId="{0D9D29EA-B79E-864E-AFE6-F38B99848042}">
      <dgm:prSet/>
      <dgm:spPr/>
      <dgm:t>
        <a:bodyPr/>
        <a:lstStyle/>
        <a:p>
          <a:endParaRPr lang="en-US"/>
        </a:p>
      </dgm:t>
    </dgm:pt>
    <dgm:pt modelId="{BEE73769-4DA8-DA45-B1EE-69807EE17441}">
      <dgm:prSet custT="1"/>
      <dgm:spPr>
        <a:solidFill>
          <a:schemeClr val="accent2"/>
        </a:solidFill>
      </dgm:spPr>
      <dgm:t>
        <a:bodyPr/>
        <a:lstStyle/>
        <a:p>
          <a:r>
            <a:rPr lang="en-US" sz="1050" b="1"/>
            <a:t>Agrupación de Profesionales para el Desarrollo Internacional</a:t>
          </a:r>
          <a:r>
            <a:rPr lang="en-GB" sz="1050" b="1"/>
            <a:t>  (APDI) (partener)</a:t>
          </a:r>
        </a:p>
      </dgm:t>
    </dgm:pt>
    <dgm:pt modelId="{56952347-1D91-CB4A-AE0D-7EC38919F305}" type="parTrans" cxnId="{65F34DD7-4BEC-E648-9D51-A041A8666784}">
      <dgm:prSet/>
      <dgm:spPr/>
      <dgm:t>
        <a:bodyPr/>
        <a:lstStyle/>
        <a:p>
          <a:endParaRPr lang="ro-RO"/>
        </a:p>
      </dgm:t>
    </dgm:pt>
    <dgm:pt modelId="{B301BE79-6EB8-4E43-B0B2-53F852295FA4}" type="sibTrans" cxnId="{65F34DD7-4BEC-E648-9D51-A041A8666784}">
      <dgm:prSet/>
      <dgm:spPr/>
      <dgm:t>
        <a:bodyPr/>
        <a:lstStyle/>
        <a:p>
          <a:endParaRPr lang="ro-RO"/>
        </a:p>
      </dgm:t>
    </dgm:pt>
    <dgm:pt modelId="{2074271D-9DA1-7E47-9697-6821CB0F3AA3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GB" b="1"/>
            <a:t>ETEA Foundation (ETEA) (partener)</a:t>
          </a:r>
        </a:p>
      </dgm:t>
    </dgm:pt>
    <dgm:pt modelId="{88C8DFB6-151D-B04C-9E2A-843DFB22CD10}" type="parTrans" cxnId="{B1EE003A-2F61-164A-92C6-0C6EB2B0AC85}">
      <dgm:prSet/>
      <dgm:spPr/>
      <dgm:t>
        <a:bodyPr/>
        <a:lstStyle/>
        <a:p>
          <a:endParaRPr lang="ro-RO"/>
        </a:p>
      </dgm:t>
    </dgm:pt>
    <dgm:pt modelId="{7A504C89-811F-6641-AB10-F684DEAC5DCC}" type="sibTrans" cxnId="{B1EE003A-2F61-164A-92C6-0C6EB2B0AC85}">
      <dgm:prSet/>
      <dgm:spPr/>
      <dgm:t>
        <a:bodyPr/>
        <a:lstStyle/>
        <a:p>
          <a:endParaRPr lang="ro-RO"/>
        </a:p>
      </dgm:t>
    </dgm:pt>
    <dgm:pt modelId="{09FE0A9A-63E5-4C85-95B0-BE1177D92BA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1"/>
            <a:t>SMART Integration (SMART) (partener)</a:t>
          </a:r>
          <a:endParaRPr lang="ro-RO" b="1"/>
        </a:p>
      </dgm:t>
    </dgm:pt>
    <dgm:pt modelId="{F3A8B777-3244-4E95-B321-9307CA847FED}" type="parTrans" cxnId="{89EF0BFA-05B1-4BF2-ADA9-04AC953F02F5}">
      <dgm:prSet/>
      <dgm:spPr/>
      <dgm:t>
        <a:bodyPr/>
        <a:lstStyle/>
        <a:p>
          <a:endParaRPr lang="ro-RO"/>
        </a:p>
      </dgm:t>
    </dgm:pt>
    <dgm:pt modelId="{2B8606EB-3A82-4683-BC52-1AB8C6028FBA}" type="sibTrans" cxnId="{89EF0BFA-05B1-4BF2-ADA9-04AC953F02F5}">
      <dgm:prSet/>
      <dgm:spPr/>
      <dgm:t>
        <a:bodyPr/>
        <a:lstStyle/>
        <a:p>
          <a:endParaRPr lang="ro-RO"/>
        </a:p>
      </dgm:t>
    </dgm:pt>
    <dgm:pt modelId="{9AD0D147-74CA-40CB-8DD7-8CFDEAF50EA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lumMod val="50000"/>
          </a:schemeClr>
        </a:solidFill>
        <a:ln>
          <a:noFill/>
        </a:ln>
      </dgm:spPr>
      <dgm:t>
        <a:bodyPr/>
        <a:lstStyle/>
        <a:p>
          <a:r>
            <a:rPr lang="en-US" b="1"/>
            <a:t>EURO JOBS (EURO) </a:t>
          </a:r>
          <a:r>
            <a:rPr lang="en-US"/>
            <a:t>(partener)</a:t>
          </a:r>
          <a:endParaRPr lang="ro-RO"/>
        </a:p>
      </dgm:t>
    </dgm:pt>
    <dgm:pt modelId="{FED80005-2249-4264-9F7B-5AC0FC986337}" type="parTrans" cxnId="{447D9E56-E811-411F-B05F-383328568D35}">
      <dgm:prSet/>
      <dgm:spPr/>
      <dgm:t>
        <a:bodyPr/>
        <a:lstStyle/>
        <a:p>
          <a:endParaRPr lang="ro-RO"/>
        </a:p>
      </dgm:t>
    </dgm:pt>
    <dgm:pt modelId="{5FD32E99-255D-4F8B-AC5D-A41F4AF3965D}" type="sibTrans" cxnId="{447D9E56-E811-411F-B05F-383328568D35}">
      <dgm:prSet/>
      <dgm:spPr/>
      <dgm:t>
        <a:bodyPr/>
        <a:lstStyle/>
        <a:p>
          <a:endParaRPr lang="ro-RO"/>
        </a:p>
      </dgm:t>
    </dgm:pt>
    <dgm:pt modelId="{D6D2BED4-2133-F844-BA5F-B1D2D76DDBB2}" type="pres">
      <dgm:prSet presAssocID="{9E30ED24-DD39-6644-A503-727C60B219C0}" presName="linear" presStyleCnt="0">
        <dgm:presLayoutVars>
          <dgm:dir/>
          <dgm:animLvl val="lvl"/>
          <dgm:resizeHandles val="exact"/>
        </dgm:presLayoutVars>
      </dgm:prSet>
      <dgm:spPr/>
    </dgm:pt>
    <dgm:pt modelId="{95E55DED-6AC9-A146-9ECC-CADA22F07311}" type="pres">
      <dgm:prSet presAssocID="{9AD7936B-9FC5-BE45-8BAC-668FAB0ECA47}" presName="parentLin" presStyleCnt="0"/>
      <dgm:spPr/>
    </dgm:pt>
    <dgm:pt modelId="{B8174CCA-65DA-A842-812A-AC81BAA0BE9C}" type="pres">
      <dgm:prSet presAssocID="{9AD7936B-9FC5-BE45-8BAC-668FAB0ECA47}" presName="parentLeftMargin" presStyleLbl="node1" presStyleIdx="0" presStyleCnt="6"/>
      <dgm:spPr/>
    </dgm:pt>
    <dgm:pt modelId="{0BF06A3E-341D-8241-A2FB-39A9A5F555E5}" type="pres">
      <dgm:prSet presAssocID="{9AD7936B-9FC5-BE45-8BAC-668FAB0ECA4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24D13F6-C5C1-704E-A388-C70D1F432213}" type="pres">
      <dgm:prSet presAssocID="{9AD7936B-9FC5-BE45-8BAC-668FAB0ECA47}" presName="negativeSpace" presStyleCnt="0"/>
      <dgm:spPr/>
    </dgm:pt>
    <dgm:pt modelId="{A60A648A-71EB-1241-94BA-1BB8B0C77B8D}" type="pres">
      <dgm:prSet presAssocID="{9AD7936B-9FC5-BE45-8BAC-668FAB0ECA47}" presName="childText" presStyleLbl="conFgAcc1" presStyleIdx="0" presStyleCnt="6">
        <dgm:presLayoutVars>
          <dgm:bulletEnabled val="1"/>
        </dgm:presLayoutVars>
      </dgm:prSet>
      <dgm:spPr/>
    </dgm:pt>
    <dgm:pt modelId="{FD4B9F3A-F373-3947-9A40-B4E40278AC23}" type="pres">
      <dgm:prSet presAssocID="{296616ED-8541-A349-AE22-3BD2612FA2C7}" presName="spaceBetweenRectangles" presStyleCnt="0"/>
      <dgm:spPr/>
    </dgm:pt>
    <dgm:pt modelId="{BEAFFCD8-BD05-0449-AF94-2AECC389A6FB}" type="pres">
      <dgm:prSet presAssocID="{01EDF46A-E4FB-3945-B2C2-32F228547F94}" presName="parentLin" presStyleCnt="0"/>
      <dgm:spPr/>
    </dgm:pt>
    <dgm:pt modelId="{C1B69093-629B-AE4A-97E1-BB9B646E5E4E}" type="pres">
      <dgm:prSet presAssocID="{01EDF46A-E4FB-3945-B2C2-32F228547F94}" presName="parentLeftMargin" presStyleLbl="node1" presStyleIdx="0" presStyleCnt="6"/>
      <dgm:spPr/>
    </dgm:pt>
    <dgm:pt modelId="{93DF72E8-C619-B74F-82C5-D8BEF602C7DF}" type="pres">
      <dgm:prSet presAssocID="{01EDF46A-E4FB-3945-B2C2-32F228547F94}" presName="parentText" presStyleLbl="node1" presStyleIdx="1" presStyleCnt="6" custLinFactNeighborX="11561" custLinFactNeighborY="-15150">
        <dgm:presLayoutVars>
          <dgm:chMax val="0"/>
          <dgm:bulletEnabled val="1"/>
        </dgm:presLayoutVars>
      </dgm:prSet>
      <dgm:spPr/>
    </dgm:pt>
    <dgm:pt modelId="{4BF789D0-D434-4345-B679-88CDA44CCA5F}" type="pres">
      <dgm:prSet presAssocID="{01EDF46A-E4FB-3945-B2C2-32F228547F94}" presName="negativeSpace" presStyleCnt="0"/>
      <dgm:spPr/>
    </dgm:pt>
    <dgm:pt modelId="{E553959C-004F-8748-9252-63F4C5526C51}" type="pres">
      <dgm:prSet presAssocID="{01EDF46A-E4FB-3945-B2C2-32F228547F94}" presName="childText" presStyleLbl="conFgAcc1" presStyleIdx="1" presStyleCnt="6">
        <dgm:presLayoutVars>
          <dgm:bulletEnabled val="1"/>
        </dgm:presLayoutVars>
      </dgm:prSet>
      <dgm:spPr/>
    </dgm:pt>
    <dgm:pt modelId="{A7E7CBAE-87F5-764E-847A-3EB35379B8FC}" type="pres">
      <dgm:prSet presAssocID="{0796B515-FF5F-E046-9B32-6EE2FFA64245}" presName="spaceBetweenRectangles" presStyleCnt="0"/>
      <dgm:spPr/>
    </dgm:pt>
    <dgm:pt modelId="{942DA252-ACEA-A742-8374-22C3C915731D}" type="pres">
      <dgm:prSet presAssocID="{BEE73769-4DA8-DA45-B1EE-69807EE17441}" presName="parentLin" presStyleCnt="0"/>
      <dgm:spPr/>
    </dgm:pt>
    <dgm:pt modelId="{66D4C94A-23A3-CA49-A86B-5D30D1BB9096}" type="pres">
      <dgm:prSet presAssocID="{BEE73769-4DA8-DA45-B1EE-69807EE17441}" presName="parentLeftMargin" presStyleLbl="node1" presStyleIdx="1" presStyleCnt="6"/>
      <dgm:spPr/>
    </dgm:pt>
    <dgm:pt modelId="{DAE4DFE7-3244-ED45-99E4-5B7C84EF7809}" type="pres">
      <dgm:prSet presAssocID="{BEE73769-4DA8-DA45-B1EE-69807EE17441}" presName="parentText" presStyleLbl="node1" presStyleIdx="2" presStyleCnt="6" custScaleY="122969" custLinFactNeighborX="-5559" custLinFactNeighborY="-1952">
        <dgm:presLayoutVars>
          <dgm:chMax val="0"/>
          <dgm:bulletEnabled val="1"/>
        </dgm:presLayoutVars>
      </dgm:prSet>
      <dgm:spPr/>
    </dgm:pt>
    <dgm:pt modelId="{E78BF829-928C-094C-85B4-C3DCF40D4B70}" type="pres">
      <dgm:prSet presAssocID="{BEE73769-4DA8-DA45-B1EE-69807EE17441}" presName="negativeSpace" presStyleCnt="0"/>
      <dgm:spPr/>
    </dgm:pt>
    <dgm:pt modelId="{41BA1134-FF92-DC4B-B4B8-D9D3573BBF5E}" type="pres">
      <dgm:prSet presAssocID="{BEE73769-4DA8-DA45-B1EE-69807EE17441}" presName="childText" presStyleLbl="conFgAcc1" presStyleIdx="2" presStyleCnt="6">
        <dgm:presLayoutVars>
          <dgm:bulletEnabled val="1"/>
        </dgm:presLayoutVars>
      </dgm:prSet>
      <dgm:spPr/>
    </dgm:pt>
    <dgm:pt modelId="{F9F738A8-9200-804E-A748-A818C19E558E}" type="pres">
      <dgm:prSet presAssocID="{B301BE79-6EB8-4E43-B0B2-53F852295FA4}" presName="spaceBetweenRectangles" presStyleCnt="0"/>
      <dgm:spPr/>
    </dgm:pt>
    <dgm:pt modelId="{0511B299-4BFC-5C46-BF70-62E5A31F1BC6}" type="pres">
      <dgm:prSet presAssocID="{2074271D-9DA1-7E47-9697-6821CB0F3AA3}" presName="parentLin" presStyleCnt="0"/>
      <dgm:spPr/>
    </dgm:pt>
    <dgm:pt modelId="{44A957E1-CCF3-8747-9EA9-2064A7B2291C}" type="pres">
      <dgm:prSet presAssocID="{2074271D-9DA1-7E47-9697-6821CB0F3AA3}" presName="parentLeftMargin" presStyleLbl="node1" presStyleIdx="2" presStyleCnt="6"/>
      <dgm:spPr/>
    </dgm:pt>
    <dgm:pt modelId="{28D0D373-8EF2-D445-91F1-0F224A1E9B78}" type="pres">
      <dgm:prSet presAssocID="{2074271D-9DA1-7E47-9697-6821CB0F3AA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69CEDB3-CB21-0A4E-8BA5-A7D7AFA74897}" type="pres">
      <dgm:prSet presAssocID="{2074271D-9DA1-7E47-9697-6821CB0F3AA3}" presName="negativeSpace" presStyleCnt="0"/>
      <dgm:spPr/>
    </dgm:pt>
    <dgm:pt modelId="{EF5E161D-77D8-0D43-88AC-A0ECC1456E15}" type="pres">
      <dgm:prSet presAssocID="{2074271D-9DA1-7E47-9697-6821CB0F3AA3}" presName="childText" presStyleLbl="conFgAcc1" presStyleIdx="3" presStyleCnt="6">
        <dgm:presLayoutVars>
          <dgm:bulletEnabled val="1"/>
        </dgm:presLayoutVars>
      </dgm:prSet>
      <dgm:spPr/>
    </dgm:pt>
    <dgm:pt modelId="{4F21D4F9-AEDB-42E0-A256-64B79E7C69D8}" type="pres">
      <dgm:prSet presAssocID="{7A504C89-811F-6641-AB10-F684DEAC5DCC}" presName="spaceBetweenRectangles" presStyleCnt="0"/>
      <dgm:spPr/>
    </dgm:pt>
    <dgm:pt modelId="{A91C71F3-1E16-4D68-9FFA-3E66B93CEA21}" type="pres">
      <dgm:prSet presAssocID="{09FE0A9A-63E5-4C85-95B0-BE1177D92BAA}" presName="parentLin" presStyleCnt="0"/>
      <dgm:spPr/>
    </dgm:pt>
    <dgm:pt modelId="{64D969AE-AC00-4FB3-81DB-C8BDE8FF4FB7}" type="pres">
      <dgm:prSet presAssocID="{09FE0A9A-63E5-4C85-95B0-BE1177D92BAA}" presName="parentLeftMargin" presStyleLbl="node1" presStyleIdx="3" presStyleCnt="6"/>
      <dgm:spPr/>
    </dgm:pt>
    <dgm:pt modelId="{EF492530-B964-487D-A3DA-3ADEE5923BCA}" type="pres">
      <dgm:prSet presAssocID="{09FE0A9A-63E5-4C85-95B0-BE1177D92BA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7729FBB-D71C-4731-905A-4FF7C8DA1EB4}" type="pres">
      <dgm:prSet presAssocID="{09FE0A9A-63E5-4C85-95B0-BE1177D92BAA}" presName="negativeSpace" presStyleCnt="0"/>
      <dgm:spPr/>
    </dgm:pt>
    <dgm:pt modelId="{D0452145-D0A1-4167-969A-C53E91C9CB25}" type="pres">
      <dgm:prSet presAssocID="{09FE0A9A-63E5-4C85-95B0-BE1177D92BAA}" presName="childText" presStyleLbl="conFgAcc1" presStyleIdx="4" presStyleCnt="6">
        <dgm:presLayoutVars>
          <dgm:bulletEnabled val="1"/>
        </dgm:presLayoutVars>
      </dgm:prSet>
      <dgm:spPr/>
    </dgm:pt>
    <dgm:pt modelId="{259070A9-0ECE-4D4B-A3CC-5100A0A0323B}" type="pres">
      <dgm:prSet presAssocID="{2B8606EB-3A82-4683-BC52-1AB8C6028FBA}" presName="spaceBetweenRectangles" presStyleCnt="0"/>
      <dgm:spPr/>
    </dgm:pt>
    <dgm:pt modelId="{9F7A3757-EBED-415D-932B-FF6B27512F80}" type="pres">
      <dgm:prSet presAssocID="{9AD0D147-74CA-40CB-8DD7-8CFDEAF50EAF}" presName="parentLin" presStyleCnt="0"/>
      <dgm:spPr/>
    </dgm:pt>
    <dgm:pt modelId="{8FEB02C2-FAB2-453B-A1FB-C6E3087A183C}" type="pres">
      <dgm:prSet presAssocID="{9AD0D147-74CA-40CB-8DD7-8CFDEAF50EAF}" presName="parentLeftMargin" presStyleLbl="node1" presStyleIdx="4" presStyleCnt="6"/>
      <dgm:spPr/>
    </dgm:pt>
    <dgm:pt modelId="{61DA042C-53E9-43F6-9D84-85B235EB5CC4}" type="pres">
      <dgm:prSet presAssocID="{9AD0D147-74CA-40CB-8DD7-8CFDEAF50EAF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394528F-C11E-4F78-8783-3EEBCD5853E0}" type="pres">
      <dgm:prSet presAssocID="{9AD0D147-74CA-40CB-8DD7-8CFDEAF50EAF}" presName="negativeSpace" presStyleCnt="0"/>
      <dgm:spPr/>
    </dgm:pt>
    <dgm:pt modelId="{AFC82714-1EDC-43C9-BB51-8134E7863602}" type="pres">
      <dgm:prSet presAssocID="{9AD0D147-74CA-40CB-8DD7-8CFDEAF50EAF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BB5FA15-12B1-42F5-8072-DB3714DFA9FD}" type="presOf" srcId="{09FE0A9A-63E5-4C85-95B0-BE1177D92BAA}" destId="{64D969AE-AC00-4FB3-81DB-C8BDE8FF4FB7}" srcOrd="0" destOrd="0" presId="urn:microsoft.com/office/officeart/2005/8/layout/list1"/>
    <dgm:cxn modelId="{B60AD41F-AB52-FF49-808E-48EC33C781AC}" srcId="{9E30ED24-DD39-6644-A503-727C60B219C0}" destId="{9AD7936B-9FC5-BE45-8BAC-668FAB0ECA47}" srcOrd="0" destOrd="0" parTransId="{CF218C6B-7628-2F48-A3D5-8A93E9DD9C51}" sibTransId="{296616ED-8541-A349-AE22-3BD2612FA2C7}"/>
    <dgm:cxn modelId="{08BD662B-687A-AB4E-80CE-244BC39A8395}" type="presOf" srcId="{9AD7936B-9FC5-BE45-8BAC-668FAB0ECA47}" destId="{B8174CCA-65DA-A842-812A-AC81BAA0BE9C}" srcOrd="0" destOrd="0" presId="urn:microsoft.com/office/officeart/2005/8/layout/list1"/>
    <dgm:cxn modelId="{B1EE003A-2F61-164A-92C6-0C6EB2B0AC85}" srcId="{9E30ED24-DD39-6644-A503-727C60B219C0}" destId="{2074271D-9DA1-7E47-9697-6821CB0F3AA3}" srcOrd="3" destOrd="0" parTransId="{88C8DFB6-151D-B04C-9E2A-843DFB22CD10}" sibTransId="{7A504C89-811F-6641-AB10-F684DEAC5DCC}"/>
    <dgm:cxn modelId="{447D9E56-E811-411F-B05F-383328568D35}" srcId="{9E30ED24-DD39-6644-A503-727C60B219C0}" destId="{9AD0D147-74CA-40CB-8DD7-8CFDEAF50EAF}" srcOrd="5" destOrd="0" parTransId="{FED80005-2249-4264-9F7B-5AC0FC986337}" sibTransId="{5FD32E99-255D-4F8B-AC5D-A41F4AF3965D}"/>
    <dgm:cxn modelId="{8DF01858-5E9C-EF49-9B8A-0835F1BF4FCE}" type="presOf" srcId="{9AD7936B-9FC5-BE45-8BAC-668FAB0ECA47}" destId="{0BF06A3E-341D-8241-A2FB-39A9A5F555E5}" srcOrd="1" destOrd="0" presId="urn:microsoft.com/office/officeart/2005/8/layout/list1"/>
    <dgm:cxn modelId="{DEC45B5B-05BD-9B47-A71D-69850D7B595D}" type="presOf" srcId="{BEE73769-4DA8-DA45-B1EE-69807EE17441}" destId="{DAE4DFE7-3244-ED45-99E4-5B7C84EF7809}" srcOrd="1" destOrd="0" presId="urn:microsoft.com/office/officeart/2005/8/layout/list1"/>
    <dgm:cxn modelId="{A9FC7F61-DF1A-E042-9A9F-1D10D1DC24BD}" type="presOf" srcId="{9E30ED24-DD39-6644-A503-727C60B219C0}" destId="{D6D2BED4-2133-F844-BA5F-B1D2D76DDBB2}" srcOrd="0" destOrd="0" presId="urn:microsoft.com/office/officeart/2005/8/layout/list1"/>
    <dgm:cxn modelId="{9C1EE275-FE9E-F248-B74A-BD2E9CCB6971}" type="presOf" srcId="{01EDF46A-E4FB-3945-B2C2-32F228547F94}" destId="{C1B69093-629B-AE4A-97E1-BB9B646E5E4E}" srcOrd="0" destOrd="0" presId="urn:microsoft.com/office/officeart/2005/8/layout/list1"/>
    <dgm:cxn modelId="{98E6D676-9110-5641-A80E-2B327B8DEF63}" type="presOf" srcId="{BEE73769-4DA8-DA45-B1EE-69807EE17441}" destId="{66D4C94A-23A3-CA49-A86B-5D30D1BB9096}" srcOrd="0" destOrd="0" presId="urn:microsoft.com/office/officeart/2005/8/layout/list1"/>
    <dgm:cxn modelId="{4B97EA86-F7C6-4C33-B900-B5392C6F14FA}" type="presOf" srcId="{9AD0D147-74CA-40CB-8DD7-8CFDEAF50EAF}" destId="{8FEB02C2-FAB2-453B-A1FB-C6E3087A183C}" srcOrd="0" destOrd="0" presId="urn:microsoft.com/office/officeart/2005/8/layout/list1"/>
    <dgm:cxn modelId="{E3252D90-7267-854C-A21C-60789D6D2FA5}" type="presOf" srcId="{01EDF46A-E4FB-3945-B2C2-32F228547F94}" destId="{93DF72E8-C619-B74F-82C5-D8BEF602C7DF}" srcOrd="1" destOrd="0" presId="urn:microsoft.com/office/officeart/2005/8/layout/list1"/>
    <dgm:cxn modelId="{01E6D19F-D4A8-434F-A294-67403C8DCBB5}" type="presOf" srcId="{09FE0A9A-63E5-4C85-95B0-BE1177D92BAA}" destId="{EF492530-B964-487D-A3DA-3ADEE5923BCA}" srcOrd="1" destOrd="0" presId="urn:microsoft.com/office/officeart/2005/8/layout/list1"/>
    <dgm:cxn modelId="{435C43A5-5145-1944-977D-F527C1EC0A20}" type="presOf" srcId="{2074271D-9DA1-7E47-9697-6821CB0F3AA3}" destId="{28D0D373-8EF2-D445-91F1-0F224A1E9B78}" srcOrd="1" destOrd="0" presId="urn:microsoft.com/office/officeart/2005/8/layout/list1"/>
    <dgm:cxn modelId="{65F34DD7-4BEC-E648-9D51-A041A8666784}" srcId="{9E30ED24-DD39-6644-A503-727C60B219C0}" destId="{BEE73769-4DA8-DA45-B1EE-69807EE17441}" srcOrd="2" destOrd="0" parTransId="{56952347-1D91-CB4A-AE0D-7EC38919F305}" sibTransId="{B301BE79-6EB8-4E43-B0B2-53F852295FA4}"/>
    <dgm:cxn modelId="{1FB5B6E4-B944-634F-B8FF-95F6FC3CB8F8}" type="presOf" srcId="{2074271D-9DA1-7E47-9697-6821CB0F3AA3}" destId="{44A957E1-CCF3-8747-9EA9-2064A7B2291C}" srcOrd="0" destOrd="0" presId="urn:microsoft.com/office/officeart/2005/8/layout/list1"/>
    <dgm:cxn modelId="{0D9D29EA-B79E-864E-AFE6-F38B99848042}" srcId="{9E30ED24-DD39-6644-A503-727C60B219C0}" destId="{01EDF46A-E4FB-3945-B2C2-32F228547F94}" srcOrd="1" destOrd="0" parTransId="{B006B6BC-8381-3B4D-A56F-BE3BC6A12A71}" sibTransId="{0796B515-FF5F-E046-9B32-6EE2FFA64245}"/>
    <dgm:cxn modelId="{89EF0BFA-05B1-4BF2-ADA9-04AC953F02F5}" srcId="{9E30ED24-DD39-6644-A503-727C60B219C0}" destId="{09FE0A9A-63E5-4C85-95B0-BE1177D92BAA}" srcOrd="4" destOrd="0" parTransId="{F3A8B777-3244-4E95-B321-9307CA847FED}" sibTransId="{2B8606EB-3A82-4683-BC52-1AB8C6028FBA}"/>
    <dgm:cxn modelId="{55438FFC-EE28-487C-BCF7-3BE705E2DC67}" type="presOf" srcId="{9AD0D147-74CA-40CB-8DD7-8CFDEAF50EAF}" destId="{61DA042C-53E9-43F6-9D84-85B235EB5CC4}" srcOrd="1" destOrd="0" presId="urn:microsoft.com/office/officeart/2005/8/layout/list1"/>
    <dgm:cxn modelId="{B377CDD1-F8A5-804C-969B-14D8E701F9ED}" type="presParOf" srcId="{D6D2BED4-2133-F844-BA5F-B1D2D76DDBB2}" destId="{95E55DED-6AC9-A146-9ECC-CADA22F07311}" srcOrd="0" destOrd="0" presId="urn:microsoft.com/office/officeart/2005/8/layout/list1"/>
    <dgm:cxn modelId="{F34830B7-3F50-004E-8B93-1EB4BD57BD63}" type="presParOf" srcId="{95E55DED-6AC9-A146-9ECC-CADA22F07311}" destId="{B8174CCA-65DA-A842-812A-AC81BAA0BE9C}" srcOrd="0" destOrd="0" presId="urn:microsoft.com/office/officeart/2005/8/layout/list1"/>
    <dgm:cxn modelId="{CF91182F-B93D-AD41-A948-B39EB9C38004}" type="presParOf" srcId="{95E55DED-6AC9-A146-9ECC-CADA22F07311}" destId="{0BF06A3E-341D-8241-A2FB-39A9A5F555E5}" srcOrd="1" destOrd="0" presId="urn:microsoft.com/office/officeart/2005/8/layout/list1"/>
    <dgm:cxn modelId="{EA3F2417-0F20-0642-B6C9-3C51E2C1C62D}" type="presParOf" srcId="{D6D2BED4-2133-F844-BA5F-B1D2D76DDBB2}" destId="{A24D13F6-C5C1-704E-A388-C70D1F432213}" srcOrd="1" destOrd="0" presId="urn:microsoft.com/office/officeart/2005/8/layout/list1"/>
    <dgm:cxn modelId="{69E03A85-6297-A34E-B3B2-BB6915BC418E}" type="presParOf" srcId="{D6D2BED4-2133-F844-BA5F-B1D2D76DDBB2}" destId="{A60A648A-71EB-1241-94BA-1BB8B0C77B8D}" srcOrd="2" destOrd="0" presId="urn:microsoft.com/office/officeart/2005/8/layout/list1"/>
    <dgm:cxn modelId="{01123D66-E7F4-F74E-853E-A25AC8A34DCF}" type="presParOf" srcId="{D6D2BED4-2133-F844-BA5F-B1D2D76DDBB2}" destId="{FD4B9F3A-F373-3947-9A40-B4E40278AC23}" srcOrd="3" destOrd="0" presId="urn:microsoft.com/office/officeart/2005/8/layout/list1"/>
    <dgm:cxn modelId="{7478FE95-5645-6745-8746-A599F05B0CF2}" type="presParOf" srcId="{D6D2BED4-2133-F844-BA5F-B1D2D76DDBB2}" destId="{BEAFFCD8-BD05-0449-AF94-2AECC389A6FB}" srcOrd="4" destOrd="0" presId="urn:microsoft.com/office/officeart/2005/8/layout/list1"/>
    <dgm:cxn modelId="{658FF64D-BDB7-7649-BC98-1F9C7EF7C969}" type="presParOf" srcId="{BEAFFCD8-BD05-0449-AF94-2AECC389A6FB}" destId="{C1B69093-629B-AE4A-97E1-BB9B646E5E4E}" srcOrd="0" destOrd="0" presId="urn:microsoft.com/office/officeart/2005/8/layout/list1"/>
    <dgm:cxn modelId="{E07F2239-F543-C04D-AFE6-8A733BD73DF6}" type="presParOf" srcId="{BEAFFCD8-BD05-0449-AF94-2AECC389A6FB}" destId="{93DF72E8-C619-B74F-82C5-D8BEF602C7DF}" srcOrd="1" destOrd="0" presId="urn:microsoft.com/office/officeart/2005/8/layout/list1"/>
    <dgm:cxn modelId="{474F355F-AB59-F34E-BC0A-EE20E39B5F64}" type="presParOf" srcId="{D6D2BED4-2133-F844-BA5F-B1D2D76DDBB2}" destId="{4BF789D0-D434-4345-B679-88CDA44CCA5F}" srcOrd="5" destOrd="0" presId="urn:microsoft.com/office/officeart/2005/8/layout/list1"/>
    <dgm:cxn modelId="{1A7B55FE-AC7A-A843-B858-48E24539CEC3}" type="presParOf" srcId="{D6D2BED4-2133-F844-BA5F-B1D2D76DDBB2}" destId="{E553959C-004F-8748-9252-63F4C5526C51}" srcOrd="6" destOrd="0" presId="urn:microsoft.com/office/officeart/2005/8/layout/list1"/>
    <dgm:cxn modelId="{968846DA-DDFD-5F48-B296-15BF8140F20E}" type="presParOf" srcId="{D6D2BED4-2133-F844-BA5F-B1D2D76DDBB2}" destId="{A7E7CBAE-87F5-764E-847A-3EB35379B8FC}" srcOrd="7" destOrd="0" presId="urn:microsoft.com/office/officeart/2005/8/layout/list1"/>
    <dgm:cxn modelId="{EAFAB659-B6CE-3B46-9B18-1C61D3E76C60}" type="presParOf" srcId="{D6D2BED4-2133-F844-BA5F-B1D2D76DDBB2}" destId="{942DA252-ACEA-A742-8374-22C3C915731D}" srcOrd="8" destOrd="0" presId="urn:microsoft.com/office/officeart/2005/8/layout/list1"/>
    <dgm:cxn modelId="{5AE45071-0A73-BB4B-94FC-4A0CA26DE718}" type="presParOf" srcId="{942DA252-ACEA-A742-8374-22C3C915731D}" destId="{66D4C94A-23A3-CA49-A86B-5D30D1BB9096}" srcOrd="0" destOrd="0" presId="urn:microsoft.com/office/officeart/2005/8/layout/list1"/>
    <dgm:cxn modelId="{CD4DEDCE-0AD6-C24F-A81D-1CE73BB9C447}" type="presParOf" srcId="{942DA252-ACEA-A742-8374-22C3C915731D}" destId="{DAE4DFE7-3244-ED45-99E4-5B7C84EF7809}" srcOrd="1" destOrd="0" presId="urn:microsoft.com/office/officeart/2005/8/layout/list1"/>
    <dgm:cxn modelId="{69B03DBF-837A-B44C-90E9-F40295D1EEB5}" type="presParOf" srcId="{D6D2BED4-2133-F844-BA5F-B1D2D76DDBB2}" destId="{E78BF829-928C-094C-85B4-C3DCF40D4B70}" srcOrd="9" destOrd="0" presId="urn:microsoft.com/office/officeart/2005/8/layout/list1"/>
    <dgm:cxn modelId="{8662B7BE-A5AE-CF40-BEB2-31A4CD601E57}" type="presParOf" srcId="{D6D2BED4-2133-F844-BA5F-B1D2D76DDBB2}" destId="{41BA1134-FF92-DC4B-B4B8-D9D3573BBF5E}" srcOrd="10" destOrd="0" presId="urn:microsoft.com/office/officeart/2005/8/layout/list1"/>
    <dgm:cxn modelId="{A1BA1E19-A1E5-D44C-9848-57CD1EF1AA0D}" type="presParOf" srcId="{D6D2BED4-2133-F844-BA5F-B1D2D76DDBB2}" destId="{F9F738A8-9200-804E-A748-A818C19E558E}" srcOrd="11" destOrd="0" presId="urn:microsoft.com/office/officeart/2005/8/layout/list1"/>
    <dgm:cxn modelId="{FDC69587-2AC8-7B44-A882-CF5D55C4275C}" type="presParOf" srcId="{D6D2BED4-2133-F844-BA5F-B1D2D76DDBB2}" destId="{0511B299-4BFC-5C46-BF70-62E5A31F1BC6}" srcOrd="12" destOrd="0" presId="urn:microsoft.com/office/officeart/2005/8/layout/list1"/>
    <dgm:cxn modelId="{37B1FC98-0689-2C40-B4F3-2DE9EFC95661}" type="presParOf" srcId="{0511B299-4BFC-5C46-BF70-62E5A31F1BC6}" destId="{44A957E1-CCF3-8747-9EA9-2064A7B2291C}" srcOrd="0" destOrd="0" presId="urn:microsoft.com/office/officeart/2005/8/layout/list1"/>
    <dgm:cxn modelId="{0377351D-620E-4D4E-B5FA-0DBBA8E4D3D7}" type="presParOf" srcId="{0511B299-4BFC-5C46-BF70-62E5A31F1BC6}" destId="{28D0D373-8EF2-D445-91F1-0F224A1E9B78}" srcOrd="1" destOrd="0" presId="urn:microsoft.com/office/officeart/2005/8/layout/list1"/>
    <dgm:cxn modelId="{914AA7A9-2F3C-A548-9721-49F774E51FDD}" type="presParOf" srcId="{D6D2BED4-2133-F844-BA5F-B1D2D76DDBB2}" destId="{169CEDB3-CB21-0A4E-8BA5-A7D7AFA74897}" srcOrd="13" destOrd="0" presId="urn:microsoft.com/office/officeart/2005/8/layout/list1"/>
    <dgm:cxn modelId="{385EEA1D-028C-024E-BBE9-E64051F189A2}" type="presParOf" srcId="{D6D2BED4-2133-F844-BA5F-B1D2D76DDBB2}" destId="{EF5E161D-77D8-0D43-88AC-A0ECC1456E15}" srcOrd="14" destOrd="0" presId="urn:microsoft.com/office/officeart/2005/8/layout/list1"/>
    <dgm:cxn modelId="{D9824E75-C07B-46DE-8DA5-AEE6E7E3C435}" type="presParOf" srcId="{D6D2BED4-2133-F844-BA5F-B1D2D76DDBB2}" destId="{4F21D4F9-AEDB-42E0-A256-64B79E7C69D8}" srcOrd="15" destOrd="0" presId="urn:microsoft.com/office/officeart/2005/8/layout/list1"/>
    <dgm:cxn modelId="{939609E2-7AAE-47B4-8923-5A68FB901671}" type="presParOf" srcId="{D6D2BED4-2133-F844-BA5F-B1D2D76DDBB2}" destId="{A91C71F3-1E16-4D68-9FFA-3E66B93CEA21}" srcOrd="16" destOrd="0" presId="urn:microsoft.com/office/officeart/2005/8/layout/list1"/>
    <dgm:cxn modelId="{8E2E2F9F-F7F2-423A-B7B7-66B1161F6B6E}" type="presParOf" srcId="{A91C71F3-1E16-4D68-9FFA-3E66B93CEA21}" destId="{64D969AE-AC00-4FB3-81DB-C8BDE8FF4FB7}" srcOrd="0" destOrd="0" presId="urn:microsoft.com/office/officeart/2005/8/layout/list1"/>
    <dgm:cxn modelId="{9FDC8742-4AAD-4E05-AC2D-95A825C7EC19}" type="presParOf" srcId="{A91C71F3-1E16-4D68-9FFA-3E66B93CEA21}" destId="{EF492530-B964-487D-A3DA-3ADEE5923BCA}" srcOrd="1" destOrd="0" presId="urn:microsoft.com/office/officeart/2005/8/layout/list1"/>
    <dgm:cxn modelId="{959FAEE3-D00D-4051-AAC1-2CB0D8DBABF0}" type="presParOf" srcId="{D6D2BED4-2133-F844-BA5F-B1D2D76DDBB2}" destId="{57729FBB-D71C-4731-905A-4FF7C8DA1EB4}" srcOrd="17" destOrd="0" presId="urn:microsoft.com/office/officeart/2005/8/layout/list1"/>
    <dgm:cxn modelId="{A0D4D737-88E0-4FAC-B5AD-04F874F12DDF}" type="presParOf" srcId="{D6D2BED4-2133-F844-BA5F-B1D2D76DDBB2}" destId="{D0452145-D0A1-4167-969A-C53E91C9CB25}" srcOrd="18" destOrd="0" presId="urn:microsoft.com/office/officeart/2005/8/layout/list1"/>
    <dgm:cxn modelId="{DFCBD2C1-1E57-40A3-ABA6-FE8A5233F197}" type="presParOf" srcId="{D6D2BED4-2133-F844-BA5F-B1D2D76DDBB2}" destId="{259070A9-0ECE-4D4B-A3CC-5100A0A0323B}" srcOrd="19" destOrd="0" presId="urn:microsoft.com/office/officeart/2005/8/layout/list1"/>
    <dgm:cxn modelId="{C36ADC2C-32B0-41EF-868E-EB1CFD7F21D0}" type="presParOf" srcId="{D6D2BED4-2133-F844-BA5F-B1D2D76DDBB2}" destId="{9F7A3757-EBED-415D-932B-FF6B27512F80}" srcOrd="20" destOrd="0" presId="urn:microsoft.com/office/officeart/2005/8/layout/list1"/>
    <dgm:cxn modelId="{409FA6FA-3C8F-4BE7-B550-C9B2242033F9}" type="presParOf" srcId="{9F7A3757-EBED-415D-932B-FF6B27512F80}" destId="{8FEB02C2-FAB2-453B-A1FB-C6E3087A183C}" srcOrd="0" destOrd="0" presId="urn:microsoft.com/office/officeart/2005/8/layout/list1"/>
    <dgm:cxn modelId="{37E7592C-7016-4D49-882D-407673045A0D}" type="presParOf" srcId="{9F7A3757-EBED-415D-932B-FF6B27512F80}" destId="{61DA042C-53E9-43F6-9D84-85B235EB5CC4}" srcOrd="1" destOrd="0" presId="urn:microsoft.com/office/officeart/2005/8/layout/list1"/>
    <dgm:cxn modelId="{8B876DC7-BFB2-4D6B-A752-A6064CE51659}" type="presParOf" srcId="{D6D2BED4-2133-F844-BA5F-B1D2D76DDBB2}" destId="{3394528F-C11E-4F78-8783-3EEBCD5853E0}" srcOrd="21" destOrd="0" presId="urn:microsoft.com/office/officeart/2005/8/layout/list1"/>
    <dgm:cxn modelId="{26611686-CF08-4917-90B7-34C48F3F7D51}" type="presParOf" srcId="{D6D2BED4-2133-F844-BA5F-B1D2D76DDBB2}" destId="{AFC82714-1EDC-43C9-BB51-8134E786360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A648A-71EB-1241-94BA-1BB8B0C77B8D}">
      <dsp:nvSpPr>
        <dsp:cNvPr id="0" name=""/>
        <dsp:cNvSpPr/>
      </dsp:nvSpPr>
      <dsp:spPr>
        <a:xfrm>
          <a:off x="0" y="301716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06A3E-341D-8241-A2FB-39A9A5F555E5}">
      <dsp:nvSpPr>
        <dsp:cNvPr id="0" name=""/>
        <dsp:cNvSpPr/>
      </dsp:nvSpPr>
      <dsp:spPr>
        <a:xfrm>
          <a:off x="506181" y="50796"/>
          <a:ext cx="7086542" cy="501840"/>
        </a:xfrm>
        <a:prstGeom prst="round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AVENSA CONSULTING </a:t>
          </a:r>
          <a:r>
            <a:rPr lang="ro-RO" sz="1100" b="1" kern="1200"/>
            <a:t>SRL</a:t>
          </a:r>
          <a:r>
            <a:rPr lang="en-US" sz="1100" b="1" kern="1200"/>
            <a:t> (</a:t>
          </a:r>
          <a:r>
            <a:rPr lang="ro-RO" sz="1100" b="1" kern="1200"/>
            <a:t>Lider de consortiu</a:t>
          </a:r>
          <a:r>
            <a:rPr lang="en-US" sz="1100" b="1" kern="1200"/>
            <a:t>)</a:t>
          </a:r>
        </a:p>
      </dsp:txBody>
      <dsp:txXfrm>
        <a:off x="530679" y="75294"/>
        <a:ext cx="7037546" cy="452844"/>
      </dsp:txXfrm>
    </dsp:sp>
    <dsp:sp modelId="{E553959C-004F-8748-9252-63F4C5526C51}">
      <dsp:nvSpPr>
        <dsp:cNvPr id="0" name=""/>
        <dsp:cNvSpPr/>
      </dsp:nvSpPr>
      <dsp:spPr>
        <a:xfrm>
          <a:off x="0" y="1072836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F72E8-C619-B74F-82C5-D8BEF602C7DF}">
      <dsp:nvSpPr>
        <dsp:cNvPr id="0" name=""/>
        <dsp:cNvSpPr/>
      </dsp:nvSpPr>
      <dsp:spPr>
        <a:xfrm>
          <a:off x="564701" y="745887"/>
          <a:ext cx="7086542" cy="501840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Foro de Formacion Y Ediciones (FFE) (partener)</a:t>
          </a:r>
        </a:p>
      </dsp:txBody>
      <dsp:txXfrm>
        <a:off x="589199" y="770385"/>
        <a:ext cx="7037546" cy="452844"/>
      </dsp:txXfrm>
    </dsp:sp>
    <dsp:sp modelId="{41BA1134-FF92-DC4B-B4B8-D9D3573BBF5E}">
      <dsp:nvSpPr>
        <dsp:cNvPr id="0" name=""/>
        <dsp:cNvSpPr/>
      </dsp:nvSpPr>
      <dsp:spPr>
        <a:xfrm>
          <a:off x="0" y="195922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4DFE7-3244-ED45-99E4-5B7C84EF7809}">
      <dsp:nvSpPr>
        <dsp:cNvPr id="0" name=""/>
        <dsp:cNvSpPr/>
      </dsp:nvSpPr>
      <dsp:spPr>
        <a:xfrm>
          <a:off x="478042" y="1583240"/>
          <a:ext cx="7086542" cy="617107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/>
            <a:t>Agrupación de Profesionales para el Desarrollo Internacional</a:t>
          </a:r>
          <a:r>
            <a:rPr lang="en-GB" sz="1050" b="1" kern="1200"/>
            <a:t>  (APDI) (partener)</a:t>
          </a:r>
        </a:p>
      </dsp:txBody>
      <dsp:txXfrm>
        <a:off x="508167" y="1613365"/>
        <a:ext cx="7026292" cy="556857"/>
      </dsp:txXfrm>
    </dsp:sp>
    <dsp:sp modelId="{EF5E161D-77D8-0D43-88AC-A0ECC1456E15}">
      <dsp:nvSpPr>
        <dsp:cNvPr id="0" name=""/>
        <dsp:cNvSpPr/>
      </dsp:nvSpPr>
      <dsp:spPr>
        <a:xfrm>
          <a:off x="0" y="273034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0D373-8EF2-D445-91F1-0F224A1E9B78}">
      <dsp:nvSpPr>
        <dsp:cNvPr id="0" name=""/>
        <dsp:cNvSpPr/>
      </dsp:nvSpPr>
      <dsp:spPr>
        <a:xfrm>
          <a:off x="506181" y="2479423"/>
          <a:ext cx="7086542" cy="501840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ETEA Foundation (ETEA) (partener)</a:t>
          </a:r>
        </a:p>
      </dsp:txBody>
      <dsp:txXfrm>
        <a:off x="530679" y="2503921"/>
        <a:ext cx="7037546" cy="452844"/>
      </dsp:txXfrm>
    </dsp:sp>
    <dsp:sp modelId="{D0452145-D0A1-4167-969A-C53E91C9CB25}">
      <dsp:nvSpPr>
        <dsp:cNvPr id="0" name=""/>
        <dsp:cNvSpPr/>
      </dsp:nvSpPr>
      <dsp:spPr>
        <a:xfrm>
          <a:off x="0" y="350146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92530-B964-487D-A3DA-3ADEE5923BCA}">
      <dsp:nvSpPr>
        <dsp:cNvPr id="0" name=""/>
        <dsp:cNvSpPr/>
      </dsp:nvSpPr>
      <dsp:spPr>
        <a:xfrm>
          <a:off x="506181" y="3250543"/>
          <a:ext cx="7086542" cy="501840"/>
        </a:xfrm>
        <a:prstGeom prst="roundRect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SMART Integration (SMART) (partener)</a:t>
          </a:r>
          <a:endParaRPr lang="ro-RO" sz="1700" b="1" kern="1200"/>
        </a:p>
      </dsp:txBody>
      <dsp:txXfrm>
        <a:off x="530679" y="3275041"/>
        <a:ext cx="7037546" cy="452844"/>
      </dsp:txXfrm>
    </dsp:sp>
    <dsp:sp modelId="{AFC82714-1EDC-43C9-BB51-8134E7863602}">
      <dsp:nvSpPr>
        <dsp:cNvPr id="0" name=""/>
        <dsp:cNvSpPr/>
      </dsp:nvSpPr>
      <dsp:spPr>
        <a:xfrm>
          <a:off x="0" y="427258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A042C-53E9-43F6-9D84-85B235EB5CC4}">
      <dsp:nvSpPr>
        <dsp:cNvPr id="0" name=""/>
        <dsp:cNvSpPr/>
      </dsp:nvSpPr>
      <dsp:spPr>
        <a:xfrm>
          <a:off x="506181" y="4021663"/>
          <a:ext cx="7086542" cy="501840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EURO JOBS (EURO) </a:t>
          </a:r>
          <a:r>
            <a:rPr lang="en-US" sz="1700" kern="1200"/>
            <a:t>(partener)</a:t>
          </a:r>
          <a:endParaRPr lang="ro-RO" sz="1700" kern="1200"/>
        </a:p>
      </dsp:txBody>
      <dsp:txXfrm>
        <a:off x="530679" y="4046161"/>
        <a:ext cx="703754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7282-3608-BFA4-30B2-EB2373070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E4A27-C6EA-FDF3-D495-5D77DFAA8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584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E90C-AB05-F737-144A-BFA2C395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3F55B-3508-E037-A83A-8652B59AF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8B2DF-7790-EA4B-C679-C9006FBA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672A5-6FEB-8296-9497-30471324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167-A8A2-F6B6-126E-7A2D4E29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942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44C45-D56D-645A-08A3-D18C609AB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8FC86-94DF-F1DB-3FAA-43F985092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887EC-2DEC-C7E8-26FC-77F2BB1E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829A6-0521-E23D-7CD8-B43ED68A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C8A26-F873-CAAF-DC9E-681A6149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8899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D53E-1CFC-F6FD-EF45-22CFBD9E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C44AF-7250-D581-3E39-EFF6B59FC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45FBD-86BF-EE01-E6E9-C32AAF7F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FA662-954B-17AD-6F46-E6FFBB05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BB4A7-018D-D414-238D-9F685FE7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1412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8FD1-5936-A02D-1818-282D5692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C988-8E2B-D406-77CA-723190E48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F8B61-160C-65E3-7A84-C9DC364D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0FC0E-DFD2-08F0-0A31-911A06D0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6B2E7-70A5-F9A9-55EC-F5256174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2701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0BD0-8A91-A48D-085F-5105ECF5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F4195-580E-6CF7-AB10-515928DDD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1D990-B439-47C3-3028-A47372A6F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8BB6E-8197-32E3-CCB6-5405768C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4802-C1F4-B8CA-7AEF-49978EB7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C79F6-C5CD-2E8A-624F-C0DFA1B8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2886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32F2-BE79-D666-967D-813DBEB53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B0026-F0BB-FB40-91A5-A18D01A32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BF0F8-0C9C-054F-D9C5-42AF92D4B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A9468-8EAA-C12F-1C00-488276E49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67BC8-B758-E29A-02D6-738E8FFB4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6CF38-D3B3-4555-7F88-AA098D8E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C0509-DEB4-B1C4-D994-E4D3984D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40748-2015-EE0B-4C28-E3DD5E3E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213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2B40-8608-881A-73E1-679DC77A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17928-85DE-1996-CDFB-1AF6AB0A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1C724-58D5-C0F3-BD91-8FAA92C7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1784C-AED3-267C-C4AE-B8327E4D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5204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75F7C-641B-3DF1-F0AD-2FDB8A9D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242CF-573B-AA3C-4E72-314645B0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4045-7506-ACE9-98BD-590B5BE6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1546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9E46-60DE-9A80-07DE-FD8983AF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F934-72F0-E9E1-CD18-797FB19CE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8C277-3F5A-A6A1-6CDF-4430DCED9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2B84-A43E-7280-BD2A-8DDE149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26494-AB7E-4132-F518-2B873629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67095-EC69-B2D9-17B9-CF07B1A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1770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4354-0312-E1ED-4BE3-F58E4E98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C85406-486E-6D7B-2EAE-5B965E6B5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1E8C3-2ADD-8737-1BB2-335C49A04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92745-8FEA-362C-DE66-9E09B3096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16.05.2025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EFABF-1A79-88FA-4AB6-B83D122D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87914-032D-7A7B-BAD9-1E55F2C6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0369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ordPictureWatermark1910715675">
            <a:extLst>
              <a:ext uri="{FF2B5EF4-FFF2-40B4-BE49-F238E27FC236}">
                <a16:creationId xmlns:a16="http://schemas.microsoft.com/office/drawing/2014/main" id="{CF4DED3A-72AC-6DF1-1152-67CD36D81C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12" y="1158433"/>
            <a:ext cx="6980305" cy="4675777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8DF3FD-3F95-DD27-C19B-A068CE7445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5895380"/>
            <a:ext cx="9601201" cy="1354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619144-6F05-85AE-A544-1490E49AC7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033" y="-419534"/>
            <a:ext cx="9589168" cy="14430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4E35A-16FB-3780-735D-C85E558C4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86107-44A4-DC25-4788-DEA1D93F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01D18-5852-E869-5B15-665E6EE41D6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8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FAA8-FBCE-AE46-8C4F-25F0400B4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24" y="2128980"/>
            <a:ext cx="9816896" cy="2600040"/>
          </a:xfrm>
        </p:spPr>
        <p:txBody>
          <a:bodyPr anchor="t">
            <a:norm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o-RO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 de formare și conexe în vederea dezvoltării competențelor digitale a 30.000 de funcționari publici</a:t>
            </a:r>
            <a:endParaRPr lang="en-RO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2C91FDC-C169-A409-AAB4-ECA1BF843B18}"/>
              </a:ext>
            </a:extLst>
          </p:cNvPr>
          <p:cNvSpPr txBox="1">
            <a:spLocks/>
          </p:cNvSpPr>
          <p:nvPr/>
        </p:nvSpPr>
        <p:spPr>
          <a:xfrm>
            <a:off x="3296654" y="5129738"/>
            <a:ext cx="4396636" cy="122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CRAIOVA</a:t>
            </a:r>
            <a:endParaRPr lang="en-RO" sz="25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spcAft>
                <a:spcPts val="600"/>
              </a:spcAft>
            </a:pPr>
            <a:r>
              <a:rPr lang="en-RO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o-RO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RO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2025</a:t>
            </a: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615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838200" y="902368"/>
            <a:ext cx="10515600" cy="788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Back Office </a:t>
            </a:r>
            <a:r>
              <a:rPr lang="en-GB" sz="4000" b="1" dirty="0" err="1"/>
              <a:t>în</a:t>
            </a:r>
            <a:r>
              <a:rPr lang="en-GB" sz="4000" b="1" dirty="0"/>
              <a:t> </a:t>
            </a:r>
            <a:r>
              <a:rPr lang="en-GB" sz="4000" b="1" dirty="0" err="1"/>
              <a:t>contextul</a:t>
            </a:r>
            <a:r>
              <a:rPr lang="en-GB" sz="4000" b="1" dirty="0"/>
              <a:t> </a:t>
            </a:r>
            <a:r>
              <a:rPr lang="en-GB" sz="4000" b="1" dirty="0" err="1"/>
              <a:t>digitalizării</a:t>
            </a:r>
            <a:r>
              <a:rPr lang="en-GB" sz="4000" b="1" dirty="0"/>
              <a:t> </a:t>
            </a:r>
            <a:r>
              <a:rPr lang="en-GB" sz="4000" b="1" dirty="0" err="1"/>
              <a:t>administrației</a:t>
            </a:r>
            <a:r>
              <a:rPr lang="en-GB" sz="4000" b="1" dirty="0"/>
              <a:t> </a:t>
            </a:r>
            <a:r>
              <a:rPr lang="en-GB" sz="4000" b="1" dirty="0" err="1"/>
              <a:t>publice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800622" y="2055813"/>
            <a:ext cx="8571978" cy="36471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100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tehnologiilor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activitățile</a:t>
            </a:r>
            <a:r>
              <a:rPr lang="en-GB" sz="2200" dirty="0"/>
              <a:t> de back-office,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documentelor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fișierelor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cloud, </a:t>
            </a:r>
            <a:r>
              <a:rPr lang="en-GB" sz="2200" dirty="0" err="1"/>
              <a:t>asigurarea</a:t>
            </a:r>
            <a:r>
              <a:rPr lang="en-GB" sz="2200" dirty="0"/>
              <a:t> </a:t>
            </a:r>
            <a:r>
              <a:rPr lang="en-GB" sz="2200" dirty="0" err="1"/>
              <a:t>securității</a:t>
            </a:r>
            <a:r>
              <a:rPr lang="en-GB" sz="2200" dirty="0"/>
              <a:t> </a:t>
            </a:r>
            <a:r>
              <a:rPr lang="en-GB" sz="2200" dirty="0" err="1"/>
              <a:t>cibernetice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lucrul</a:t>
            </a:r>
            <a:r>
              <a:rPr lang="en-GB" sz="2200" dirty="0"/>
              <a:t> </a:t>
            </a:r>
            <a:r>
              <a:rPr lang="en-GB" sz="2200" dirty="0" err="1"/>
              <a:t>colaborativ</a:t>
            </a:r>
            <a:r>
              <a:rPr lang="en-GB" sz="2200" dirty="0"/>
              <a:t>.</a:t>
            </a:r>
          </a:p>
          <a:p>
            <a:pPr algn="just"/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Microsoft Office, Google Drive, Microsoft OneDrive, SharePoint, Dropbox,, Google Calendar.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Abilitatea</a:t>
            </a:r>
            <a:r>
              <a:rPr lang="en-GB" sz="2200" dirty="0"/>
              <a:t> de a </a:t>
            </a:r>
            <a:r>
              <a:rPr lang="en-GB" sz="2200" dirty="0" err="1"/>
              <a:t>organiza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gestiona</a:t>
            </a:r>
            <a:r>
              <a:rPr lang="en-GB" sz="2200" dirty="0"/>
              <a:t> </a:t>
            </a:r>
            <a:r>
              <a:rPr lang="en-GB" sz="2200" dirty="0" err="1"/>
              <a:t>fișiere</a:t>
            </a:r>
            <a:r>
              <a:rPr lang="en-GB" sz="2200" dirty="0"/>
              <a:t>, </a:t>
            </a:r>
            <a:r>
              <a:rPr lang="en-GB" sz="2200" dirty="0" err="1"/>
              <a:t>calendarul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sarcinile</a:t>
            </a:r>
            <a:r>
              <a:rPr lang="en-GB" sz="2200" dirty="0"/>
              <a:t> </a:t>
            </a:r>
            <a:r>
              <a:rPr lang="en-GB" sz="2200" dirty="0" err="1"/>
              <a:t>folosind</a:t>
            </a:r>
            <a:r>
              <a:rPr lang="en-GB" sz="2200" dirty="0"/>
              <a:t> </a:t>
            </a:r>
            <a:r>
              <a:rPr lang="en-GB" sz="2200" dirty="0" err="1"/>
              <a:t>aplicații</a:t>
            </a:r>
            <a:r>
              <a:rPr lang="en-GB" sz="2200" dirty="0"/>
              <a:t> cloud, precum </a:t>
            </a:r>
            <a:r>
              <a:rPr lang="en-GB" sz="2200" dirty="0" err="1"/>
              <a:t>și</a:t>
            </a:r>
            <a:r>
              <a:rPr lang="en-GB" sz="2200" dirty="0"/>
              <a:t> de a </a:t>
            </a:r>
            <a:r>
              <a:rPr lang="en-GB" sz="2200" dirty="0" err="1"/>
              <a:t>aplica</a:t>
            </a:r>
            <a:r>
              <a:rPr lang="en-GB" sz="2200" dirty="0"/>
              <a:t> </a:t>
            </a:r>
            <a:r>
              <a:rPr lang="en-GB" sz="2200" dirty="0" err="1"/>
              <a:t>măsuri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 </a:t>
            </a:r>
            <a:r>
              <a:rPr lang="en-GB" sz="2200" dirty="0" err="1"/>
              <a:t>cibernetică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protejarea</a:t>
            </a:r>
            <a:r>
              <a:rPr lang="en-GB" sz="2200" dirty="0"/>
              <a:t> </a:t>
            </a:r>
            <a:r>
              <a:rPr lang="en-GB" sz="2200" dirty="0" err="1"/>
              <a:t>informațiilor</a:t>
            </a:r>
            <a:r>
              <a:rPr lang="en-GB" sz="2200" dirty="0"/>
              <a:t> </a:t>
            </a:r>
            <a:r>
              <a:rPr lang="en-GB" sz="2200" dirty="0" err="1"/>
              <a:t>instituționale</a:t>
            </a:r>
            <a:r>
              <a:rPr lang="en-GB" sz="22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3971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838200" y="902368"/>
            <a:ext cx="10515600" cy="788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Back Office </a:t>
            </a:r>
            <a:r>
              <a:rPr lang="en-GB" sz="4000" b="1" dirty="0" err="1"/>
              <a:t>în</a:t>
            </a:r>
            <a:r>
              <a:rPr lang="en-GB" sz="4000" b="1" dirty="0"/>
              <a:t> </a:t>
            </a:r>
            <a:r>
              <a:rPr lang="en-GB" sz="4000" b="1" dirty="0" err="1"/>
              <a:t>contextul</a:t>
            </a:r>
            <a:r>
              <a:rPr lang="en-GB" sz="4000" b="1" dirty="0"/>
              <a:t> </a:t>
            </a:r>
            <a:r>
              <a:rPr lang="en-GB" sz="4000" b="1" dirty="0" err="1"/>
              <a:t>digitalizării</a:t>
            </a:r>
            <a:r>
              <a:rPr lang="en-GB" sz="4000" b="1" dirty="0"/>
              <a:t> </a:t>
            </a:r>
            <a:r>
              <a:rPr lang="en-GB" sz="4000" b="1" dirty="0" err="1"/>
              <a:t>administrației</a:t>
            </a:r>
            <a:r>
              <a:rPr lang="en-GB" sz="4000" b="1" dirty="0"/>
              <a:t> </a:t>
            </a:r>
            <a:r>
              <a:rPr lang="en-GB" sz="4000" b="1" dirty="0" err="1"/>
              <a:t>publice</a:t>
            </a:r>
            <a:r>
              <a:rPr lang="en-GB" sz="4000" b="1" dirty="0"/>
              <a:t> – format </a:t>
            </a:r>
            <a:r>
              <a:rPr lang="en-GB" sz="4000" b="1" dirty="0" err="1"/>
              <a:t>fizic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800622" y="2055812"/>
            <a:ext cx="8571978" cy="38998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 err="1"/>
              <a:t>Sesiunile</a:t>
            </a:r>
            <a:r>
              <a:rPr lang="en-GB" sz="2000" b="1" dirty="0"/>
              <a:t> au </a:t>
            </a:r>
            <a:r>
              <a:rPr lang="en-GB" sz="2000" b="1" dirty="0" err="1"/>
              <a:t>loc</a:t>
            </a:r>
            <a:r>
              <a:rPr lang="en-GB" sz="2000" b="1" dirty="0"/>
              <a:t> la </a:t>
            </a:r>
            <a:r>
              <a:rPr lang="en-GB" sz="2000" b="1" dirty="0" err="1"/>
              <a:t>atingerea</a:t>
            </a:r>
            <a:r>
              <a:rPr lang="en-GB" sz="2000" b="1" dirty="0"/>
              <a:t> </a:t>
            </a:r>
            <a:r>
              <a:rPr lang="en-GB" sz="2000" b="1" dirty="0" err="1"/>
              <a:t>unui</a:t>
            </a:r>
            <a:r>
              <a:rPr lang="en-GB" sz="2000" b="1" dirty="0"/>
              <a:t> </a:t>
            </a:r>
            <a:r>
              <a:rPr lang="en-GB" sz="2000" b="1" dirty="0" err="1"/>
              <a:t>grup</a:t>
            </a:r>
            <a:r>
              <a:rPr lang="en-GB" sz="2000" b="1" dirty="0"/>
              <a:t> de minimum 25 </a:t>
            </a:r>
            <a:r>
              <a:rPr lang="en-GB" sz="2000" b="1" dirty="0" err="1"/>
              <a:t>participanți</a:t>
            </a:r>
            <a:r>
              <a:rPr lang="en-GB" sz="2000" b="1" dirty="0"/>
              <a:t>/</a:t>
            </a:r>
            <a:r>
              <a:rPr lang="en-GB" sz="2000" b="1" dirty="0" err="1"/>
              <a:t>județ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 err="1"/>
              <a:t>Participanții</a:t>
            </a:r>
            <a:r>
              <a:rPr lang="en-GB" sz="2000" b="1" dirty="0"/>
              <a:t> </a:t>
            </a:r>
            <a:r>
              <a:rPr lang="en-GB" sz="2000" b="1" dirty="0" err="1"/>
              <a:t>primesc</a:t>
            </a:r>
            <a:r>
              <a:rPr lang="en-GB" sz="2000" b="1" dirty="0"/>
              <a:t> ulterior </a:t>
            </a:r>
            <a:r>
              <a:rPr lang="en-GB" sz="2000" b="1" dirty="0" err="1"/>
              <a:t>toate</a:t>
            </a:r>
            <a:r>
              <a:rPr lang="en-GB" sz="2000" b="1" dirty="0"/>
              <a:t> </a:t>
            </a:r>
            <a:r>
              <a:rPr lang="en-GB" sz="2000" b="1" dirty="0" err="1"/>
              <a:t>detaliile</a:t>
            </a:r>
            <a:r>
              <a:rPr lang="en-GB" sz="2000" b="1" dirty="0"/>
              <a:t> </a:t>
            </a:r>
            <a:r>
              <a:rPr lang="en-GB" sz="2000" b="1" dirty="0" err="1"/>
              <a:t>despre</a:t>
            </a:r>
            <a:r>
              <a:rPr lang="en-GB" sz="2000" b="1" dirty="0"/>
              <a:t> </a:t>
            </a:r>
            <a:r>
              <a:rPr lang="en-GB" sz="2000" b="1" dirty="0" err="1"/>
              <a:t>locație</a:t>
            </a:r>
            <a:r>
              <a:rPr lang="en-GB" sz="2000" b="1" dirty="0"/>
              <a:t>, </a:t>
            </a:r>
            <a:r>
              <a:rPr lang="en-GB" sz="2000" b="1" dirty="0" err="1"/>
              <a:t>perioadă</a:t>
            </a:r>
            <a:r>
              <a:rPr lang="en-GB" sz="2000" b="1" dirty="0"/>
              <a:t> </a:t>
            </a:r>
            <a:r>
              <a:rPr lang="en-GB" sz="2000" b="1" dirty="0" err="1"/>
              <a:t>și</a:t>
            </a:r>
            <a:r>
              <a:rPr lang="en-GB" sz="2000" b="1" dirty="0"/>
              <a:t> </a:t>
            </a:r>
            <a:r>
              <a:rPr lang="en-GB" sz="2000" b="1" dirty="0" err="1"/>
              <a:t>logistică</a:t>
            </a:r>
            <a:endParaRPr lang="en-GB" sz="2000" b="1" dirty="0"/>
          </a:p>
          <a:p>
            <a:r>
              <a:rPr lang="en-GB" sz="2000" b="1" dirty="0" err="1"/>
              <a:t>Structura</a:t>
            </a:r>
            <a:r>
              <a:rPr lang="en-GB" sz="2000" b="1" dirty="0"/>
              <a:t> </a:t>
            </a:r>
            <a:r>
              <a:rPr lang="en-GB" sz="2000" b="1" dirty="0" err="1"/>
              <a:t>cursului</a:t>
            </a:r>
            <a:r>
              <a:rPr lang="en-GB" sz="20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40 ore cu </a:t>
            </a:r>
            <a:r>
              <a:rPr lang="en-GB" sz="2000" b="1" dirty="0" err="1"/>
              <a:t>formatorul</a:t>
            </a:r>
            <a:r>
              <a:rPr lang="en-GB" sz="2000" b="1" dirty="0"/>
              <a:t>:</a:t>
            </a:r>
            <a:br>
              <a:rPr lang="en-GB" sz="2000" dirty="0"/>
            </a:br>
            <a:r>
              <a:rPr lang="en-GB" sz="2000" dirty="0"/>
              <a:t> • 8 ore/zi, </a:t>
            </a:r>
            <a:r>
              <a:rPr lang="en-GB" sz="2000" dirty="0" err="1"/>
              <a:t>primele</a:t>
            </a:r>
            <a:r>
              <a:rPr lang="en-GB" sz="2000" dirty="0"/>
              <a:t> 3 </a:t>
            </a:r>
            <a:r>
              <a:rPr lang="en-GB" sz="2000" dirty="0" err="1"/>
              <a:t>zile</a:t>
            </a:r>
            <a:r>
              <a:rPr lang="en-GB" sz="2000" dirty="0"/>
              <a:t> (</a:t>
            </a:r>
            <a:r>
              <a:rPr lang="en-GB" sz="2000" dirty="0" err="1"/>
              <a:t>săptămâna</a:t>
            </a:r>
            <a:r>
              <a:rPr lang="en-GB" sz="2000" dirty="0"/>
              <a:t> 1)</a:t>
            </a:r>
            <a:br>
              <a:rPr lang="en-GB" sz="2000" dirty="0"/>
            </a:br>
            <a:r>
              <a:rPr lang="en-GB" sz="2000" dirty="0"/>
              <a:t> • 8 ore/zi, </a:t>
            </a:r>
            <a:r>
              <a:rPr lang="en-GB" sz="2000" dirty="0" err="1"/>
              <a:t>ultimele</a:t>
            </a:r>
            <a:r>
              <a:rPr lang="en-GB" sz="2000" dirty="0"/>
              <a:t> 2 </a:t>
            </a:r>
            <a:r>
              <a:rPr lang="en-GB" sz="2000" dirty="0" err="1"/>
              <a:t>zile</a:t>
            </a:r>
            <a:r>
              <a:rPr lang="en-GB" sz="2000" dirty="0"/>
              <a:t> (</a:t>
            </a:r>
            <a:r>
              <a:rPr lang="en-GB" sz="2000" dirty="0" err="1"/>
              <a:t>săptămâna</a:t>
            </a:r>
            <a:r>
              <a:rPr lang="en-GB" sz="2000" dirty="0"/>
              <a:t> 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 err="1"/>
              <a:t>Restul</a:t>
            </a:r>
            <a:r>
              <a:rPr lang="en-GB" sz="2000" b="1" dirty="0"/>
              <a:t> </a:t>
            </a:r>
            <a:r>
              <a:rPr lang="en-GB" sz="2000" b="1" dirty="0" err="1"/>
              <a:t>activităților</a:t>
            </a:r>
            <a:r>
              <a:rPr lang="en-GB" sz="2000" b="1" dirty="0"/>
              <a:t>:</a:t>
            </a:r>
            <a:br>
              <a:rPr lang="en-GB" sz="2000" dirty="0"/>
            </a:br>
            <a:r>
              <a:rPr lang="en-GB" sz="2000" dirty="0"/>
              <a:t> • </a:t>
            </a:r>
            <a:r>
              <a:rPr lang="en-GB" sz="2000" dirty="0" err="1"/>
              <a:t>Autoinvățare</a:t>
            </a:r>
            <a:r>
              <a:rPr lang="en-GB" sz="2000" dirty="0"/>
              <a:t> </a:t>
            </a:r>
            <a:r>
              <a:rPr lang="en-GB" sz="2000" dirty="0" err="1"/>
              <a:t>asistată</a:t>
            </a:r>
            <a:r>
              <a:rPr lang="en-GB" sz="2000" dirty="0"/>
              <a:t> online pe </a:t>
            </a:r>
            <a:r>
              <a:rPr lang="en-GB" sz="2000" dirty="0" err="1"/>
              <a:t>platforma</a:t>
            </a:r>
            <a:r>
              <a:rPr lang="en-GB" sz="2000" dirty="0"/>
              <a:t> de e-learning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i="1" dirty="0"/>
              <a:t>Curs </a:t>
            </a:r>
            <a:r>
              <a:rPr lang="en-GB" sz="2000" b="1" i="1" dirty="0" err="1"/>
              <a:t>intensiv</a:t>
            </a:r>
            <a:r>
              <a:rPr lang="en-GB" sz="2000" b="1" i="1" dirty="0"/>
              <a:t>, </a:t>
            </a:r>
            <a:r>
              <a:rPr lang="en-GB" sz="2000" b="1" i="1" dirty="0" err="1"/>
              <a:t>combinație</a:t>
            </a:r>
            <a:r>
              <a:rPr lang="en-GB" sz="2000" b="1" i="1" dirty="0"/>
              <a:t> </a:t>
            </a:r>
            <a:r>
              <a:rPr lang="en-GB" sz="2000" b="1" i="1" dirty="0" err="1"/>
              <a:t>optimă</a:t>
            </a:r>
            <a:r>
              <a:rPr lang="en-GB" sz="2000" b="1" i="1" dirty="0"/>
              <a:t> </a:t>
            </a:r>
            <a:r>
              <a:rPr lang="en-GB" sz="2000" b="1" i="1" dirty="0" err="1"/>
              <a:t>între</a:t>
            </a:r>
            <a:r>
              <a:rPr lang="en-GB" sz="2000" b="1" i="1" dirty="0"/>
              <a:t> </a:t>
            </a:r>
            <a:r>
              <a:rPr lang="en-GB" sz="2000" b="1" i="1" dirty="0" err="1"/>
              <a:t>formare</a:t>
            </a:r>
            <a:r>
              <a:rPr lang="en-GB" sz="2000" b="1" i="1" dirty="0"/>
              <a:t> </a:t>
            </a:r>
            <a:r>
              <a:rPr lang="en-GB" sz="2000" b="1" i="1" dirty="0" err="1"/>
              <a:t>față-în-față</a:t>
            </a:r>
            <a:r>
              <a:rPr lang="en-GB" sz="2000" b="1" i="1" dirty="0"/>
              <a:t> </a:t>
            </a:r>
            <a:r>
              <a:rPr lang="en-GB" sz="2000" b="1" i="1" dirty="0" err="1"/>
              <a:t>și</a:t>
            </a:r>
            <a:r>
              <a:rPr lang="en-GB" sz="2000" b="1" i="1" dirty="0"/>
              <a:t> online!</a:t>
            </a:r>
            <a:endParaRPr lang="en-GB" sz="2000" i="1" dirty="0"/>
          </a:p>
          <a:p>
            <a:endParaRPr lang="en-GB" sz="1800" i="1" dirty="0"/>
          </a:p>
          <a:p>
            <a:endParaRPr lang="en-RO" sz="1800" dirty="0"/>
          </a:p>
        </p:txBody>
      </p:sp>
    </p:spTree>
    <p:extLst>
      <p:ext uri="{BB962C8B-B14F-4D97-AF65-F5344CB8AC3E}">
        <p14:creationId xmlns:p14="http://schemas.microsoft.com/office/powerpoint/2010/main" val="10234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195"/>
            <a:ext cx="10515600" cy="995493"/>
          </a:xfrm>
        </p:spPr>
        <p:txBody>
          <a:bodyPr>
            <a:normAutofit fontScale="90000"/>
          </a:bodyPr>
          <a:lstStyle/>
          <a:p>
            <a:r>
              <a:rPr lang="en-GB" b="1" dirty="0" err="1"/>
              <a:t>Managementul</a:t>
            </a:r>
            <a:r>
              <a:rPr lang="en-GB" b="1" dirty="0"/>
              <a:t> </a:t>
            </a:r>
            <a:r>
              <a:rPr lang="en-GB" b="1" dirty="0" err="1"/>
              <a:t>în</a:t>
            </a:r>
            <a:r>
              <a:rPr lang="en-GB" b="1" dirty="0"/>
              <a:t> </a:t>
            </a:r>
            <a:r>
              <a:rPr lang="en-GB" b="1" dirty="0" err="1"/>
              <a:t>contextul</a:t>
            </a:r>
            <a:r>
              <a:rPr lang="en-GB" b="1" dirty="0"/>
              <a:t> </a:t>
            </a:r>
            <a:r>
              <a:rPr lang="en-GB" b="1" dirty="0" err="1"/>
              <a:t>digitalizării</a:t>
            </a:r>
            <a:r>
              <a:rPr lang="en-GB" b="1" dirty="0"/>
              <a:t> </a:t>
            </a:r>
            <a:r>
              <a:rPr lang="en-GB" b="1" dirty="0" err="1"/>
              <a:t>administrației</a:t>
            </a:r>
            <a:r>
              <a:rPr lang="en-GB" b="1" dirty="0"/>
              <a:t> </a:t>
            </a:r>
            <a:r>
              <a:rPr lang="en-GB" b="1" dirty="0" err="1"/>
              <a:t>publice</a:t>
            </a:r>
            <a:endParaRPr lang="en-RO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70304" cy="4337180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Transformarea</a:t>
            </a:r>
            <a:r>
              <a:rPr lang="en-GB" sz="2200" dirty="0"/>
              <a:t> </a:t>
            </a:r>
            <a:r>
              <a:rPr lang="en-GB" sz="2200" dirty="0" err="1"/>
              <a:t>digitală</a:t>
            </a:r>
            <a:r>
              <a:rPr lang="en-GB" sz="2200" dirty="0"/>
              <a:t> a </a:t>
            </a:r>
            <a:r>
              <a:rPr lang="en-GB" sz="2200" dirty="0" err="1"/>
              <a:t>organizațiilor</a:t>
            </a:r>
            <a:r>
              <a:rPr lang="en-GB" sz="2200" dirty="0"/>
              <a:t>, </a:t>
            </a:r>
            <a:r>
              <a:rPr lang="en-GB" sz="2200" dirty="0" err="1"/>
              <a:t>implementarea</a:t>
            </a:r>
            <a:r>
              <a:rPr lang="en-GB" sz="2200" dirty="0"/>
              <a:t> </a:t>
            </a:r>
            <a:r>
              <a:rPr lang="en-GB" sz="2200" dirty="0" err="1"/>
              <a:t>managementului</a:t>
            </a:r>
            <a:r>
              <a:rPr lang="en-GB" sz="2200" dirty="0"/>
              <a:t> </a:t>
            </a: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obiective</a:t>
            </a:r>
            <a:r>
              <a:rPr lang="en-GB" sz="2200" dirty="0"/>
              <a:t>,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aplicațiilor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comunicare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colaborare</a:t>
            </a:r>
            <a:r>
              <a:rPr lang="en-GB" sz="2200" dirty="0"/>
              <a:t>, </a:t>
            </a:r>
            <a:r>
              <a:rPr lang="en-GB" sz="2200" dirty="0" err="1"/>
              <a:t>securitatea</a:t>
            </a:r>
            <a:r>
              <a:rPr lang="en-GB" sz="2200" dirty="0"/>
              <a:t> </a:t>
            </a:r>
            <a:r>
              <a:rPr lang="en-GB" sz="2200" dirty="0" err="1"/>
              <a:t>cibernetică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managementul</a:t>
            </a:r>
            <a:r>
              <a:rPr lang="en-GB" sz="2200" dirty="0"/>
              <a:t> </a:t>
            </a:r>
            <a:r>
              <a:rPr lang="en-GB" sz="2200" dirty="0" err="1"/>
              <a:t>proiectelor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Aplicatii</a:t>
            </a:r>
            <a:r>
              <a:rPr lang="en-GB" sz="2200" dirty="0"/>
              <a:t>: Microsoft Teams, Zoom, Google Workspace (Google Docs, Google Sheets), Microsoft Office 365 (Outlook, Excel, PowerPoint), Trello, Asana.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Capacitatea</a:t>
            </a:r>
            <a:r>
              <a:rPr lang="en-GB" sz="2200" dirty="0"/>
              <a:t> de a </a:t>
            </a:r>
            <a:r>
              <a:rPr lang="en-GB" sz="2200" dirty="0" err="1"/>
              <a:t>folosi</a:t>
            </a:r>
            <a:r>
              <a:rPr lang="en-GB" sz="2200" dirty="0"/>
              <a:t> </a:t>
            </a:r>
            <a:r>
              <a:rPr lang="en-GB" sz="2200" dirty="0" err="1"/>
              <a:t>eficient</a:t>
            </a:r>
            <a:r>
              <a:rPr lang="en-GB" sz="2200" dirty="0"/>
              <a:t> </a:t>
            </a:r>
            <a:r>
              <a:rPr lang="en-GB" sz="2200" dirty="0" err="1"/>
              <a:t>instrumentele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comunicare</a:t>
            </a:r>
            <a:r>
              <a:rPr lang="en-GB" sz="2200" dirty="0"/>
              <a:t> </a:t>
            </a:r>
            <a:r>
              <a:rPr lang="en-GB" sz="2200" dirty="0" err="1"/>
              <a:t>internă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externă</a:t>
            </a:r>
            <a:r>
              <a:rPr lang="en-GB" sz="2200" dirty="0"/>
              <a:t>,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informațiilor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sarcinilor</a:t>
            </a:r>
            <a:r>
              <a:rPr lang="en-GB" sz="2200" dirty="0"/>
              <a:t> </a:t>
            </a:r>
            <a:r>
              <a:rPr lang="en-GB" sz="2200" dirty="0" err="1"/>
              <a:t>într</a:t>
            </a:r>
            <a:r>
              <a:rPr lang="en-GB" sz="2200" dirty="0"/>
              <a:t>-un </a:t>
            </a:r>
            <a:r>
              <a:rPr lang="en-GB" sz="2200" dirty="0" err="1"/>
              <a:t>mediu</a:t>
            </a:r>
            <a:r>
              <a:rPr lang="en-GB" sz="2200" dirty="0"/>
              <a:t> </a:t>
            </a:r>
            <a:r>
              <a:rPr lang="en-GB" sz="2200" dirty="0" err="1"/>
              <a:t>colaborativ</a:t>
            </a:r>
            <a:r>
              <a:rPr lang="en-GB" sz="2200" dirty="0"/>
              <a:t>, </a:t>
            </a:r>
            <a:r>
              <a:rPr lang="en-GB" sz="2200" dirty="0" err="1"/>
              <a:t>asigurarea</a:t>
            </a:r>
            <a:r>
              <a:rPr lang="en-GB" sz="2200" dirty="0"/>
              <a:t> </a:t>
            </a:r>
            <a:r>
              <a:rPr lang="en-GB" sz="2200" dirty="0" err="1"/>
              <a:t>securității</a:t>
            </a:r>
            <a:r>
              <a:rPr lang="en-GB" sz="2200" dirty="0"/>
              <a:t> </a:t>
            </a:r>
            <a:r>
              <a:rPr lang="en-GB" sz="2200" dirty="0" err="1"/>
              <a:t>datelor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cadrul</a:t>
            </a:r>
            <a:r>
              <a:rPr lang="en-GB" sz="2200" dirty="0"/>
              <a:t> </a:t>
            </a:r>
            <a:r>
              <a:rPr lang="en-GB" sz="2200" dirty="0" err="1"/>
              <a:t>digitalizării</a:t>
            </a:r>
            <a:r>
              <a:rPr lang="en-GB" sz="2200" dirty="0"/>
              <a:t> </a:t>
            </a:r>
            <a:r>
              <a:rPr lang="en-GB" sz="2200" dirty="0" err="1"/>
              <a:t>instituțiilor</a:t>
            </a:r>
            <a:r>
              <a:rPr lang="en-GB" sz="2200" dirty="0"/>
              <a:t> </a:t>
            </a:r>
            <a:r>
              <a:rPr lang="en-GB" sz="2200" dirty="0" err="1"/>
              <a:t>publice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600" dirty="0"/>
          </a:p>
          <a:p>
            <a:pPr algn="just">
              <a:buFont typeface="Arial" panose="020B0604020202020204" pitchFamily="34" charset="0"/>
              <a:buChar char="•"/>
            </a:pPr>
            <a:endParaRPr lang="en-GB" sz="2600" dirty="0"/>
          </a:p>
          <a:p>
            <a:pPr algn="just">
              <a:buFont typeface="Arial" panose="020B0604020202020204" pitchFamily="34" charset="0"/>
              <a:buChar char="•"/>
            </a:pPr>
            <a:endParaRPr lang="en-GB" sz="2600" dirty="0"/>
          </a:p>
          <a:p>
            <a:pPr algn="just">
              <a:buFont typeface="Arial" panose="020B0604020202020204" pitchFamily="34" charset="0"/>
              <a:buChar char="•"/>
            </a:pPr>
            <a:endParaRPr lang="en-GB" sz="2600" dirty="0"/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242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838200" y="641633"/>
            <a:ext cx="10515600" cy="11631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Comunicarea</a:t>
            </a:r>
            <a:r>
              <a:rPr lang="en-GB" sz="4000" b="1" dirty="0"/>
              <a:t> </a:t>
            </a:r>
            <a:r>
              <a:rPr lang="en-GB" sz="4000" b="1" dirty="0" err="1"/>
              <a:t>în</a:t>
            </a:r>
            <a:r>
              <a:rPr lang="en-GB" sz="4000" b="1" dirty="0"/>
              <a:t> </a:t>
            </a:r>
            <a:r>
              <a:rPr lang="en-GB" sz="4000" b="1" dirty="0" err="1"/>
              <a:t>contextul</a:t>
            </a:r>
            <a:r>
              <a:rPr lang="en-GB" sz="4000" b="1" dirty="0"/>
              <a:t> </a:t>
            </a:r>
            <a:r>
              <a:rPr lang="en-GB" sz="4000" b="1" dirty="0" err="1"/>
              <a:t>digitalizării</a:t>
            </a:r>
            <a:r>
              <a:rPr lang="en-GB" sz="4000" b="1" dirty="0"/>
              <a:t> </a:t>
            </a:r>
            <a:r>
              <a:rPr lang="en-GB" sz="4000" b="1" dirty="0" err="1"/>
              <a:t>administrației</a:t>
            </a:r>
            <a:r>
              <a:rPr lang="en-GB" sz="4000" b="1" dirty="0"/>
              <a:t> </a:t>
            </a:r>
            <a:r>
              <a:rPr lang="en-GB" sz="4000" b="1" dirty="0" err="1"/>
              <a:t>publice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800622" y="1961149"/>
            <a:ext cx="9270304" cy="4375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150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instrumentelor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comunicarea</a:t>
            </a:r>
            <a:r>
              <a:rPr lang="en-GB" sz="2200" dirty="0"/>
              <a:t> </a:t>
            </a:r>
            <a:r>
              <a:rPr lang="en-GB" sz="2200" dirty="0" err="1"/>
              <a:t>internă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externă</a:t>
            </a:r>
            <a:r>
              <a:rPr lang="en-GB" sz="2200" dirty="0"/>
              <a:t>, </a:t>
            </a:r>
            <a:r>
              <a:rPr lang="en-GB" sz="2200" dirty="0" err="1"/>
              <a:t>activarea</a:t>
            </a:r>
            <a:r>
              <a:rPr lang="en-GB" sz="2200" dirty="0"/>
              <a:t> </a:t>
            </a:r>
            <a:r>
              <a:rPr lang="en-GB" sz="2200" dirty="0" err="1"/>
              <a:t>comunicării</a:t>
            </a:r>
            <a:r>
              <a:rPr lang="en-GB" sz="2200" dirty="0"/>
              <a:t> </a:t>
            </a:r>
            <a:r>
              <a:rPr lang="en-GB" sz="2200" dirty="0" err="1"/>
              <a:t>publice</a:t>
            </a:r>
            <a:r>
              <a:rPr lang="en-GB" sz="2200" dirty="0"/>
              <a:t>, </a:t>
            </a:r>
            <a:r>
              <a:rPr lang="en-GB" sz="2200" dirty="0" err="1"/>
              <a:t>crearea</a:t>
            </a:r>
            <a:r>
              <a:rPr lang="en-GB" sz="2200" dirty="0"/>
              <a:t> de </a:t>
            </a:r>
            <a:r>
              <a:rPr lang="en-GB" sz="2200" dirty="0" err="1"/>
              <a:t>conținut</a:t>
            </a:r>
            <a:r>
              <a:rPr lang="en-GB" sz="2200" dirty="0"/>
              <a:t> digital, </a:t>
            </a:r>
            <a:r>
              <a:rPr lang="en-GB" sz="2200" dirty="0" err="1"/>
              <a:t>securitatea</a:t>
            </a:r>
            <a:r>
              <a:rPr lang="en-GB" sz="2200" dirty="0"/>
              <a:t> </a:t>
            </a:r>
            <a:r>
              <a:rPr lang="en-GB" sz="2200" dirty="0" err="1"/>
              <a:t>cibernetică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lucrul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echipă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Aplicatii</a:t>
            </a:r>
            <a:r>
              <a:rPr lang="en-GB" sz="2200" dirty="0"/>
              <a:t>: Microsoft Teams, Zoom, Google Workspace, Slack, Microsoft Office, Canva, </a:t>
            </a:r>
            <a:r>
              <a:rPr lang="en-GB" sz="2200" dirty="0" err="1"/>
              <a:t>MailChimp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Aplicarea</a:t>
            </a:r>
            <a:r>
              <a:rPr lang="en-GB" sz="2200" dirty="0"/>
              <a:t> </a:t>
            </a:r>
            <a:r>
              <a:rPr lang="en-GB" sz="2200" dirty="0" err="1"/>
              <a:t>regulilor</a:t>
            </a:r>
            <a:r>
              <a:rPr lang="en-GB" sz="2200" dirty="0"/>
              <a:t> de e-</a:t>
            </a:r>
            <a:r>
              <a:rPr lang="en-GB" sz="2200" dirty="0" err="1"/>
              <a:t>administrație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comunicare</a:t>
            </a:r>
            <a:r>
              <a:rPr lang="en-GB" sz="2200" dirty="0"/>
              <a:t>, </a:t>
            </a:r>
            <a:r>
              <a:rPr lang="en-GB" sz="2200" dirty="0" err="1"/>
              <a:t>alegerea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instrumentelor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de </a:t>
            </a:r>
            <a:r>
              <a:rPr lang="en-GB" sz="2200" dirty="0" err="1"/>
              <a:t>comunicare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funcție</a:t>
            </a:r>
            <a:r>
              <a:rPr lang="en-GB" sz="2200" dirty="0"/>
              <a:t> de </a:t>
            </a:r>
            <a:r>
              <a:rPr lang="en-GB" sz="2200" dirty="0" err="1"/>
              <a:t>contextul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complexitatea</a:t>
            </a:r>
            <a:r>
              <a:rPr lang="en-GB" sz="2200" dirty="0"/>
              <a:t> </a:t>
            </a:r>
            <a:r>
              <a:rPr lang="en-GB" sz="2200" dirty="0" err="1"/>
              <a:t>mesajului</a:t>
            </a:r>
            <a:r>
              <a:rPr lang="en-GB" sz="2200" dirty="0"/>
              <a:t>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8247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96" y="740818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Finan</a:t>
            </a:r>
            <a:r>
              <a:rPr lang="ro-RO" b="1" dirty="0" err="1"/>
              <a:t>ciar</a:t>
            </a:r>
            <a:r>
              <a:rPr lang="en-GB" b="1" dirty="0"/>
              <a:t> </a:t>
            </a:r>
            <a:r>
              <a:rPr lang="en-GB" b="1" dirty="0" err="1"/>
              <a:t>în</a:t>
            </a:r>
            <a:r>
              <a:rPr lang="en-GB" b="1" dirty="0"/>
              <a:t> </a:t>
            </a:r>
            <a:r>
              <a:rPr lang="en-GB" b="1" dirty="0" err="1"/>
              <a:t>contextul</a:t>
            </a:r>
            <a:r>
              <a:rPr lang="en-GB" b="1" dirty="0"/>
              <a:t> </a:t>
            </a:r>
            <a:r>
              <a:rPr lang="en-GB" b="1" dirty="0" err="1"/>
              <a:t>digitalizării</a:t>
            </a:r>
            <a:r>
              <a:rPr lang="en-GB" b="1" dirty="0"/>
              <a:t> </a:t>
            </a:r>
            <a:r>
              <a:rPr lang="en-GB" b="1" dirty="0" err="1"/>
              <a:t>administrației</a:t>
            </a:r>
            <a:r>
              <a:rPr lang="en-GB" b="1" dirty="0"/>
              <a:t> </a:t>
            </a:r>
            <a:r>
              <a:rPr lang="en-GB" b="1" dirty="0" err="1"/>
              <a:t>publice</a:t>
            </a:r>
            <a:endParaRPr lang="en-R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96" y="1909846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100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partajarea</a:t>
            </a:r>
            <a:r>
              <a:rPr lang="en-GB" sz="2200" dirty="0"/>
              <a:t> </a:t>
            </a:r>
            <a:r>
              <a:rPr lang="en-GB" sz="2200" dirty="0" err="1"/>
              <a:t>informațiilor</a:t>
            </a:r>
            <a:r>
              <a:rPr lang="en-GB" sz="2200" dirty="0"/>
              <a:t> </a:t>
            </a:r>
            <a:r>
              <a:rPr lang="en-GB" sz="2200" dirty="0" err="1"/>
              <a:t>financiare</a:t>
            </a:r>
            <a:r>
              <a:rPr lang="en-GB" sz="2200" dirty="0"/>
              <a:t> </a:t>
            </a: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intermediul</a:t>
            </a:r>
            <a:r>
              <a:rPr lang="en-GB" sz="2200" dirty="0"/>
              <a:t> </a:t>
            </a:r>
            <a:r>
              <a:rPr lang="en-GB" sz="2200" dirty="0" err="1"/>
              <a:t>tehnologiilor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, </a:t>
            </a:r>
            <a:r>
              <a:rPr lang="en-GB" sz="2200" dirty="0" err="1"/>
              <a:t>securitatea</a:t>
            </a:r>
            <a:r>
              <a:rPr lang="en-GB" sz="2200" dirty="0"/>
              <a:t> </a:t>
            </a:r>
            <a:r>
              <a:rPr lang="en-GB" sz="2200" dirty="0" err="1"/>
              <a:t>datelor</a:t>
            </a:r>
            <a:r>
              <a:rPr lang="en-GB" sz="2200" dirty="0"/>
              <a:t> </a:t>
            </a:r>
            <a:r>
              <a:rPr lang="en-GB" sz="2200" dirty="0" err="1"/>
              <a:t>financiare</a:t>
            </a:r>
            <a:r>
              <a:rPr lang="en-GB" sz="2200" dirty="0"/>
              <a:t>, </a:t>
            </a:r>
            <a:r>
              <a:rPr lang="en-GB" sz="2200" dirty="0" err="1"/>
              <a:t>colaborarea</a:t>
            </a:r>
            <a:r>
              <a:rPr lang="en-GB" sz="2200" dirty="0"/>
              <a:t> </a:t>
            </a: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platforme</a:t>
            </a:r>
            <a:r>
              <a:rPr lang="en-GB" sz="2200" dirty="0"/>
              <a:t> cloud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aplicațiilor</a:t>
            </a:r>
            <a:r>
              <a:rPr lang="en-GB" sz="2200" dirty="0"/>
              <a:t> </a:t>
            </a:r>
            <a:r>
              <a:rPr lang="en-GB" sz="2200" dirty="0" err="1"/>
              <a:t>financiare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Microsoft Office, Google Sheets, SAP, QuickBooks, Oracle Financials, Microsoft Dynamics 365.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Capacitatea</a:t>
            </a:r>
            <a:r>
              <a:rPr lang="en-GB" sz="2200" dirty="0"/>
              <a:t> de a </a:t>
            </a:r>
            <a:r>
              <a:rPr lang="en-GB" sz="2200" dirty="0" err="1"/>
              <a:t>gestiona</a:t>
            </a:r>
            <a:r>
              <a:rPr lang="en-GB" sz="2200" dirty="0"/>
              <a:t> </a:t>
            </a:r>
            <a:r>
              <a:rPr lang="en-GB" sz="2200" dirty="0" err="1"/>
              <a:t>eficient</a:t>
            </a:r>
            <a:r>
              <a:rPr lang="en-GB" sz="2200" dirty="0"/>
              <a:t> </a:t>
            </a:r>
            <a:r>
              <a:rPr lang="en-GB" sz="2200" dirty="0" err="1"/>
              <a:t>datele</a:t>
            </a:r>
            <a:r>
              <a:rPr lang="en-GB" sz="2200" dirty="0"/>
              <a:t> </a:t>
            </a:r>
            <a:r>
              <a:rPr lang="en-GB" sz="2200" dirty="0" err="1"/>
              <a:t>financiare</a:t>
            </a:r>
            <a:r>
              <a:rPr lang="en-GB" sz="2200" dirty="0"/>
              <a:t>, </a:t>
            </a:r>
            <a:r>
              <a:rPr lang="en-GB" sz="2200" dirty="0" err="1"/>
              <a:t>aplicând</a:t>
            </a:r>
            <a:r>
              <a:rPr lang="en-GB" sz="2200" dirty="0"/>
              <a:t> </a:t>
            </a:r>
            <a:r>
              <a:rPr lang="en-GB" sz="2200" dirty="0" err="1"/>
              <a:t>măsuri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utilizând</a:t>
            </a:r>
            <a:r>
              <a:rPr lang="en-GB" sz="2200" dirty="0"/>
              <a:t> </a:t>
            </a:r>
            <a:r>
              <a:rPr lang="en-GB" sz="2200" dirty="0" err="1"/>
              <a:t>instrumente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</a:t>
            </a:r>
            <a:r>
              <a:rPr lang="en-GB" sz="2200" dirty="0" err="1"/>
              <a:t>moderne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colaborare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partajare</a:t>
            </a:r>
            <a:r>
              <a:rPr lang="en-GB" sz="2200" dirty="0"/>
              <a:t> de </a:t>
            </a:r>
            <a:r>
              <a:rPr lang="en-GB" sz="2200" dirty="0" err="1"/>
              <a:t>informații</a:t>
            </a:r>
            <a:r>
              <a:rPr lang="en-GB" sz="2200" dirty="0"/>
              <a:t> </a:t>
            </a:r>
            <a:r>
              <a:rPr lang="en-GB" sz="2200" dirty="0" err="1"/>
              <a:t>financiare</a:t>
            </a:r>
            <a:r>
              <a:rPr lang="en-GB" sz="2200" dirty="0"/>
              <a:t>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4033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29" y="67042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Instrumente</a:t>
            </a:r>
            <a:r>
              <a:rPr lang="en-GB" sz="4000" b="1" dirty="0"/>
              <a:t> </a:t>
            </a:r>
            <a:r>
              <a:rPr lang="en-GB" sz="4000" b="1" dirty="0" err="1"/>
              <a:t>digitale</a:t>
            </a:r>
            <a:r>
              <a:rPr lang="en-GB" sz="4000" b="1" dirty="0"/>
              <a:t> </a:t>
            </a:r>
            <a:r>
              <a:rPr lang="en-GB" sz="4000" b="1" dirty="0" err="1"/>
              <a:t>pentru</a:t>
            </a:r>
            <a:r>
              <a:rPr lang="en-GB" sz="4000" b="1" dirty="0"/>
              <a:t> </a:t>
            </a:r>
            <a:r>
              <a:rPr lang="en-GB" sz="4000" b="1" dirty="0" err="1"/>
              <a:t>lucrul</a:t>
            </a:r>
            <a:r>
              <a:rPr lang="en-GB" sz="4000" b="1" dirty="0"/>
              <a:t> la </a:t>
            </a:r>
            <a:r>
              <a:rPr lang="en-GB" sz="4000" b="1" dirty="0" err="1"/>
              <a:t>distanță</a:t>
            </a:r>
            <a:r>
              <a:rPr lang="en-GB" sz="4000" b="1" dirty="0"/>
              <a:t>/teleworking</a:t>
            </a:r>
            <a:endParaRPr lang="en-RO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29" y="2251323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55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Conceptul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funcționarea</a:t>
            </a:r>
            <a:r>
              <a:rPr lang="en-GB" sz="2200" dirty="0"/>
              <a:t> </a:t>
            </a:r>
            <a:r>
              <a:rPr lang="en-GB" sz="2200" dirty="0" err="1"/>
              <a:t>rețelelor</a:t>
            </a:r>
            <a:r>
              <a:rPr lang="en-GB" sz="2200" dirty="0"/>
              <a:t> private </a:t>
            </a:r>
            <a:r>
              <a:rPr lang="en-GB" sz="2200" dirty="0" err="1"/>
              <a:t>virtuale</a:t>
            </a:r>
            <a:r>
              <a:rPr lang="en-GB" sz="2200" dirty="0"/>
              <a:t> (VPN), </a:t>
            </a:r>
            <a:r>
              <a:rPr lang="en-GB" sz="2200" dirty="0" err="1"/>
              <a:t>importanța</a:t>
            </a:r>
            <a:r>
              <a:rPr lang="en-GB" sz="2200" dirty="0"/>
              <a:t> </a:t>
            </a:r>
            <a:r>
              <a:rPr lang="en-GB" sz="2200" dirty="0" err="1"/>
              <a:t>confidențialității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rețelele</a:t>
            </a:r>
            <a:r>
              <a:rPr lang="en-GB" sz="2200" dirty="0"/>
              <a:t> online,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securizarea</a:t>
            </a:r>
            <a:r>
              <a:rPr lang="en-GB" sz="2200" dirty="0"/>
              <a:t> </a:t>
            </a:r>
            <a:r>
              <a:rPr lang="en-GB" sz="2200" dirty="0" err="1"/>
              <a:t>rețelelor</a:t>
            </a:r>
            <a:r>
              <a:rPr lang="en-GB" sz="2200" dirty="0"/>
              <a:t> la </a:t>
            </a:r>
            <a:r>
              <a:rPr lang="en-GB" sz="2200" dirty="0" err="1"/>
              <a:t>distanță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OpenVPN, Cisco AnyConnect, VMware vSphere, WinSCP, Microsoft Teams, Zoom.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Capacitatea</a:t>
            </a:r>
            <a:r>
              <a:rPr lang="en-GB" sz="2200" dirty="0"/>
              <a:t> de a </a:t>
            </a:r>
            <a:r>
              <a:rPr lang="en-GB" sz="2200" dirty="0" err="1"/>
              <a:t>configura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gestiona</a:t>
            </a:r>
            <a:r>
              <a:rPr lang="en-GB" sz="2200" dirty="0"/>
              <a:t> VPN-</a:t>
            </a:r>
            <a:r>
              <a:rPr lang="en-GB" sz="2200" dirty="0" err="1"/>
              <a:t>uri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a </a:t>
            </a:r>
            <a:r>
              <a:rPr lang="en-GB" sz="2200" dirty="0" err="1"/>
              <a:t>asigura</a:t>
            </a:r>
            <a:r>
              <a:rPr lang="en-GB" sz="2200" dirty="0"/>
              <a:t> </a:t>
            </a:r>
            <a:r>
              <a:rPr lang="en-GB" sz="2200" dirty="0" err="1"/>
              <a:t>confidențialitatea</a:t>
            </a:r>
            <a:r>
              <a:rPr lang="en-GB" sz="2200" dirty="0"/>
              <a:t> </a:t>
            </a:r>
            <a:r>
              <a:rPr lang="en-GB" sz="2200" dirty="0" err="1"/>
              <a:t>datelor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securitatea</a:t>
            </a:r>
            <a:r>
              <a:rPr lang="en-GB" sz="2200" dirty="0"/>
              <a:t> </a:t>
            </a:r>
            <a:r>
              <a:rPr lang="en-GB" sz="2200" dirty="0" err="1"/>
              <a:t>rețelelor</a:t>
            </a:r>
            <a:r>
              <a:rPr lang="en-GB" sz="2200" dirty="0"/>
              <a:t>, </a:t>
            </a:r>
            <a:r>
              <a:rPr lang="en-GB" sz="2200" dirty="0" err="1"/>
              <a:t>utilizând</a:t>
            </a:r>
            <a:r>
              <a:rPr lang="en-GB" sz="2200" dirty="0"/>
              <a:t> </a:t>
            </a:r>
            <a:r>
              <a:rPr lang="en-GB" sz="2200" dirty="0" err="1"/>
              <a:t>instrumente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de </a:t>
            </a:r>
            <a:r>
              <a:rPr lang="en-GB" sz="2200" dirty="0" err="1"/>
              <a:t>gestionare</a:t>
            </a:r>
            <a:r>
              <a:rPr lang="en-GB" sz="2200" dirty="0"/>
              <a:t> a </a:t>
            </a:r>
            <a:r>
              <a:rPr lang="en-GB" sz="2200" dirty="0" err="1"/>
              <a:t>rețelelor</a:t>
            </a:r>
            <a:r>
              <a:rPr lang="en-GB" sz="2200" dirty="0"/>
              <a:t> la </a:t>
            </a:r>
            <a:r>
              <a:rPr lang="en-GB" sz="2200" dirty="0" err="1"/>
              <a:t>distanță</a:t>
            </a:r>
            <a:r>
              <a:rPr lang="en-GB" sz="2200" dirty="0"/>
              <a:t>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371902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669756" y="6659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Statistică</a:t>
            </a:r>
            <a:r>
              <a:rPr lang="en-GB" sz="4000" b="1" dirty="0"/>
              <a:t> </a:t>
            </a:r>
            <a:r>
              <a:rPr lang="en-GB" sz="4000" b="1" dirty="0" err="1"/>
              <a:t>avansată</a:t>
            </a:r>
            <a:r>
              <a:rPr lang="en-GB" sz="4000" b="1" dirty="0"/>
              <a:t>: </a:t>
            </a:r>
            <a:r>
              <a:rPr lang="en-GB" sz="4000" b="1" dirty="0" err="1"/>
              <a:t>colectarea</a:t>
            </a:r>
            <a:r>
              <a:rPr lang="en-GB" sz="4000" b="1" dirty="0"/>
              <a:t>, </a:t>
            </a:r>
            <a:r>
              <a:rPr lang="en-GB" sz="4000" b="1" dirty="0" err="1"/>
              <a:t>prelucrarea</a:t>
            </a:r>
            <a:r>
              <a:rPr lang="en-GB" sz="4000" b="1" dirty="0"/>
              <a:t> </a:t>
            </a:r>
            <a:r>
              <a:rPr lang="en-GB" sz="4000" b="1" dirty="0" err="1"/>
              <a:t>și</a:t>
            </a:r>
            <a:r>
              <a:rPr lang="en-GB" sz="4000" b="1" dirty="0"/>
              <a:t> </a:t>
            </a:r>
            <a:r>
              <a:rPr lang="en-GB" sz="4000" b="1" dirty="0" err="1"/>
              <a:t>interpretarea</a:t>
            </a:r>
            <a:r>
              <a:rPr lang="en-GB" sz="4000" b="1" dirty="0"/>
              <a:t> </a:t>
            </a:r>
            <a:r>
              <a:rPr lang="en-GB" sz="4000" b="1" dirty="0" err="1"/>
              <a:t>datelor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596085" y="1896937"/>
            <a:ext cx="9270304" cy="4650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100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Introducere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statistică</a:t>
            </a:r>
            <a:r>
              <a:rPr lang="en-GB" sz="2200" dirty="0"/>
              <a:t>,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aplicațiilor</a:t>
            </a:r>
            <a:r>
              <a:rPr lang="en-GB" sz="2200" dirty="0"/>
              <a:t> SPSS </a:t>
            </a:r>
            <a:r>
              <a:rPr lang="en-GB" sz="2200" dirty="0" err="1"/>
              <a:t>și</a:t>
            </a:r>
            <a:r>
              <a:rPr lang="en-GB" sz="2200" dirty="0"/>
              <a:t> EVIEWS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analiza</a:t>
            </a:r>
            <a:r>
              <a:rPr lang="en-GB" sz="2200" dirty="0"/>
              <a:t> </a:t>
            </a:r>
            <a:r>
              <a:rPr lang="en-GB" sz="2200" dirty="0" err="1"/>
              <a:t>datelor</a:t>
            </a:r>
            <a:r>
              <a:rPr lang="en-GB" sz="2200" dirty="0"/>
              <a:t>, </a:t>
            </a:r>
            <a:r>
              <a:rPr lang="en-GB" sz="2200" dirty="0" err="1"/>
              <a:t>măsurători</a:t>
            </a:r>
            <a:r>
              <a:rPr lang="en-GB" sz="2200" dirty="0"/>
              <a:t> </a:t>
            </a:r>
            <a:r>
              <a:rPr lang="en-GB" sz="2200" dirty="0" err="1"/>
              <a:t>statistice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distribuții</a:t>
            </a:r>
            <a:r>
              <a:rPr lang="en-GB" sz="2200" dirty="0"/>
              <a:t> de </a:t>
            </a:r>
            <a:r>
              <a:rPr lang="en-GB" sz="2200" dirty="0" err="1"/>
              <a:t>probabilitate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SPSS, EVIEWS.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Capacitatea</a:t>
            </a:r>
            <a:r>
              <a:rPr lang="en-GB" sz="2200" dirty="0"/>
              <a:t> de a </a:t>
            </a:r>
            <a:r>
              <a:rPr lang="en-GB" sz="2200" dirty="0" err="1"/>
              <a:t>colecta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analiza</a:t>
            </a:r>
            <a:r>
              <a:rPr lang="en-GB" sz="2200" dirty="0"/>
              <a:t> date </a:t>
            </a:r>
            <a:r>
              <a:rPr lang="en-GB" sz="2200" dirty="0" err="1"/>
              <a:t>statistice</a:t>
            </a:r>
            <a:r>
              <a:rPr lang="en-GB" sz="2200" dirty="0"/>
              <a:t> </a:t>
            </a:r>
            <a:r>
              <a:rPr lang="en-GB" sz="2200" dirty="0" err="1"/>
              <a:t>complexe</a:t>
            </a:r>
            <a:r>
              <a:rPr lang="en-GB" sz="2200" dirty="0"/>
              <a:t>, de a </a:t>
            </a:r>
            <a:r>
              <a:rPr lang="en-GB" sz="2200" dirty="0" err="1"/>
              <a:t>utiliza</a:t>
            </a:r>
            <a:r>
              <a:rPr lang="en-GB" sz="2200" dirty="0"/>
              <a:t> </a:t>
            </a:r>
            <a:r>
              <a:rPr lang="en-GB" sz="2200" dirty="0" err="1"/>
              <a:t>aplicații</a:t>
            </a:r>
            <a:r>
              <a:rPr lang="en-GB" sz="2200" dirty="0"/>
              <a:t> </a:t>
            </a:r>
            <a:r>
              <a:rPr lang="en-GB" sz="2200" dirty="0" err="1"/>
              <a:t>specializate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prelucrarea</a:t>
            </a:r>
            <a:r>
              <a:rPr lang="en-GB" sz="2200" dirty="0"/>
              <a:t> </a:t>
            </a:r>
            <a:r>
              <a:rPr lang="en-GB" sz="2200" dirty="0" err="1"/>
              <a:t>datelor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de a </a:t>
            </a:r>
            <a:r>
              <a:rPr lang="en-GB" sz="2200" dirty="0" err="1"/>
              <a:t>realiza</a:t>
            </a:r>
            <a:r>
              <a:rPr lang="en-GB" sz="2200" dirty="0"/>
              <a:t> </a:t>
            </a:r>
            <a:r>
              <a:rPr lang="en-GB" sz="2200" dirty="0" err="1"/>
              <a:t>interpretări</a:t>
            </a:r>
            <a:r>
              <a:rPr lang="en-GB" sz="2200" dirty="0"/>
              <a:t> </a:t>
            </a:r>
            <a:r>
              <a:rPr lang="en-GB" sz="2200" dirty="0" err="1"/>
              <a:t>statistice</a:t>
            </a:r>
            <a:r>
              <a:rPr lang="en-GB" sz="2200" dirty="0"/>
              <a:t> </a:t>
            </a:r>
            <a:r>
              <a:rPr lang="en-GB" sz="2200" dirty="0" err="1"/>
              <a:t>relevante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decizii</a:t>
            </a:r>
            <a:r>
              <a:rPr lang="en-GB" sz="2200" dirty="0"/>
              <a:t> </a:t>
            </a:r>
            <a:r>
              <a:rPr lang="en-GB" sz="2200" dirty="0" err="1"/>
              <a:t>informate</a:t>
            </a:r>
            <a:r>
              <a:rPr lang="en-GB" sz="2200" dirty="0"/>
              <a:t>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29574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44" y="7862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Instalarea</a:t>
            </a:r>
            <a:r>
              <a:rPr lang="en-GB" sz="4000" b="1" dirty="0"/>
              <a:t>, </a:t>
            </a:r>
            <a:r>
              <a:rPr lang="en-GB" sz="4000" b="1" dirty="0" err="1"/>
              <a:t>configurarea</a:t>
            </a:r>
            <a:r>
              <a:rPr lang="en-GB" sz="4000" b="1" dirty="0"/>
              <a:t> </a:t>
            </a:r>
            <a:r>
              <a:rPr lang="en-GB" sz="4000" b="1" dirty="0" err="1"/>
              <a:t>și</a:t>
            </a:r>
            <a:r>
              <a:rPr lang="en-GB" sz="4000" b="1" dirty="0"/>
              <a:t> </a:t>
            </a:r>
            <a:r>
              <a:rPr lang="en-GB" sz="4000" b="1" dirty="0" err="1"/>
              <a:t>administrarea</a:t>
            </a:r>
            <a:r>
              <a:rPr lang="en-GB" sz="4000" b="1" dirty="0"/>
              <a:t> </a:t>
            </a:r>
            <a:r>
              <a:rPr lang="en-GB" sz="4000" b="1" dirty="0" err="1"/>
              <a:t>sistemelor</a:t>
            </a:r>
            <a:r>
              <a:rPr lang="en-GB" sz="4000" b="1" dirty="0"/>
              <a:t> de </a:t>
            </a:r>
            <a:r>
              <a:rPr lang="en-GB" sz="4000" b="1" dirty="0" err="1"/>
              <a:t>operare</a:t>
            </a:r>
            <a:endParaRPr lang="en-RO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44" y="2234698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40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Instalarea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configurarea</a:t>
            </a:r>
            <a:r>
              <a:rPr lang="en-GB" sz="2200" dirty="0"/>
              <a:t> </a:t>
            </a:r>
            <a:r>
              <a:rPr lang="en-GB" sz="2200" dirty="0" err="1"/>
              <a:t>sistemelor</a:t>
            </a:r>
            <a:r>
              <a:rPr lang="en-GB" sz="2200" dirty="0"/>
              <a:t> de </a:t>
            </a:r>
            <a:r>
              <a:rPr lang="en-GB" sz="2200" dirty="0" err="1"/>
              <a:t>operare</a:t>
            </a:r>
            <a:r>
              <a:rPr lang="en-GB" sz="2200" dirty="0"/>
              <a:t> Windows </a:t>
            </a:r>
            <a:r>
              <a:rPr lang="en-GB" sz="2200" dirty="0" err="1"/>
              <a:t>și</a:t>
            </a:r>
            <a:r>
              <a:rPr lang="en-GB" sz="2200" dirty="0"/>
              <a:t> Linux,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utilizatorilor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permisiunilor</a:t>
            </a:r>
            <a:r>
              <a:rPr lang="en-GB" sz="2200" dirty="0"/>
              <a:t>, backup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securitatea</a:t>
            </a:r>
            <a:r>
              <a:rPr lang="en-GB" sz="2200" dirty="0"/>
              <a:t> </a:t>
            </a:r>
            <a:r>
              <a:rPr lang="en-GB" sz="2200" dirty="0" err="1"/>
              <a:t>sistemelor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Windows 10/11, Ubuntu Linux, CentOS, VirtualBox, VMware Workstation.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Abilitatea</a:t>
            </a:r>
            <a:r>
              <a:rPr lang="en-GB" sz="2200" dirty="0"/>
              <a:t> de a </a:t>
            </a:r>
            <a:r>
              <a:rPr lang="en-GB" sz="2200" dirty="0" err="1"/>
              <a:t>instala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configura</a:t>
            </a:r>
            <a:r>
              <a:rPr lang="en-GB" sz="2200" dirty="0"/>
              <a:t> </a:t>
            </a:r>
            <a:r>
              <a:rPr lang="en-GB" sz="2200" dirty="0" err="1"/>
              <a:t>sisteme</a:t>
            </a:r>
            <a:r>
              <a:rPr lang="en-GB" sz="2200" dirty="0"/>
              <a:t> de </a:t>
            </a:r>
            <a:r>
              <a:rPr lang="en-GB" sz="2200" dirty="0" err="1"/>
              <a:t>operare</a:t>
            </a:r>
            <a:r>
              <a:rPr lang="en-GB" sz="2200" dirty="0"/>
              <a:t>, de a </a:t>
            </a:r>
            <a:r>
              <a:rPr lang="en-GB" sz="2200" dirty="0" err="1"/>
              <a:t>gestiona</a:t>
            </a:r>
            <a:r>
              <a:rPr lang="en-GB" sz="2200" dirty="0"/>
              <a:t> </a:t>
            </a:r>
            <a:r>
              <a:rPr lang="en-GB" sz="2200" dirty="0" err="1"/>
              <a:t>drepturile</a:t>
            </a:r>
            <a:r>
              <a:rPr lang="en-GB" sz="2200" dirty="0"/>
              <a:t> </a:t>
            </a:r>
            <a:r>
              <a:rPr lang="en-GB" sz="2200" dirty="0" err="1"/>
              <a:t>utilizatorilor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de a </a:t>
            </a:r>
            <a:r>
              <a:rPr lang="en-GB" sz="2200" dirty="0" err="1"/>
              <a:t>aplica</a:t>
            </a:r>
            <a:r>
              <a:rPr lang="en-GB" sz="2200" dirty="0"/>
              <a:t> </a:t>
            </a:r>
            <a:r>
              <a:rPr lang="en-GB" sz="2200" dirty="0" err="1"/>
              <a:t>măsuri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protecția</a:t>
            </a:r>
            <a:r>
              <a:rPr lang="en-GB" sz="2200" dirty="0"/>
              <a:t> </a:t>
            </a:r>
            <a:r>
              <a:rPr lang="en-GB" sz="2200" dirty="0" err="1"/>
              <a:t>datelor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a </a:t>
            </a:r>
            <a:r>
              <a:rPr lang="en-GB" sz="2200" dirty="0" err="1"/>
              <a:t>sistemelor</a:t>
            </a:r>
            <a:r>
              <a:rPr lang="en-GB" sz="2200" dirty="0"/>
              <a:t> </a:t>
            </a:r>
            <a:r>
              <a:rPr lang="en-GB" sz="2200" dirty="0" err="1"/>
              <a:t>informatice</a:t>
            </a:r>
            <a:r>
              <a:rPr lang="en-GB" sz="2200" dirty="0"/>
              <a:t>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27712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800622" y="702010"/>
            <a:ext cx="10515600" cy="801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Instrumente</a:t>
            </a:r>
            <a:r>
              <a:rPr lang="en-GB" sz="4000" b="1" dirty="0"/>
              <a:t> de </a:t>
            </a:r>
            <a:r>
              <a:rPr lang="en-GB" sz="4000" b="1" dirty="0" err="1"/>
              <a:t>consultare</a:t>
            </a:r>
            <a:r>
              <a:rPr lang="en-GB" sz="4000" b="1" dirty="0"/>
              <a:t> online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800622" y="1650260"/>
            <a:ext cx="9270304" cy="4650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60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Proiectarea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crearea</a:t>
            </a:r>
            <a:r>
              <a:rPr lang="en-GB" sz="2200" dirty="0"/>
              <a:t> </a:t>
            </a:r>
            <a:r>
              <a:rPr lang="en-GB" sz="2200" dirty="0" err="1"/>
              <a:t>chestionarelor</a:t>
            </a:r>
            <a:r>
              <a:rPr lang="en-GB" sz="2200" dirty="0"/>
              <a:t> online </a:t>
            </a:r>
            <a:r>
              <a:rPr lang="en-GB" sz="2200" dirty="0" err="1"/>
              <a:t>utilizând</a:t>
            </a:r>
            <a:r>
              <a:rPr lang="en-GB" sz="2200" dirty="0"/>
              <a:t> Google Forms, SurveyMonkey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LimeSurvey</a:t>
            </a:r>
            <a:r>
              <a:rPr lang="en-GB" sz="2200" dirty="0"/>
              <a:t>, </a:t>
            </a:r>
            <a:r>
              <a:rPr lang="en-GB" sz="2200" dirty="0" err="1"/>
              <a:t>colectarea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analiza</a:t>
            </a:r>
            <a:r>
              <a:rPr lang="en-GB" sz="2200" dirty="0"/>
              <a:t> </a:t>
            </a:r>
            <a:r>
              <a:rPr lang="en-GB" sz="2200" dirty="0" err="1"/>
              <a:t>eficientă</a:t>
            </a:r>
            <a:r>
              <a:rPr lang="en-GB" sz="2200" dirty="0"/>
              <a:t> a </a:t>
            </a:r>
            <a:r>
              <a:rPr lang="en-GB" sz="2200" dirty="0" err="1"/>
              <a:t>datelor</a:t>
            </a:r>
            <a:r>
              <a:rPr lang="en-GB" sz="2200" dirty="0"/>
              <a:t> </a:t>
            </a: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intermediul</a:t>
            </a:r>
            <a:r>
              <a:rPr lang="en-GB" sz="2200" dirty="0"/>
              <a:t> </a:t>
            </a:r>
            <a:r>
              <a:rPr lang="en-GB" sz="2200" dirty="0" err="1"/>
              <a:t>sondajelor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Google Forms, SurveyMonkey, </a:t>
            </a:r>
            <a:r>
              <a:rPr lang="en-GB" sz="2200" dirty="0" err="1"/>
              <a:t>LimeSurvey</a:t>
            </a:r>
            <a:r>
              <a:rPr lang="en-GB" sz="2200" dirty="0"/>
              <a:t>, Microsoft Excel.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Capacitatea</a:t>
            </a:r>
            <a:r>
              <a:rPr lang="en-GB" sz="2200" dirty="0"/>
              <a:t> de a </a:t>
            </a:r>
            <a:r>
              <a:rPr lang="en-GB" sz="2200" dirty="0" err="1"/>
              <a:t>proiecta</a:t>
            </a:r>
            <a:r>
              <a:rPr lang="en-GB" sz="2200" dirty="0"/>
              <a:t> </a:t>
            </a:r>
            <a:r>
              <a:rPr lang="en-GB" sz="2200" dirty="0" err="1"/>
              <a:t>chestionare</a:t>
            </a:r>
            <a:r>
              <a:rPr lang="en-GB" sz="2200" dirty="0"/>
              <a:t> </a:t>
            </a:r>
            <a:r>
              <a:rPr lang="en-GB" sz="2200" dirty="0" err="1"/>
              <a:t>personalizate</a:t>
            </a:r>
            <a:r>
              <a:rPr lang="en-GB" sz="2200" dirty="0"/>
              <a:t>, de a </a:t>
            </a:r>
            <a:r>
              <a:rPr lang="en-GB" sz="2200" dirty="0" err="1"/>
              <a:t>colecta</a:t>
            </a:r>
            <a:r>
              <a:rPr lang="en-GB" sz="2200" dirty="0"/>
              <a:t> date </a:t>
            </a:r>
            <a:r>
              <a:rPr lang="en-GB" sz="2200" dirty="0" err="1"/>
              <a:t>relevante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de a le </a:t>
            </a:r>
            <a:r>
              <a:rPr lang="en-GB" sz="2200" dirty="0" err="1"/>
              <a:t>analiza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mod </a:t>
            </a:r>
            <a:r>
              <a:rPr lang="en-GB" sz="2200" dirty="0" err="1"/>
              <a:t>eficient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a </a:t>
            </a:r>
            <a:r>
              <a:rPr lang="en-GB" sz="2200" dirty="0" err="1"/>
              <a:t>sprijini</a:t>
            </a:r>
            <a:r>
              <a:rPr lang="en-GB" sz="2200" dirty="0"/>
              <a:t> </a:t>
            </a:r>
            <a:r>
              <a:rPr lang="en-GB" sz="2200" dirty="0" err="1"/>
              <a:t>procesul</a:t>
            </a:r>
            <a:r>
              <a:rPr lang="en-GB" sz="2200" dirty="0"/>
              <a:t> </a:t>
            </a:r>
            <a:r>
              <a:rPr lang="en-GB" sz="2200" dirty="0" err="1"/>
              <a:t>decizional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administrația</a:t>
            </a:r>
            <a:r>
              <a:rPr lang="en-GB" sz="2200" dirty="0"/>
              <a:t> </a:t>
            </a:r>
            <a:r>
              <a:rPr lang="en-GB" sz="2200" dirty="0" err="1"/>
              <a:t>publică</a:t>
            </a:r>
            <a:r>
              <a:rPr lang="en-GB" sz="2200" dirty="0"/>
              <a:t>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21271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80" y="786146"/>
            <a:ext cx="10515600" cy="1039479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Dezvoltarea</a:t>
            </a:r>
            <a:r>
              <a:rPr lang="en-GB" sz="4000" b="1" dirty="0"/>
              <a:t> de </a:t>
            </a:r>
            <a:r>
              <a:rPr lang="en-GB" sz="4000" b="1" dirty="0" err="1"/>
              <a:t>aplicații</a:t>
            </a:r>
            <a:r>
              <a:rPr lang="en-GB" sz="4000" b="1" dirty="0"/>
              <a:t> non-web</a:t>
            </a:r>
            <a:endParaRPr lang="en-RO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825625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85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Programare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Visual C++, </a:t>
            </a:r>
            <a:r>
              <a:rPr lang="en-GB" sz="2200" dirty="0" err="1"/>
              <a:t>dezvoltarea</a:t>
            </a:r>
            <a:r>
              <a:rPr lang="en-GB" sz="2200" dirty="0"/>
              <a:t> de </a:t>
            </a:r>
            <a:r>
              <a:rPr lang="en-GB" sz="2200" dirty="0" err="1"/>
              <a:t>aplicații</a:t>
            </a:r>
            <a:r>
              <a:rPr lang="en-GB" sz="2200" dirty="0"/>
              <a:t> Windows, </a:t>
            </a:r>
            <a:r>
              <a:rPr lang="en-GB" sz="2200" dirty="0" err="1"/>
              <a:t>accesarea</a:t>
            </a:r>
            <a:r>
              <a:rPr lang="en-GB" sz="2200" dirty="0"/>
              <a:t> </a:t>
            </a:r>
            <a:r>
              <a:rPr lang="en-GB" sz="2200" dirty="0" err="1"/>
              <a:t>bazelor</a:t>
            </a:r>
            <a:r>
              <a:rPr lang="en-GB" sz="2200" dirty="0"/>
              <a:t> de date </a:t>
            </a: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tehnologia</a:t>
            </a:r>
            <a:r>
              <a:rPr lang="en-GB" sz="2200" dirty="0"/>
              <a:t> ADO.NET.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Microsoft Visual Studio, Visual C++, ADO.NET, SQL Server Management Studio (SSMS), Git.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Abilitatea</a:t>
            </a:r>
            <a:r>
              <a:rPr lang="en-GB" sz="2200" dirty="0"/>
              <a:t> de a </a:t>
            </a:r>
            <a:r>
              <a:rPr lang="en-GB" sz="2200" dirty="0" err="1"/>
              <a:t>dezvolta</a:t>
            </a:r>
            <a:r>
              <a:rPr lang="en-GB" sz="2200" dirty="0"/>
              <a:t> </a:t>
            </a:r>
            <a:r>
              <a:rPr lang="en-GB" sz="2200" dirty="0" err="1"/>
              <a:t>aplicații</a:t>
            </a:r>
            <a:r>
              <a:rPr lang="en-GB" sz="2200" dirty="0"/>
              <a:t> desktop, de a </a:t>
            </a:r>
            <a:r>
              <a:rPr lang="en-GB" sz="2200" dirty="0" err="1"/>
              <a:t>accesa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gestiona</a:t>
            </a:r>
            <a:r>
              <a:rPr lang="en-GB" sz="2200" dirty="0"/>
              <a:t> </a:t>
            </a:r>
            <a:r>
              <a:rPr lang="en-GB" sz="2200" dirty="0" err="1"/>
              <a:t>bazele</a:t>
            </a:r>
            <a:r>
              <a:rPr lang="en-GB" sz="2200" dirty="0"/>
              <a:t> de date </a:t>
            </a: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intermediul</a:t>
            </a:r>
            <a:r>
              <a:rPr lang="en-GB" sz="2200" dirty="0"/>
              <a:t> </a:t>
            </a:r>
            <a:r>
              <a:rPr lang="en-GB" sz="2200" dirty="0" err="1"/>
              <a:t>limbajelor</a:t>
            </a:r>
            <a:r>
              <a:rPr lang="en-GB" sz="2200" dirty="0"/>
              <a:t> de </a:t>
            </a:r>
            <a:r>
              <a:rPr lang="en-GB" sz="2200" dirty="0" err="1"/>
              <a:t>programare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de a </a:t>
            </a:r>
            <a:r>
              <a:rPr lang="en-GB" sz="2200" dirty="0" err="1"/>
              <a:t>construi</a:t>
            </a:r>
            <a:r>
              <a:rPr lang="en-GB" sz="2200" dirty="0"/>
              <a:t> </a:t>
            </a:r>
            <a:r>
              <a:rPr lang="en-GB" sz="2200" dirty="0" err="1"/>
              <a:t>aplicații</a:t>
            </a:r>
            <a:r>
              <a:rPr lang="en-GB" sz="2200" dirty="0"/>
              <a:t> </a:t>
            </a:r>
            <a:r>
              <a:rPr lang="en-GB" sz="2200" dirty="0" err="1"/>
              <a:t>optimizate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medii</a:t>
            </a:r>
            <a:r>
              <a:rPr lang="en-GB" sz="2200" dirty="0"/>
              <a:t> Windows.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2224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8715-27D8-BF66-7F80-AD8C1994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O"/>
          </a:p>
        </p:txBody>
      </p:sp>
      <p:pic>
        <p:nvPicPr>
          <p:cNvPr id="6" name="Video_Craiova_20.05">
            <a:hlinkClick r:id="" action="ppaction://media"/>
            <a:extLst>
              <a:ext uri="{FF2B5EF4-FFF2-40B4-BE49-F238E27FC236}">
                <a16:creationId xmlns:a16="http://schemas.microsoft.com/office/drawing/2014/main" id="{013ED89A-4768-F46D-1427-4209A3C3C6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992" y="836520"/>
            <a:ext cx="8420894" cy="4771899"/>
          </a:xfrm>
        </p:spPr>
      </p:pic>
    </p:spTree>
    <p:extLst>
      <p:ext uri="{BB962C8B-B14F-4D97-AF65-F5344CB8AC3E}">
        <p14:creationId xmlns:p14="http://schemas.microsoft.com/office/powerpoint/2010/main" val="22782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03A2-1C9C-E918-4A2D-6929F357E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RO" sz="4000" b="1" dirty="0"/>
              <a:t>Baze de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6250A-6564-9D53-24B1-C3C8BED8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63" y="1509824"/>
            <a:ext cx="9461938" cy="4197612"/>
          </a:xfrm>
        </p:spPr>
        <p:txBody>
          <a:bodyPr>
            <a:noAutofit/>
          </a:bodyPr>
          <a:lstStyle/>
          <a:p>
            <a:r>
              <a:rPr lang="en-GB" sz="2200" b="1" dirty="0" err="1"/>
              <a:t>Durata</a:t>
            </a:r>
            <a:r>
              <a:rPr lang="en-GB" sz="2200" b="1" dirty="0"/>
              <a:t>: 175 de ore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b="1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Noțiuni</a:t>
            </a:r>
            <a:r>
              <a:rPr lang="en-GB" sz="2200" dirty="0"/>
              <a:t> </a:t>
            </a:r>
            <a:r>
              <a:rPr lang="en-GB" sz="2200" dirty="0" err="1"/>
              <a:t>fundamentale</a:t>
            </a:r>
            <a:r>
              <a:rPr lang="en-GB" sz="2200" dirty="0"/>
              <a:t> </a:t>
            </a:r>
            <a:r>
              <a:rPr lang="en-GB" sz="2200" dirty="0" err="1"/>
              <a:t>despre</a:t>
            </a:r>
            <a:r>
              <a:rPr lang="en-GB" sz="2200" dirty="0"/>
              <a:t> cloud computing,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bazelor</a:t>
            </a:r>
            <a:r>
              <a:rPr lang="en-GB" sz="2200" dirty="0"/>
              <a:t> de date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administrarea</a:t>
            </a:r>
            <a:r>
              <a:rPr lang="en-GB" sz="2200" dirty="0"/>
              <a:t> </a:t>
            </a:r>
            <a:r>
              <a:rPr lang="en-GB" sz="2200" dirty="0" err="1"/>
              <a:t>acestora</a:t>
            </a:r>
            <a:r>
              <a:rPr lang="en-GB" sz="2200" dirty="0"/>
              <a:t> pe </a:t>
            </a:r>
            <a:r>
              <a:rPr lang="en-GB" sz="2200" dirty="0" err="1"/>
              <a:t>platforme</a:t>
            </a:r>
            <a:r>
              <a:rPr lang="en-GB" sz="2200" dirty="0"/>
              <a:t> precum Windows Azure, MySQL </a:t>
            </a:r>
            <a:r>
              <a:rPr lang="en-GB" sz="2200" dirty="0" err="1"/>
              <a:t>și</a:t>
            </a:r>
            <a:r>
              <a:rPr lang="en-GB" sz="2200" dirty="0"/>
              <a:t> Oracle. </a:t>
            </a:r>
            <a:r>
              <a:rPr lang="en-GB" sz="2200" dirty="0" err="1"/>
              <a:t>Proiectarea</a:t>
            </a:r>
            <a:r>
              <a:rPr lang="en-GB" sz="2200" dirty="0"/>
              <a:t> </a:t>
            </a:r>
            <a:r>
              <a:rPr lang="en-GB" sz="2200" dirty="0" err="1"/>
              <a:t>fizică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logică</a:t>
            </a:r>
            <a:r>
              <a:rPr lang="en-GB" sz="2200" dirty="0"/>
              <a:t> a </a:t>
            </a:r>
            <a:r>
              <a:rPr lang="en-GB" sz="2200" dirty="0" err="1"/>
              <a:t>bazelor</a:t>
            </a:r>
            <a:r>
              <a:rPr lang="en-GB" sz="2200" dirty="0"/>
              <a:t> de date, </a:t>
            </a:r>
            <a:r>
              <a:rPr lang="en-GB" sz="2200" dirty="0" err="1"/>
              <a:t>utilizarea</a:t>
            </a:r>
            <a:r>
              <a:rPr lang="en-GB" sz="2200" dirty="0"/>
              <a:t> SQL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interogare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gestionare</a:t>
            </a:r>
            <a:r>
              <a:rPr lang="en-GB" sz="2200" dirty="0"/>
              <a:t>, </a:t>
            </a:r>
            <a:r>
              <a:rPr lang="en-GB" sz="2200" dirty="0" err="1"/>
              <a:t>măsuri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 a </a:t>
            </a:r>
            <a:r>
              <a:rPr lang="en-GB" sz="2200" dirty="0" err="1"/>
              <a:t>datelor</a:t>
            </a:r>
            <a:r>
              <a:rPr lang="en-GB" sz="2200" dirty="0"/>
              <a:t>.</a:t>
            </a:r>
          </a:p>
          <a:p>
            <a:pPr marL="0" indent="0">
              <a:buNone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b="1" dirty="0"/>
              <a:t>:</a:t>
            </a:r>
            <a:r>
              <a:rPr lang="en-GB" sz="2200" dirty="0"/>
              <a:t> Windows Azure, MySQL, Oracle, SQL Server.</a:t>
            </a:r>
          </a:p>
          <a:p>
            <a:pPr marL="0" indent="0">
              <a:buNone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b="1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Abilitatea</a:t>
            </a:r>
            <a:r>
              <a:rPr lang="en-GB" sz="2200" dirty="0"/>
              <a:t> de a </a:t>
            </a:r>
            <a:r>
              <a:rPr lang="en-GB" sz="2200" dirty="0" err="1"/>
              <a:t>proiecta</a:t>
            </a:r>
            <a:r>
              <a:rPr lang="en-GB" sz="2200" dirty="0"/>
              <a:t>, </a:t>
            </a:r>
            <a:r>
              <a:rPr lang="en-GB" sz="2200" dirty="0" err="1"/>
              <a:t>administra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securiza</a:t>
            </a:r>
            <a:r>
              <a:rPr lang="en-GB" sz="2200" dirty="0"/>
              <a:t> </a:t>
            </a:r>
            <a:r>
              <a:rPr lang="en-GB" sz="2200" dirty="0" err="1"/>
              <a:t>baze</a:t>
            </a:r>
            <a:r>
              <a:rPr lang="en-GB" sz="2200" dirty="0"/>
              <a:t> de date </a:t>
            </a:r>
            <a:r>
              <a:rPr lang="en-GB" sz="2200" dirty="0" err="1"/>
              <a:t>relaționale</a:t>
            </a:r>
            <a:r>
              <a:rPr lang="en-GB" sz="2200" dirty="0"/>
              <a:t> </a:t>
            </a:r>
            <a:r>
              <a:rPr lang="en-GB" sz="2200" dirty="0" err="1"/>
              <a:t>utilizând</a:t>
            </a:r>
            <a:r>
              <a:rPr lang="en-GB" sz="2200" dirty="0"/>
              <a:t> SQL.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infrastructurii</a:t>
            </a:r>
            <a:r>
              <a:rPr lang="en-GB" sz="2200" dirty="0"/>
              <a:t> cloud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baze</a:t>
            </a:r>
            <a:r>
              <a:rPr lang="en-GB" sz="2200" dirty="0"/>
              <a:t> de date, </a:t>
            </a:r>
            <a:r>
              <a:rPr lang="en-GB" sz="2200" dirty="0" err="1"/>
              <a:t>optimizarea</a:t>
            </a:r>
            <a:r>
              <a:rPr lang="en-GB" sz="2200" dirty="0"/>
              <a:t> </a:t>
            </a:r>
            <a:r>
              <a:rPr lang="en-GB" sz="2200" dirty="0" err="1"/>
              <a:t>interogărilor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implementarea</a:t>
            </a:r>
            <a:r>
              <a:rPr lang="en-GB" sz="2200" dirty="0"/>
              <a:t> </a:t>
            </a:r>
            <a:r>
              <a:rPr lang="en-GB" sz="2200" dirty="0" err="1"/>
              <a:t>măsurilor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 </a:t>
            </a:r>
            <a:r>
              <a:rPr lang="en-GB" sz="2200" dirty="0" err="1"/>
              <a:t>cibernetică</a:t>
            </a:r>
            <a:r>
              <a:rPr lang="en-GB" sz="2200" dirty="0"/>
              <a:t>.</a:t>
            </a:r>
          </a:p>
          <a:p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26386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728430" y="728988"/>
            <a:ext cx="10515600" cy="727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Introducere</a:t>
            </a:r>
            <a:r>
              <a:rPr lang="en-GB" sz="4000" b="1" dirty="0"/>
              <a:t> </a:t>
            </a:r>
            <a:r>
              <a:rPr lang="en-GB" sz="4000" b="1" dirty="0" err="1"/>
              <a:t>în</a:t>
            </a:r>
            <a:r>
              <a:rPr lang="en-GB" sz="4000" b="1" dirty="0"/>
              <a:t> Business Analytics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554062" y="1456714"/>
            <a:ext cx="9270304" cy="4650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 err="1"/>
              <a:t>Durata</a:t>
            </a:r>
            <a:r>
              <a:rPr lang="en-GB" sz="2200" b="1" dirty="0"/>
              <a:t>: 100 de ore</a:t>
            </a:r>
          </a:p>
          <a:p>
            <a:pPr marL="0" indent="0">
              <a:buNone/>
            </a:pPr>
            <a:br>
              <a:rPr lang="en-GB" sz="2200" dirty="0"/>
            </a:b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b="1" dirty="0"/>
              <a:t>: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instrumentelor</a:t>
            </a:r>
            <a:r>
              <a:rPr lang="en-GB" sz="2200" dirty="0"/>
              <a:t> de Business Analytics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analiza</a:t>
            </a:r>
            <a:r>
              <a:rPr lang="en-GB" sz="2200" dirty="0"/>
              <a:t> </a:t>
            </a:r>
            <a:r>
              <a:rPr lang="en-GB" sz="2200" dirty="0" err="1"/>
              <a:t>datelor</a:t>
            </a:r>
            <a:r>
              <a:rPr lang="en-GB" sz="2200" dirty="0"/>
              <a:t>, </a:t>
            </a:r>
            <a:r>
              <a:rPr lang="en-GB" sz="2200" dirty="0" err="1"/>
              <a:t>optimizarea</a:t>
            </a:r>
            <a:r>
              <a:rPr lang="en-GB" sz="2200" dirty="0"/>
              <a:t> </a:t>
            </a:r>
            <a:r>
              <a:rPr lang="en-GB" sz="2200" dirty="0" err="1"/>
              <a:t>proceselor</a:t>
            </a:r>
            <a:r>
              <a:rPr lang="en-GB" sz="2200" dirty="0"/>
              <a:t> </a:t>
            </a:r>
            <a:r>
              <a:rPr lang="en-GB" sz="2200" dirty="0" err="1"/>
              <a:t>organizaționale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creșterea</a:t>
            </a:r>
            <a:r>
              <a:rPr lang="en-GB" sz="2200" dirty="0"/>
              <a:t> </a:t>
            </a:r>
            <a:r>
              <a:rPr lang="en-GB" sz="2200" dirty="0" err="1"/>
              <a:t>competitivității</a:t>
            </a:r>
            <a:r>
              <a:rPr lang="en-GB" sz="2200" dirty="0"/>
              <a:t> </a:t>
            </a:r>
            <a:r>
              <a:rPr lang="en-GB" sz="2200" dirty="0" err="1"/>
              <a:t>echipelor</a:t>
            </a:r>
            <a:r>
              <a:rPr lang="en-GB" sz="2200" dirty="0"/>
              <a:t>. </a:t>
            </a:r>
            <a:r>
              <a:rPr lang="en-GB" sz="2200" dirty="0" err="1"/>
              <a:t>Aplicarea</a:t>
            </a:r>
            <a:r>
              <a:rPr lang="en-GB" sz="2200" dirty="0"/>
              <a:t> </a:t>
            </a:r>
            <a:r>
              <a:rPr lang="en-GB" sz="2200" dirty="0" err="1"/>
              <a:t>modelelor</a:t>
            </a:r>
            <a:r>
              <a:rPr lang="en-GB" sz="2200" dirty="0"/>
              <a:t> </a:t>
            </a:r>
            <a:r>
              <a:rPr lang="en-GB" sz="2200" dirty="0" err="1"/>
              <a:t>statistice</a:t>
            </a:r>
            <a:r>
              <a:rPr lang="en-GB" sz="2200" dirty="0"/>
              <a:t>, </a:t>
            </a:r>
            <a:r>
              <a:rPr lang="en-GB" sz="2200" dirty="0" err="1"/>
              <a:t>prelucrarea</a:t>
            </a:r>
            <a:r>
              <a:rPr lang="en-GB" sz="2200" dirty="0"/>
              <a:t> Big Data, text mining </a:t>
            </a:r>
            <a:r>
              <a:rPr lang="en-GB" sz="2200" dirty="0" err="1"/>
              <a:t>și</a:t>
            </a:r>
            <a:r>
              <a:rPr lang="en-GB" sz="2200" dirty="0"/>
              <a:t> Business Intelligence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luarea</a:t>
            </a:r>
            <a:r>
              <a:rPr lang="en-GB" sz="2200" dirty="0"/>
              <a:t> </a:t>
            </a:r>
            <a:r>
              <a:rPr lang="en-GB" sz="2200" dirty="0" err="1"/>
              <a:t>deciziilor</a:t>
            </a:r>
            <a:r>
              <a:rPr lang="en-GB" sz="2200" dirty="0"/>
              <a:t> </a:t>
            </a:r>
            <a:r>
              <a:rPr lang="en-GB" sz="2200" dirty="0" err="1"/>
              <a:t>strategice</a:t>
            </a:r>
            <a:r>
              <a:rPr lang="en-GB" sz="2200" dirty="0"/>
              <a:t>.</a:t>
            </a:r>
          </a:p>
          <a:p>
            <a:pPr marL="0" indent="0">
              <a:buNone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b="1" dirty="0"/>
              <a:t>: </a:t>
            </a:r>
            <a:r>
              <a:rPr lang="en-GB" sz="2200" dirty="0"/>
              <a:t>Python, Hadoop, Spark, </a:t>
            </a:r>
            <a:r>
              <a:rPr lang="en-GB" sz="2200" dirty="0" err="1"/>
              <a:t>SimulAr</a:t>
            </a:r>
            <a:r>
              <a:rPr lang="en-GB" sz="2200" dirty="0"/>
              <a:t>, </a:t>
            </a:r>
            <a:r>
              <a:rPr lang="en-GB" sz="2200" dirty="0" err="1"/>
              <a:t>instrumente</a:t>
            </a:r>
            <a:r>
              <a:rPr lang="en-GB" sz="2200" dirty="0"/>
              <a:t> de </a:t>
            </a:r>
            <a:r>
              <a:rPr lang="en-GB" sz="2200" dirty="0" err="1"/>
              <a:t>vizualizare</a:t>
            </a:r>
            <a:r>
              <a:rPr lang="en-GB" sz="2200" dirty="0"/>
              <a:t> Business Intelligence.</a:t>
            </a:r>
          </a:p>
          <a:p>
            <a:pPr marL="0" indent="0">
              <a:buNone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b="1" dirty="0"/>
              <a:t>: </a:t>
            </a:r>
            <a:r>
              <a:rPr lang="en-GB" sz="2200" dirty="0" err="1"/>
              <a:t>Identificarea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instrumentelor</a:t>
            </a:r>
            <a:r>
              <a:rPr lang="en-GB" sz="2200" dirty="0"/>
              <a:t> de Business Analytics, </a:t>
            </a:r>
            <a:r>
              <a:rPr lang="en-GB" sz="2200" dirty="0" err="1"/>
              <a:t>selectarea</a:t>
            </a:r>
            <a:r>
              <a:rPr lang="en-GB" sz="2200" dirty="0"/>
              <a:t> </a:t>
            </a:r>
            <a:r>
              <a:rPr lang="en-GB" sz="2200" dirty="0" err="1"/>
              <a:t>soluțiilor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nevoile</a:t>
            </a:r>
            <a:r>
              <a:rPr lang="en-GB" sz="2200" dirty="0"/>
              <a:t> </a:t>
            </a:r>
            <a:r>
              <a:rPr lang="en-GB" sz="2200" dirty="0" err="1"/>
              <a:t>organizaționale</a:t>
            </a:r>
            <a:r>
              <a:rPr lang="en-GB" sz="2200" dirty="0"/>
              <a:t>, </a:t>
            </a:r>
            <a:r>
              <a:rPr lang="en-GB" sz="2200" dirty="0" err="1"/>
              <a:t>aplicarea</a:t>
            </a:r>
            <a:r>
              <a:rPr lang="en-GB" sz="2200" dirty="0"/>
              <a:t> </a:t>
            </a:r>
            <a:r>
              <a:rPr lang="en-GB" sz="2200" dirty="0" err="1"/>
              <a:t>modelelor</a:t>
            </a:r>
            <a:r>
              <a:rPr lang="en-GB" sz="2200" dirty="0"/>
              <a:t> de </a:t>
            </a:r>
            <a:r>
              <a:rPr lang="en-GB" sz="2200" dirty="0" err="1"/>
              <a:t>analiză</a:t>
            </a:r>
            <a:r>
              <a:rPr lang="en-GB" sz="2200" dirty="0"/>
              <a:t> a </a:t>
            </a:r>
            <a:r>
              <a:rPr lang="en-GB" sz="2200" dirty="0" err="1"/>
              <a:t>datelor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luarea</a:t>
            </a:r>
            <a:r>
              <a:rPr lang="en-GB" sz="2200" dirty="0"/>
              <a:t> </a:t>
            </a:r>
            <a:r>
              <a:rPr lang="en-GB" sz="2200" dirty="0" err="1"/>
              <a:t>deciziilor</a:t>
            </a:r>
            <a:r>
              <a:rPr lang="en-GB" sz="2200" dirty="0"/>
              <a:t> </a:t>
            </a:r>
            <a:r>
              <a:rPr lang="en-GB" sz="2200" dirty="0" err="1"/>
              <a:t>bazate</a:t>
            </a:r>
            <a:r>
              <a:rPr lang="en-GB" sz="2200" dirty="0"/>
              <a:t> pe date.</a:t>
            </a:r>
          </a:p>
        </p:txBody>
      </p:sp>
    </p:spTree>
    <p:extLst>
      <p:ext uri="{BB962C8B-B14F-4D97-AF65-F5344CB8AC3E}">
        <p14:creationId xmlns:p14="http://schemas.microsoft.com/office/powerpoint/2010/main" val="16776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487801" y="728988"/>
            <a:ext cx="10756229" cy="919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Administrarea</a:t>
            </a:r>
            <a:r>
              <a:rPr lang="en-GB" sz="4000" b="1" dirty="0"/>
              <a:t>, </a:t>
            </a:r>
            <a:r>
              <a:rPr lang="en-GB" sz="4000" b="1" dirty="0" err="1"/>
              <a:t>dezvoltarea</a:t>
            </a:r>
            <a:r>
              <a:rPr lang="en-GB" sz="4000" b="1" dirty="0"/>
              <a:t> </a:t>
            </a:r>
            <a:r>
              <a:rPr lang="en-GB" sz="4000" b="1" dirty="0" err="1"/>
              <a:t>și</a:t>
            </a:r>
            <a:r>
              <a:rPr lang="en-GB" sz="4000" b="1" dirty="0"/>
              <a:t> </a:t>
            </a:r>
            <a:r>
              <a:rPr lang="en-GB" sz="4000" b="1" dirty="0" err="1"/>
              <a:t>securitatea</a:t>
            </a:r>
            <a:r>
              <a:rPr lang="en-GB" sz="4000" b="1" dirty="0"/>
              <a:t> </a:t>
            </a:r>
            <a:r>
              <a:rPr lang="en-GB" sz="4000" b="1" dirty="0" err="1"/>
              <a:t>rețelelor</a:t>
            </a:r>
            <a:r>
              <a:rPr lang="en-GB" sz="4000" b="1" dirty="0"/>
              <a:t> TIC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487801" y="2117558"/>
            <a:ext cx="9270304" cy="4267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100 de 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Introducere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securitatea</a:t>
            </a:r>
            <a:r>
              <a:rPr lang="en-GB" sz="2200" dirty="0"/>
              <a:t> IT, </a:t>
            </a:r>
            <a:r>
              <a:rPr lang="en-GB" sz="2200" dirty="0" err="1"/>
              <a:t>criptografie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criptanaliză</a:t>
            </a:r>
            <a:r>
              <a:rPr lang="en-GB" sz="2200" dirty="0"/>
              <a:t>, </a:t>
            </a:r>
            <a:r>
              <a:rPr lang="en-GB" sz="2200" dirty="0" err="1"/>
              <a:t>gestionarea</a:t>
            </a:r>
            <a:r>
              <a:rPr lang="en-GB" sz="2200" dirty="0"/>
              <a:t> </a:t>
            </a:r>
            <a:r>
              <a:rPr lang="en-GB" sz="2200" dirty="0" err="1"/>
              <a:t>rețelelor</a:t>
            </a:r>
            <a:r>
              <a:rPr lang="en-GB" sz="2200" dirty="0"/>
              <a:t> wireless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auditul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Nmap, Wireshark, OpenSSL, Cisco Packet Tracer, Kali Linux.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Abilitatea</a:t>
            </a:r>
            <a:r>
              <a:rPr lang="en-GB" sz="2200" dirty="0"/>
              <a:t> de a </a:t>
            </a:r>
            <a:r>
              <a:rPr lang="en-GB" sz="2200" dirty="0" err="1"/>
              <a:t>implementa</a:t>
            </a:r>
            <a:r>
              <a:rPr lang="en-GB" sz="2200" dirty="0"/>
              <a:t> </a:t>
            </a:r>
            <a:r>
              <a:rPr lang="en-GB" sz="2200" dirty="0" err="1"/>
              <a:t>politici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 IT, de a </a:t>
            </a:r>
            <a:r>
              <a:rPr lang="en-GB" sz="2200" dirty="0" err="1"/>
              <a:t>proteja</a:t>
            </a:r>
            <a:r>
              <a:rPr lang="en-GB" sz="2200" dirty="0"/>
              <a:t> </a:t>
            </a:r>
            <a:r>
              <a:rPr lang="en-GB" sz="2200" dirty="0" err="1"/>
              <a:t>rețelele</a:t>
            </a:r>
            <a:r>
              <a:rPr lang="en-GB" sz="2200" dirty="0"/>
              <a:t> </a:t>
            </a:r>
            <a:r>
              <a:rPr lang="en-GB" sz="2200" dirty="0" err="1"/>
              <a:t>informatice</a:t>
            </a:r>
            <a:r>
              <a:rPr lang="en-GB" sz="2200" dirty="0"/>
              <a:t> </a:t>
            </a:r>
            <a:r>
              <a:rPr lang="en-GB" sz="2200" dirty="0" err="1"/>
              <a:t>împotriva</a:t>
            </a:r>
            <a:r>
              <a:rPr lang="en-GB" sz="2200" dirty="0"/>
              <a:t> </a:t>
            </a:r>
            <a:r>
              <a:rPr lang="en-GB" sz="2200" dirty="0" err="1"/>
              <a:t>amenințărilor</a:t>
            </a:r>
            <a:r>
              <a:rPr lang="en-GB" sz="2200" dirty="0"/>
              <a:t> </a:t>
            </a:r>
            <a:r>
              <a:rPr lang="en-GB" sz="2200" dirty="0" err="1"/>
              <a:t>cibernetice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de a </a:t>
            </a:r>
            <a:r>
              <a:rPr lang="en-GB" sz="2200" dirty="0" err="1"/>
              <a:t>efectua</a:t>
            </a:r>
            <a:r>
              <a:rPr lang="en-GB" sz="2200" dirty="0"/>
              <a:t> </a:t>
            </a:r>
            <a:r>
              <a:rPr lang="en-GB" sz="2200" dirty="0" err="1"/>
              <a:t>audituri</a:t>
            </a:r>
            <a:r>
              <a:rPr lang="en-GB" sz="2200" dirty="0"/>
              <a:t> de </a:t>
            </a:r>
            <a:r>
              <a:rPr lang="en-GB" sz="2200" dirty="0" err="1"/>
              <a:t>securitate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evaluarea</a:t>
            </a:r>
            <a:r>
              <a:rPr lang="en-GB" sz="2200" dirty="0"/>
              <a:t> </a:t>
            </a:r>
            <a:r>
              <a:rPr lang="en-GB" sz="2200" dirty="0" err="1"/>
              <a:t>vulnerabilităților</a:t>
            </a:r>
            <a:r>
              <a:rPr lang="en-GB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00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487801" y="849304"/>
            <a:ext cx="10756229" cy="919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Dezvoltarea</a:t>
            </a:r>
            <a:r>
              <a:rPr lang="en-GB" sz="4000" b="1" dirty="0"/>
              <a:t> de </a:t>
            </a:r>
            <a:r>
              <a:rPr lang="en-GB" sz="4000" b="1" dirty="0" err="1"/>
              <a:t>aplicații</a:t>
            </a:r>
            <a:r>
              <a:rPr lang="en-GB" sz="4000" b="1" dirty="0"/>
              <a:t> - Web Design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487801" y="1768642"/>
            <a:ext cx="9270304" cy="4267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100 de 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 err="1"/>
              <a:t>Tematici</a:t>
            </a:r>
            <a:r>
              <a:rPr lang="en-GB" sz="2200" b="1" dirty="0"/>
              <a:t> </a:t>
            </a:r>
            <a:r>
              <a:rPr lang="en-GB" sz="2200" b="1" dirty="0" err="1"/>
              <a:t>abordate</a:t>
            </a:r>
            <a:r>
              <a:rPr lang="en-GB" sz="2200" dirty="0"/>
              <a:t>: </a:t>
            </a:r>
            <a:r>
              <a:rPr lang="en-GB" sz="2200" dirty="0" err="1"/>
              <a:t>Proiectarea</a:t>
            </a:r>
            <a:r>
              <a:rPr lang="en-GB" sz="2200" dirty="0"/>
              <a:t> </a:t>
            </a:r>
            <a:r>
              <a:rPr lang="en-GB" sz="2200" dirty="0" err="1"/>
              <a:t>aplicațiilor</a:t>
            </a:r>
            <a:r>
              <a:rPr lang="en-GB" sz="2200" dirty="0"/>
              <a:t> web </a:t>
            </a:r>
            <a:r>
              <a:rPr lang="en-GB" sz="2200" dirty="0" err="1"/>
              <a:t>folosind</a:t>
            </a:r>
            <a:r>
              <a:rPr lang="en-GB" sz="2200" dirty="0"/>
              <a:t> Java EE, HTML5 </a:t>
            </a:r>
            <a:r>
              <a:rPr lang="en-GB" sz="2200" dirty="0" err="1"/>
              <a:t>și</a:t>
            </a:r>
            <a:r>
              <a:rPr lang="en-GB" sz="2200" dirty="0"/>
              <a:t> CSS3, </a:t>
            </a:r>
            <a:r>
              <a:rPr lang="en-GB" sz="2200" dirty="0" err="1"/>
              <a:t>crearea</a:t>
            </a:r>
            <a:r>
              <a:rPr lang="en-GB" sz="2200" dirty="0"/>
              <a:t> de </a:t>
            </a:r>
            <a:r>
              <a:rPr lang="en-GB" sz="2200" dirty="0" err="1"/>
              <a:t>componente</a:t>
            </a:r>
            <a:r>
              <a:rPr lang="en-GB" sz="2200" dirty="0"/>
              <a:t> multimedia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securizarea</a:t>
            </a:r>
            <a:r>
              <a:rPr lang="en-GB" sz="2200" dirty="0"/>
              <a:t> </a:t>
            </a:r>
            <a:r>
              <a:rPr lang="en-GB" sz="2200" dirty="0" err="1"/>
              <a:t>aplicațiilor</a:t>
            </a:r>
            <a:r>
              <a:rPr lang="en-GB" sz="2200" dirty="0"/>
              <a:t> web.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/>
              <a:t>Software </a:t>
            </a:r>
            <a:r>
              <a:rPr lang="en-GB" sz="2200" b="1" dirty="0" err="1"/>
              <a:t>utilizat</a:t>
            </a:r>
            <a:r>
              <a:rPr lang="en-GB" sz="2200" dirty="0"/>
              <a:t>: Java EE, Eclipse IDE, Apache Tomcat, HTML5, CSS3, JavaScript, Bootstrap.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dobândite</a:t>
            </a:r>
            <a:r>
              <a:rPr lang="en-GB" sz="2200" dirty="0"/>
              <a:t>: </a:t>
            </a:r>
            <a:r>
              <a:rPr lang="en-GB" sz="2200" dirty="0" err="1"/>
              <a:t>Capacitatea</a:t>
            </a:r>
            <a:r>
              <a:rPr lang="en-GB" sz="2200" dirty="0"/>
              <a:t> de a </a:t>
            </a:r>
            <a:r>
              <a:rPr lang="en-GB" sz="2200" dirty="0" err="1"/>
              <a:t>dezvolta</a:t>
            </a:r>
            <a:r>
              <a:rPr lang="en-GB" sz="2200" dirty="0"/>
              <a:t> </a:t>
            </a:r>
            <a:r>
              <a:rPr lang="en-GB" sz="2200" dirty="0" err="1"/>
              <a:t>aplicații</a:t>
            </a:r>
            <a:r>
              <a:rPr lang="en-GB" sz="2200" dirty="0"/>
              <a:t> web </a:t>
            </a:r>
            <a:r>
              <a:rPr lang="en-GB" sz="2200" dirty="0" err="1"/>
              <a:t>avansate</a:t>
            </a:r>
            <a:r>
              <a:rPr lang="en-GB" sz="2200" dirty="0"/>
              <a:t>, </a:t>
            </a:r>
            <a:r>
              <a:rPr lang="en-GB" sz="2200" dirty="0" err="1"/>
              <a:t>integrând</a:t>
            </a:r>
            <a:r>
              <a:rPr lang="en-GB" sz="2200" dirty="0"/>
              <a:t> </a:t>
            </a:r>
            <a:r>
              <a:rPr lang="en-GB" sz="2200" dirty="0" err="1"/>
              <a:t>conținut</a:t>
            </a:r>
            <a:r>
              <a:rPr lang="en-GB" sz="2200" dirty="0"/>
              <a:t> multimedia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asigurând</a:t>
            </a:r>
            <a:r>
              <a:rPr lang="en-GB" sz="2200" dirty="0"/>
              <a:t> </a:t>
            </a:r>
            <a:r>
              <a:rPr lang="en-GB" sz="2200" dirty="0" err="1"/>
              <a:t>accesul</a:t>
            </a:r>
            <a:r>
              <a:rPr lang="en-GB" sz="2200" dirty="0"/>
              <a:t> </a:t>
            </a:r>
            <a:r>
              <a:rPr lang="en-GB" sz="2200" dirty="0" err="1"/>
              <a:t>securizat</a:t>
            </a:r>
            <a:r>
              <a:rPr lang="en-GB" sz="2200" dirty="0"/>
              <a:t> la date </a:t>
            </a: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utilizarea</a:t>
            </a:r>
            <a:r>
              <a:rPr lang="en-GB" sz="2200" dirty="0"/>
              <a:t> </a:t>
            </a:r>
            <a:r>
              <a:rPr lang="en-GB" sz="2200" dirty="0" err="1"/>
              <a:t>celor</a:t>
            </a:r>
            <a:r>
              <a:rPr lang="en-GB" sz="2200" dirty="0"/>
              <a:t> </a:t>
            </a:r>
            <a:r>
              <a:rPr lang="en-GB" sz="2200" dirty="0" err="1"/>
              <a:t>mai</a:t>
            </a:r>
            <a:r>
              <a:rPr lang="en-GB" sz="2200" dirty="0"/>
              <a:t> </a:t>
            </a:r>
            <a:r>
              <a:rPr lang="en-GB" sz="2200" dirty="0" err="1"/>
              <a:t>recente</a:t>
            </a:r>
            <a:r>
              <a:rPr lang="en-GB" sz="2200" dirty="0"/>
              <a:t> </a:t>
            </a:r>
            <a:r>
              <a:rPr lang="en-GB" sz="2200" dirty="0" err="1"/>
              <a:t>tehnologii</a:t>
            </a:r>
            <a:r>
              <a:rPr lang="en-GB" sz="2200" dirty="0"/>
              <a:t> web.</a:t>
            </a:r>
          </a:p>
        </p:txBody>
      </p:sp>
    </p:spTree>
    <p:extLst>
      <p:ext uri="{BB962C8B-B14F-4D97-AF65-F5344CB8AC3E}">
        <p14:creationId xmlns:p14="http://schemas.microsoft.com/office/powerpoint/2010/main" val="1345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487802" y="849304"/>
            <a:ext cx="8943278" cy="892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/>
              <a:t>MASTERING DIGCOMP</a:t>
            </a:r>
            <a:endParaRPr lang="en-RO" sz="3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487801" y="1741442"/>
            <a:ext cx="9270304" cy="4267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200" b="1" dirty="0" err="1"/>
              <a:t>Durata</a:t>
            </a:r>
            <a:r>
              <a:rPr lang="en-GB" sz="2200" dirty="0"/>
              <a:t>: 10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Inclus</a:t>
            </a:r>
            <a:r>
              <a:rPr lang="en-GB" sz="2200" b="1" dirty="0"/>
              <a:t> </a:t>
            </a:r>
            <a:r>
              <a:rPr lang="en-GB" sz="2200" b="1" dirty="0" err="1"/>
              <a:t>în</a:t>
            </a:r>
            <a:r>
              <a:rPr lang="en-GB" sz="2200" b="1" dirty="0"/>
              <a:t> </a:t>
            </a:r>
            <a:r>
              <a:rPr lang="en-GB" sz="2200" b="1" dirty="0" err="1"/>
              <a:t>toate</a:t>
            </a:r>
            <a:r>
              <a:rPr lang="en-GB" sz="2200" b="1" dirty="0"/>
              <a:t> </a:t>
            </a:r>
            <a:r>
              <a:rPr lang="en-GB" sz="2200" b="1" dirty="0" err="1"/>
              <a:t>cursurile</a:t>
            </a:r>
            <a:r>
              <a:rPr lang="en-GB" sz="2200" b="1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Fiecare</a:t>
            </a:r>
            <a:r>
              <a:rPr lang="en-GB" sz="2200" dirty="0"/>
              <a:t> </a:t>
            </a:r>
            <a:r>
              <a:rPr lang="en-GB" sz="2200" dirty="0" err="1"/>
              <a:t>modul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unitate</a:t>
            </a:r>
            <a:r>
              <a:rPr lang="en-GB" sz="2200" dirty="0"/>
              <a:t> </a:t>
            </a:r>
            <a:r>
              <a:rPr lang="en-GB" sz="2200" dirty="0" err="1"/>
              <a:t>didactică</a:t>
            </a:r>
            <a:r>
              <a:rPr lang="en-GB" sz="2200" dirty="0"/>
              <a:t> </a:t>
            </a:r>
            <a:r>
              <a:rPr lang="en-GB" sz="2200" dirty="0" err="1"/>
              <a:t>integrează</a:t>
            </a:r>
            <a:r>
              <a:rPr lang="en-GB" sz="2200" dirty="0"/>
              <a:t> </a:t>
            </a:r>
            <a:r>
              <a:rPr lang="en-GB" sz="2200" dirty="0" err="1"/>
              <a:t>competențe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</a:t>
            </a:r>
            <a:r>
              <a:rPr lang="en-GB" sz="2200" dirty="0" err="1"/>
              <a:t>avansate</a:t>
            </a:r>
            <a:r>
              <a:rPr lang="en-GB" sz="2200" dirty="0"/>
              <a:t>, </a:t>
            </a:r>
            <a:r>
              <a:rPr lang="en-GB" sz="2200" dirty="0" err="1"/>
              <a:t>esențiale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atingerea</a:t>
            </a:r>
            <a:r>
              <a:rPr lang="en-GB" sz="2200" dirty="0"/>
              <a:t> </a:t>
            </a:r>
            <a:r>
              <a:rPr lang="en-GB" sz="2200" dirty="0" err="1"/>
              <a:t>Nivelului</a:t>
            </a:r>
            <a:r>
              <a:rPr lang="en-GB" sz="2200" dirty="0"/>
              <a:t> 5 </a:t>
            </a:r>
            <a:r>
              <a:rPr lang="en-GB" sz="2200" dirty="0" err="1"/>
              <a:t>DigComp</a:t>
            </a:r>
            <a:r>
              <a:rPr lang="en-GB" sz="22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dezvoltate</a:t>
            </a:r>
            <a:r>
              <a:rPr lang="en-GB" sz="2200" b="1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Analiză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gestionare</a:t>
            </a:r>
            <a:r>
              <a:rPr lang="en-GB" sz="2200" dirty="0"/>
              <a:t> date, </a:t>
            </a:r>
            <a:r>
              <a:rPr lang="en-GB" sz="2200" dirty="0" err="1"/>
              <a:t>securitate</a:t>
            </a:r>
            <a:r>
              <a:rPr lang="en-GB" sz="2200" dirty="0"/>
              <a:t> </a:t>
            </a:r>
            <a:r>
              <a:rPr lang="en-GB" sz="2200" dirty="0" err="1"/>
              <a:t>cibernetică</a:t>
            </a:r>
            <a:r>
              <a:rPr lang="en-GB" sz="2200" dirty="0"/>
              <a:t> </a:t>
            </a:r>
            <a:r>
              <a:rPr lang="en-GB" sz="2200" dirty="0" err="1"/>
              <a:t>avansată</a:t>
            </a:r>
            <a:r>
              <a:rPr lang="en-GB" sz="2200" dirty="0"/>
              <a:t>, </a:t>
            </a:r>
            <a:r>
              <a:rPr lang="en-GB" sz="2200" dirty="0" err="1"/>
              <a:t>comunicare</a:t>
            </a:r>
            <a:r>
              <a:rPr lang="en-GB" sz="2200" dirty="0"/>
              <a:t> </a:t>
            </a:r>
            <a:r>
              <a:rPr lang="en-GB" sz="2200" dirty="0" err="1"/>
              <a:t>digitală</a:t>
            </a:r>
            <a:r>
              <a:rPr lang="en-GB" sz="2200" dirty="0"/>
              <a:t>, </a:t>
            </a:r>
            <a:r>
              <a:rPr lang="en-GB" sz="2200" dirty="0" err="1"/>
              <a:t>creare</a:t>
            </a:r>
            <a:r>
              <a:rPr lang="en-GB" sz="2200" dirty="0"/>
              <a:t> de </a:t>
            </a:r>
            <a:r>
              <a:rPr lang="en-GB" sz="2200" dirty="0" err="1"/>
              <a:t>conținut</a:t>
            </a:r>
            <a:r>
              <a:rPr lang="en-GB" sz="2200" dirty="0"/>
              <a:t> multimedia.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200" b="1" dirty="0" err="1"/>
              <a:t>Instrumente</a:t>
            </a:r>
            <a:r>
              <a:rPr lang="en-GB" sz="2200" b="1" dirty="0"/>
              <a:t> </a:t>
            </a:r>
            <a:r>
              <a:rPr lang="en-GB" sz="2200" b="1" dirty="0" err="1"/>
              <a:t>utilizate</a:t>
            </a:r>
            <a:r>
              <a:rPr lang="en-GB" sz="2200" b="1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Platforme</a:t>
            </a:r>
            <a:r>
              <a:rPr lang="en-GB" sz="2200" dirty="0"/>
              <a:t> </a:t>
            </a:r>
            <a:r>
              <a:rPr lang="en-GB" sz="2200" dirty="0" err="1"/>
              <a:t>moderne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analiză</a:t>
            </a:r>
            <a:r>
              <a:rPr lang="en-GB" sz="2200" dirty="0"/>
              <a:t>, </a:t>
            </a:r>
            <a:r>
              <a:rPr lang="en-GB" sz="2200" dirty="0" err="1"/>
              <a:t>colaborare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securitate</a:t>
            </a:r>
            <a:r>
              <a:rPr lang="en-GB" sz="2200" dirty="0"/>
              <a:t> </a:t>
            </a:r>
            <a:r>
              <a:rPr lang="en-GB" sz="2200" dirty="0" err="1"/>
              <a:t>digitală</a:t>
            </a:r>
            <a:r>
              <a:rPr lang="en-GB" sz="2200" dirty="0"/>
              <a:t>.</a:t>
            </a:r>
          </a:p>
          <a:p>
            <a:pPr algn="just"/>
            <a:r>
              <a:rPr lang="en-GB" sz="2200" b="1" dirty="0" err="1"/>
              <a:t>Toți</a:t>
            </a:r>
            <a:r>
              <a:rPr lang="en-GB" sz="2200" b="1" dirty="0"/>
              <a:t> </a:t>
            </a:r>
            <a:r>
              <a:rPr lang="en-GB" sz="2200" b="1" dirty="0" err="1"/>
              <a:t>participanții</a:t>
            </a:r>
            <a:r>
              <a:rPr lang="en-GB" sz="2200" b="1" dirty="0"/>
              <a:t> </a:t>
            </a:r>
            <a:r>
              <a:rPr lang="en-GB" sz="2200" b="1" dirty="0" err="1"/>
              <a:t>dobândesc</a:t>
            </a:r>
            <a:r>
              <a:rPr lang="en-GB" sz="2200" b="1" dirty="0"/>
              <a:t> </a:t>
            </a:r>
            <a:r>
              <a:rPr lang="en-GB" sz="2200" b="1" dirty="0" err="1"/>
              <a:t>competențe</a:t>
            </a:r>
            <a:r>
              <a:rPr lang="en-GB" sz="2200" b="1" dirty="0"/>
              <a:t> </a:t>
            </a:r>
            <a:r>
              <a:rPr lang="en-GB" sz="2200" b="1" dirty="0" err="1"/>
              <a:t>avansate</a:t>
            </a:r>
            <a:r>
              <a:rPr lang="en-GB" sz="2200" b="1" dirty="0"/>
              <a:t>, </a:t>
            </a:r>
            <a:r>
              <a:rPr lang="en-GB" sz="2200" b="1" dirty="0" err="1"/>
              <a:t>indiferent</a:t>
            </a:r>
            <a:r>
              <a:rPr lang="en-GB" sz="2200" b="1" dirty="0"/>
              <a:t> de </a:t>
            </a:r>
            <a:r>
              <a:rPr lang="en-GB" sz="2200" b="1" dirty="0" err="1"/>
              <a:t>cursul</a:t>
            </a:r>
            <a:r>
              <a:rPr lang="en-GB" sz="2200" b="1" dirty="0"/>
              <a:t> ales.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2020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2" y="601581"/>
            <a:ext cx="10515600" cy="811720"/>
          </a:xfrm>
        </p:spPr>
        <p:txBody>
          <a:bodyPr/>
          <a:lstStyle/>
          <a:p>
            <a:r>
              <a:rPr lang="en-RO" dirty="0"/>
              <a:t>Rezultate 20 mai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81" y="1720515"/>
            <a:ext cx="9321219" cy="4201820"/>
          </a:xfrm>
        </p:spPr>
        <p:txBody>
          <a:bodyPr>
            <a:noAutofit/>
          </a:bodyPr>
          <a:lstStyle/>
          <a:p>
            <a:pPr marL="342900" lvl="0" indent="-342900" algn="just">
              <a:buFont typeface="Symbol" pitchFamily="2" charset="2"/>
              <a:buChar char=""/>
            </a:pPr>
            <a:r>
              <a:rPr lang="ro-R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401 sesiuni </a:t>
            </a: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formare online si 31 sesiuni fizice au fost </a:t>
            </a:r>
            <a:r>
              <a:rPr lang="ro-R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organizate</a:t>
            </a: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și finalizate până în 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2025, din care: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ro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contextul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digitalizării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administrației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120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RO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Comunicare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contextul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digitalizării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administrației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46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grupe</a:t>
            </a:r>
            <a:endParaRPr lang="en-RO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Financiar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contextul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digitalizării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administrației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56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grupe</a:t>
            </a:r>
            <a:endParaRPr lang="en-RO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 office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contextul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digitalizării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administrației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179 on-line/31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fizice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en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o-RO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participanți certificați</a:t>
            </a:r>
            <a:r>
              <a:rPr lang="ro-RO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o-RO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ro-RO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.937 certificate </a:t>
            </a:r>
            <a:r>
              <a:rPr lang="ro-RO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oficiale emise pana la 30.04.2024</a:t>
            </a: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o-RO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curs de certificare</a:t>
            </a:r>
            <a:r>
              <a:rPr lang="ro-RO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aproximativ </a:t>
            </a:r>
            <a:r>
              <a:rPr lang="ro-RO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1.600 participanți 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51" y="735630"/>
            <a:ext cx="10515600" cy="811720"/>
          </a:xfrm>
        </p:spPr>
        <p:txBody>
          <a:bodyPr/>
          <a:lstStyle/>
          <a:p>
            <a:r>
              <a:rPr lang="en-RO" dirty="0"/>
              <a:t>Rezultate 30 aprilie 2025 – Sud-Vest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81" y="1720515"/>
            <a:ext cx="9321219" cy="3995995"/>
          </a:xfrm>
        </p:spPr>
        <p:txBody>
          <a:bodyPr>
            <a:noAutofit/>
          </a:bodyPr>
          <a:lstStyle/>
          <a:p>
            <a:pPr algn="just"/>
            <a:r>
              <a:rPr lang="en-GB" sz="2400" b="1" dirty="0"/>
              <a:t>775 </a:t>
            </a:r>
            <a:r>
              <a:rPr lang="en-GB" sz="2400" b="1" dirty="0" err="1"/>
              <a:t>participanți</a:t>
            </a:r>
            <a:r>
              <a:rPr lang="en-GB" sz="2400" b="1" dirty="0"/>
              <a:t> </a:t>
            </a:r>
            <a:r>
              <a:rPr lang="ro-R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certificați </a:t>
            </a:r>
            <a:r>
              <a:rPr lang="en-GB" sz="2400" b="1" dirty="0"/>
              <a:t>:</a:t>
            </a:r>
          </a:p>
          <a:p>
            <a:pPr algn="just"/>
            <a:endParaRPr lang="en-GB" sz="2400" dirty="0"/>
          </a:p>
          <a:p>
            <a:pPr lvl="1" algn="just"/>
            <a:r>
              <a:rPr lang="en-GB" sz="2000" b="1" dirty="0"/>
              <a:t>Management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dirty="0"/>
              <a:t>: 232 de </a:t>
            </a:r>
            <a:r>
              <a:rPr lang="en-GB" sz="2000" dirty="0" err="1"/>
              <a:t>participanți</a:t>
            </a:r>
            <a:endParaRPr lang="en-GB" sz="2000" b="1" dirty="0"/>
          </a:p>
          <a:p>
            <a:pPr lvl="1" algn="just"/>
            <a:endParaRPr lang="en-GB" sz="2000" b="1" dirty="0"/>
          </a:p>
          <a:p>
            <a:pPr lvl="1" algn="just"/>
            <a:r>
              <a:rPr lang="en-GB" sz="2000" b="1" dirty="0" err="1"/>
              <a:t>Comunicare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dirty="0"/>
              <a:t>: 94 de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  <a:p>
            <a:pPr lvl="1" algn="just"/>
            <a:endParaRPr lang="en-GB" sz="2000" dirty="0"/>
          </a:p>
          <a:p>
            <a:pPr lvl="1" algn="just"/>
            <a:r>
              <a:rPr lang="en-GB" sz="2000" b="1" dirty="0" err="1"/>
              <a:t>Financiar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dirty="0"/>
              <a:t>: 115 de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  <a:p>
            <a:pPr lvl="1" algn="just"/>
            <a:endParaRPr lang="en-GB" sz="2000" dirty="0"/>
          </a:p>
          <a:p>
            <a:pPr lvl="1" algn="just"/>
            <a:r>
              <a:rPr lang="en-GB" sz="2000" b="1" dirty="0"/>
              <a:t>Back office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dirty="0"/>
              <a:t>: 334 de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0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51" y="735630"/>
            <a:ext cx="10515600" cy="811720"/>
          </a:xfrm>
        </p:spPr>
        <p:txBody>
          <a:bodyPr/>
          <a:lstStyle/>
          <a:p>
            <a:r>
              <a:rPr lang="en-RO" dirty="0"/>
              <a:t>Rezultate 20 Mai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1" y="1720515"/>
            <a:ext cx="9617149" cy="4191187"/>
          </a:xfrm>
        </p:spPr>
        <p:txBody>
          <a:bodyPr>
            <a:noAutofit/>
          </a:bodyPr>
          <a:lstStyle/>
          <a:p>
            <a:pPr algn="just"/>
            <a:r>
              <a:rPr lang="en-GB" sz="2200" b="1" dirty="0" err="1"/>
              <a:t>Aproximativ</a:t>
            </a:r>
            <a:r>
              <a:rPr lang="en-GB" sz="2200" b="1" dirty="0"/>
              <a:t> 2144 de </a:t>
            </a:r>
            <a:r>
              <a:rPr lang="en-GB" sz="2200" b="1" dirty="0" err="1"/>
              <a:t>participanți</a:t>
            </a:r>
            <a:r>
              <a:rPr lang="en-GB" sz="2200" dirty="0"/>
              <a:t>  -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b="1" dirty="0"/>
              <a:t>43 </a:t>
            </a:r>
            <a:r>
              <a:rPr lang="en-GB" sz="2200" b="1" dirty="0" err="1"/>
              <a:t>grupe</a:t>
            </a:r>
            <a:r>
              <a:rPr lang="en-GB" sz="2200" b="1" dirty="0"/>
              <a:t>:</a:t>
            </a:r>
            <a:endParaRPr lang="en-GB" sz="2200" dirty="0"/>
          </a:p>
          <a:p>
            <a:pPr marL="457200" lvl="1" indent="0" algn="just">
              <a:buNone/>
            </a:pPr>
            <a:endParaRPr lang="en-GB" sz="1900" b="1" dirty="0"/>
          </a:p>
          <a:p>
            <a:pPr marL="457200" lvl="1" indent="0" algn="just">
              <a:buNone/>
            </a:pPr>
            <a:r>
              <a:rPr lang="en-GB" sz="1900" b="1" dirty="0"/>
              <a:t>Management </a:t>
            </a:r>
            <a:r>
              <a:rPr lang="en-GB" sz="1900" b="1" dirty="0" err="1"/>
              <a:t>în</a:t>
            </a:r>
            <a:r>
              <a:rPr lang="en-GB" sz="1900" b="1" dirty="0"/>
              <a:t> </a:t>
            </a:r>
            <a:r>
              <a:rPr lang="en-GB" sz="1900" b="1" dirty="0" err="1"/>
              <a:t>contextul</a:t>
            </a:r>
            <a:r>
              <a:rPr lang="en-GB" sz="1900" b="1" dirty="0"/>
              <a:t> </a:t>
            </a:r>
            <a:r>
              <a:rPr lang="en-GB" sz="1900" b="1" dirty="0" err="1"/>
              <a:t>digitalizării</a:t>
            </a:r>
            <a:r>
              <a:rPr lang="en-GB" sz="1900" b="1" dirty="0"/>
              <a:t> </a:t>
            </a:r>
            <a:r>
              <a:rPr lang="en-GB" sz="1900" b="1" dirty="0" err="1"/>
              <a:t>administrației</a:t>
            </a:r>
            <a:r>
              <a:rPr lang="en-GB" sz="1900" b="1" dirty="0"/>
              <a:t> </a:t>
            </a:r>
            <a:r>
              <a:rPr lang="en-GB" sz="1900" b="1" dirty="0" err="1"/>
              <a:t>publice</a:t>
            </a:r>
            <a:r>
              <a:rPr lang="en-GB" sz="1900" dirty="0"/>
              <a:t>: 500 de </a:t>
            </a:r>
            <a:r>
              <a:rPr lang="en-GB" sz="1900" dirty="0" err="1"/>
              <a:t>participanți</a:t>
            </a:r>
            <a:r>
              <a:rPr lang="en-GB" sz="1900" dirty="0"/>
              <a:t>/10 </a:t>
            </a:r>
            <a:r>
              <a:rPr lang="en-GB" sz="1900" dirty="0" err="1"/>
              <a:t>grupe</a:t>
            </a:r>
            <a:endParaRPr lang="en-GB" sz="1900" dirty="0"/>
          </a:p>
          <a:p>
            <a:pPr marL="457200" lvl="1" indent="0" algn="just">
              <a:buNone/>
            </a:pPr>
            <a:r>
              <a:rPr lang="en-GB" sz="1900" b="1" dirty="0" err="1"/>
              <a:t>Comunicare</a:t>
            </a:r>
            <a:r>
              <a:rPr lang="en-GB" sz="1900" b="1" dirty="0"/>
              <a:t> </a:t>
            </a:r>
            <a:r>
              <a:rPr lang="en-GB" sz="1900" b="1" dirty="0" err="1"/>
              <a:t>în</a:t>
            </a:r>
            <a:r>
              <a:rPr lang="en-GB" sz="1900" b="1" dirty="0"/>
              <a:t> </a:t>
            </a:r>
            <a:r>
              <a:rPr lang="en-GB" sz="1900" b="1" dirty="0" err="1"/>
              <a:t>contextul</a:t>
            </a:r>
            <a:r>
              <a:rPr lang="en-GB" sz="1900" b="1" dirty="0"/>
              <a:t> </a:t>
            </a:r>
            <a:r>
              <a:rPr lang="en-GB" sz="1900" b="1" dirty="0" err="1"/>
              <a:t>digitalizării</a:t>
            </a:r>
            <a:r>
              <a:rPr lang="en-GB" sz="1900" b="1" dirty="0"/>
              <a:t> </a:t>
            </a:r>
            <a:r>
              <a:rPr lang="en-GB" sz="1900" b="1" dirty="0" err="1"/>
              <a:t>administrației</a:t>
            </a:r>
            <a:r>
              <a:rPr lang="en-GB" sz="1900" b="1" dirty="0"/>
              <a:t> </a:t>
            </a:r>
            <a:r>
              <a:rPr lang="en-GB" sz="1900" b="1" dirty="0" err="1"/>
              <a:t>publice</a:t>
            </a:r>
            <a:r>
              <a:rPr lang="en-GB" sz="1900" dirty="0"/>
              <a:t>: 197 de </a:t>
            </a:r>
            <a:r>
              <a:rPr lang="en-GB" sz="1900" dirty="0" err="1"/>
              <a:t>participanți</a:t>
            </a:r>
            <a:r>
              <a:rPr lang="en-GB" sz="1900" dirty="0"/>
              <a:t>/4 </a:t>
            </a:r>
            <a:r>
              <a:rPr lang="en-GB" sz="1900" dirty="0" err="1"/>
              <a:t>grupe</a:t>
            </a:r>
            <a:endParaRPr lang="en-GB" sz="1900" dirty="0"/>
          </a:p>
          <a:p>
            <a:pPr marL="457200" lvl="1" indent="0" algn="just">
              <a:buNone/>
            </a:pPr>
            <a:r>
              <a:rPr lang="en-GB" sz="1900" b="1" dirty="0" err="1"/>
              <a:t>Financiar</a:t>
            </a:r>
            <a:r>
              <a:rPr lang="en-GB" sz="1900" b="1" dirty="0"/>
              <a:t> </a:t>
            </a:r>
            <a:r>
              <a:rPr lang="en-GB" sz="1900" b="1" dirty="0" err="1"/>
              <a:t>în</a:t>
            </a:r>
            <a:r>
              <a:rPr lang="en-GB" sz="1900" b="1" dirty="0"/>
              <a:t> </a:t>
            </a:r>
            <a:r>
              <a:rPr lang="en-GB" sz="1900" b="1" dirty="0" err="1"/>
              <a:t>contextul</a:t>
            </a:r>
            <a:r>
              <a:rPr lang="en-GB" sz="1900" b="1" dirty="0"/>
              <a:t> </a:t>
            </a:r>
            <a:r>
              <a:rPr lang="en-GB" sz="1900" b="1" dirty="0" err="1"/>
              <a:t>digitalizării</a:t>
            </a:r>
            <a:r>
              <a:rPr lang="en-GB" sz="1900" b="1" dirty="0"/>
              <a:t> </a:t>
            </a:r>
            <a:r>
              <a:rPr lang="en-GB" sz="1900" b="1" dirty="0" err="1"/>
              <a:t>administrației</a:t>
            </a:r>
            <a:r>
              <a:rPr lang="en-GB" sz="1900" b="1" dirty="0"/>
              <a:t> </a:t>
            </a:r>
            <a:r>
              <a:rPr lang="en-GB" sz="1900" b="1" dirty="0" err="1"/>
              <a:t>publice</a:t>
            </a:r>
            <a:r>
              <a:rPr lang="en-GB" sz="1900" dirty="0"/>
              <a:t>: 200 de </a:t>
            </a:r>
            <a:r>
              <a:rPr lang="en-GB" sz="1900" dirty="0" err="1"/>
              <a:t>participanți</a:t>
            </a:r>
            <a:r>
              <a:rPr lang="en-GB" sz="1900" dirty="0"/>
              <a:t>/4 </a:t>
            </a:r>
            <a:r>
              <a:rPr lang="en-GB" sz="1900" dirty="0" err="1"/>
              <a:t>grupe</a:t>
            </a:r>
            <a:r>
              <a:rPr lang="en-GB" sz="1900" dirty="0"/>
              <a:t>.</a:t>
            </a:r>
          </a:p>
          <a:p>
            <a:pPr marL="457200" lvl="1" indent="0" algn="just">
              <a:buNone/>
            </a:pPr>
            <a:r>
              <a:rPr lang="en-GB" sz="1900" b="1" dirty="0"/>
              <a:t>Back office </a:t>
            </a:r>
            <a:r>
              <a:rPr lang="en-GB" sz="1900" b="1" dirty="0" err="1"/>
              <a:t>în</a:t>
            </a:r>
            <a:r>
              <a:rPr lang="en-GB" sz="1900" b="1" dirty="0"/>
              <a:t> </a:t>
            </a:r>
            <a:r>
              <a:rPr lang="en-GB" sz="1900" b="1" dirty="0" err="1"/>
              <a:t>contextul</a:t>
            </a:r>
            <a:r>
              <a:rPr lang="en-GB" sz="1900" b="1" dirty="0"/>
              <a:t> </a:t>
            </a:r>
            <a:r>
              <a:rPr lang="en-GB" sz="1900" b="1" dirty="0" err="1"/>
              <a:t>digitalizării</a:t>
            </a:r>
            <a:r>
              <a:rPr lang="en-GB" sz="1900" b="1" dirty="0"/>
              <a:t> </a:t>
            </a:r>
            <a:r>
              <a:rPr lang="en-GB" sz="1900" b="1" dirty="0" err="1"/>
              <a:t>administrației</a:t>
            </a:r>
            <a:r>
              <a:rPr lang="en-GB" sz="1900" b="1" dirty="0"/>
              <a:t> </a:t>
            </a:r>
            <a:r>
              <a:rPr lang="en-GB" sz="1900" b="1" dirty="0" err="1"/>
              <a:t>publice</a:t>
            </a:r>
            <a:r>
              <a:rPr lang="en-GB" sz="1900" dirty="0"/>
              <a:t>: 900 de </a:t>
            </a:r>
            <a:r>
              <a:rPr lang="en-GB" sz="1900" dirty="0" err="1"/>
              <a:t>participanți</a:t>
            </a:r>
            <a:r>
              <a:rPr lang="en-GB" sz="1900" dirty="0"/>
              <a:t> </a:t>
            </a:r>
            <a:r>
              <a:rPr lang="en-GB" sz="1900" dirty="0" err="1"/>
              <a:t>în</a:t>
            </a:r>
            <a:r>
              <a:rPr lang="en-GB" sz="1900" dirty="0"/>
              <a:t> 18 </a:t>
            </a:r>
            <a:r>
              <a:rPr lang="en-GB" sz="1900" dirty="0" err="1"/>
              <a:t>grupe</a:t>
            </a:r>
            <a:r>
              <a:rPr lang="en-GB" sz="1900" dirty="0"/>
              <a:t> (14 on-line </a:t>
            </a:r>
            <a:r>
              <a:rPr lang="en-GB" sz="1900" dirty="0" err="1"/>
              <a:t>si</a:t>
            </a:r>
            <a:r>
              <a:rPr lang="en-GB" sz="1900" dirty="0"/>
              <a:t> 8 </a:t>
            </a:r>
            <a:r>
              <a:rPr lang="en-GB" sz="1900" dirty="0" err="1"/>
              <a:t>fizic</a:t>
            </a:r>
            <a:r>
              <a:rPr lang="en-GB" sz="1900" dirty="0"/>
              <a:t>).</a:t>
            </a:r>
          </a:p>
          <a:p>
            <a:pPr marL="457200" lvl="1" indent="0" algn="just">
              <a:buNone/>
            </a:pPr>
            <a:r>
              <a:rPr lang="en-GB" sz="1900" b="1" dirty="0" err="1"/>
              <a:t>Statistica</a:t>
            </a:r>
            <a:r>
              <a:rPr lang="en-GB" sz="1900" b="1" dirty="0"/>
              <a:t> </a:t>
            </a:r>
            <a:r>
              <a:rPr lang="en-GB" sz="1900" b="1" dirty="0" err="1"/>
              <a:t>avansata</a:t>
            </a:r>
            <a:r>
              <a:rPr lang="en-GB" sz="1900" b="1" dirty="0"/>
              <a:t>:</a:t>
            </a:r>
            <a:r>
              <a:rPr lang="en-GB" sz="1900" dirty="0"/>
              <a:t> 97 de </a:t>
            </a:r>
            <a:r>
              <a:rPr lang="en-GB" sz="1900" dirty="0" err="1"/>
              <a:t>participanți</a:t>
            </a:r>
            <a:r>
              <a:rPr lang="en-GB" sz="1900" dirty="0"/>
              <a:t>, </a:t>
            </a:r>
            <a:r>
              <a:rPr lang="en-GB" sz="1900" dirty="0" err="1"/>
              <a:t>împărțiți</a:t>
            </a:r>
            <a:r>
              <a:rPr lang="en-GB" sz="1900" dirty="0"/>
              <a:t> </a:t>
            </a:r>
            <a:r>
              <a:rPr lang="en-GB" sz="1900" dirty="0" err="1"/>
              <a:t>în</a:t>
            </a:r>
            <a:r>
              <a:rPr lang="en-GB" sz="1900" dirty="0"/>
              <a:t> 2 </a:t>
            </a:r>
            <a:r>
              <a:rPr lang="en-GB" sz="1900" dirty="0" err="1"/>
              <a:t>grupe</a:t>
            </a:r>
            <a:endParaRPr lang="en-GB" sz="1900" dirty="0"/>
          </a:p>
          <a:p>
            <a:pPr marL="457200" lvl="1" indent="0" algn="just">
              <a:buNone/>
            </a:pPr>
            <a:r>
              <a:rPr lang="en-GB" sz="1900" dirty="0" err="1"/>
              <a:t>Baze</a:t>
            </a:r>
            <a:r>
              <a:rPr lang="en-GB" sz="1900" dirty="0"/>
              <a:t> de date: 100 </a:t>
            </a:r>
            <a:r>
              <a:rPr lang="en-GB" sz="1900" dirty="0" err="1"/>
              <a:t>participanți</a:t>
            </a:r>
            <a:r>
              <a:rPr lang="en-GB" sz="1900" dirty="0"/>
              <a:t>, </a:t>
            </a:r>
            <a:r>
              <a:rPr lang="en-GB" sz="1900" dirty="0" err="1"/>
              <a:t>împărțiți</a:t>
            </a:r>
            <a:r>
              <a:rPr lang="en-GB" sz="1900" dirty="0"/>
              <a:t> </a:t>
            </a:r>
            <a:r>
              <a:rPr lang="en-GB" sz="1900" dirty="0" err="1"/>
              <a:t>în</a:t>
            </a:r>
            <a:r>
              <a:rPr lang="en-GB" sz="1900" dirty="0"/>
              <a:t> 2 </a:t>
            </a:r>
            <a:r>
              <a:rPr lang="en-GB" sz="1900" dirty="0" err="1"/>
              <a:t>grupe</a:t>
            </a:r>
            <a:endParaRPr lang="en-GB" sz="1900" dirty="0"/>
          </a:p>
          <a:p>
            <a:pPr marL="457200" lvl="1" indent="0" algn="just">
              <a:buNone/>
            </a:pPr>
            <a:r>
              <a:rPr lang="en-GB" sz="1900" b="1" dirty="0" err="1"/>
              <a:t>Dezvoltarea</a:t>
            </a:r>
            <a:r>
              <a:rPr lang="en-GB" sz="1900" b="1" dirty="0"/>
              <a:t> de </a:t>
            </a:r>
            <a:r>
              <a:rPr lang="en-GB" sz="1900" b="1" dirty="0" err="1"/>
              <a:t>aplicații</a:t>
            </a:r>
            <a:r>
              <a:rPr lang="en-GB" sz="1900" b="1" dirty="0"/>
              <a:t> - Web Design: </a:t>
            </a:r>
            <a:r>
              <a:rPr lang="en-GB" sz="1900" dirty="0"/>
              <a:t>50 </a:t>
            </a:r>
            <a:r>
              <a:rPr lang="en-GB" sz="1900" dirty="0" err="1"/>
              <a:t>participanți</a:t>
            </a:r>
            <a:r>
              <a:rPr lang="en-GB" sz="1900" dirty="0"/>
              <a:t>/1 </a:t>
            </a:r>
            <a:r>
              <a:rPr lang="en-GB" sz="1900" dirty="0" err="1"/>
              <a:t>grupa</a:t>
            </a:r>
            <a:endParaRPr lang="en-GB" sz="1900" dirty="0"/>
          </a:p>
          <a:p>
            <a:pPr marL="457200" lvl="1" indent="0" algn="just">
              <a:buNone/>
            </a:pPr>
            <a:r>
              <a:rPr lang="en-GB" sz="1900" b="1" dirty="0" err="1"/>
              <a:t>Instalarea</a:t>
            </a:r>
            <a:r>
              <a:rPr lang="en-GB" sz="1900" b="1" dirty="0"/>
              <a:t>, </a:t>
            </a:r>
            <a:r>
              <a:rPr lang="en-GB" sz="1900" b="1" dirty="0" err="1"/>
              <a:t>configurarea</a:t>
            </a:r>
            <a:r>
              <a:rPr lang="en-GB" sz="1900" b="1" dirty="0"/>
              <a:t> </a:t>
            </a:r>
            <a:r>
              <a:rPr lang="en-GB" sz="1900" b="1" dirty="0" err="1"/>
              <a:t>și</a:t>
            </a:r>
            <a:r>
              <a:rPr lang="en-GB" sz="1900" b="1" dirty="0"/>
              <a:t> </a:t>
            </a:r>
            <a:r>
              <a:rPr lang="en-GB" sz="1900" b="1" dirty="0" err="1"/>
              <a:t>administrarea</a:t>
            </a:r>
            <a:r>
              <a:rPr lang="en-GB" sz="1900" b="1" dirty="0"/>
              <a:t> </a:t>
            </a:r>
            <a:r>
              <a:rPr lang="en-GB" sz="1900" b="1" dirty="0" err="1"/>
              <a:t>sistemelor</a:t>
            </a:r>
            <a:r>
              <a:rPr lang="en-GB" sz="1900" b="1" dirty="0"/>
              <a:t> de </a:t>
            </a:r>
            <a:r>
              <a:rPr lang="en-GB" sz="1900" b="1" dirty="0" err="1"/>
              <a:t>operare</a:t>
            </a:r>
            <a:r>
              <a:rPr lang="en-GB" sz="1900" b="1" dirty="0"/>
              <a:t>: </a:t>
            </a:r>
            <a:r>
              <a:rPr lang="en-GB" sz="1900" dirty="0"/>
              <a:t>100 </a:t>
            </a:r>
            <a:r>
              <a:rPr lang="en-GB" sz="1900" dirty="0" err="1"/>
              <a:t>participanți</a:t>
            </a:r>
            <a:r>
              <a:rPr lang="en-GB" sz="1900" dirty="0"/>
              <a:t>/2 </a:t>
            </a:r>
            <a:r>
              <a:rPr lang="en-GB" sz="1900" dirty="0" err="1"/>
              <a:t>grupe</a:t>
            </a:r>
            <a:endParaRPr lang="en-GB" sz="1900" dirty="0"/>
          </a:p>
          <a:p>
            <a:pPr lvl="1" algn="just"/>
            <a:endParaRPr lang="en-GB" sz="2000" dirty="0"/>
          </a:p>
          <a:p>
            <a:pPr lvl="1" algn="just"/>
            <a:endParaRPr lang="en-GB" sz="2000" dirty="0"/>
          </a:p>
          <a:p>
            <a:pPr lvl="1" algn="just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969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03" y="903796"/>
            <a:ext cx="10515600" cy="1010064"/>
          </a:xfrm>
        </p:spPr>
        <p:txBody>
          <a:bodyPr>
            <a:noAutofit/>
          </a:bodyPr>
          <a:lstStyle/>
          <a:p>
            <a:r>
              <a:rPr lang="en-GB" sz="3800" b="1" dirty="0" err="1"/>
              <a:t>Sesiuni</a:t>
            </a:r>
            <a:r>
              <a:rPr lang="en-GB" sz="3800" b="1" dirty="0"/>
              <a:t> de </a:t>
            </a:r>
            <a:r>
              <a:rPr lang="en-GB" sz="3800" b="1" dirty="0" err="1"/>
              <a:t>Formare</a:t>
            </a:r>
            <a:r>
              <a:rPr lang="en-GB" sz="3800" b="1" dirty="0"/>
              <a:t> </a:t>
            </a:r>
            <a:r>
              <a:rPr lang="en-GB" sz="3800" b="1" dirty="0" err="1"/>
              <a:t>Planificate</a:t>
            </a:r>
            <a:br>
              <a:rPr lang="en-GB" sz="3800" b="1" dirty="0"/>
            </a:br>
            <a:r>
              <a:rPr lang="en-GB" sz="3800" b="1" dirty="0"/>
              <a:t>(Mai – </a:t>
            </a:r>
            <a:r>
              <a:rPr lang="en-GB" sz="3800" b="1" dirty="0" err="1"/>
              <a:t>Iulie</a:t>
            </a:r>
            <a:r>
              <a:rPr lang="en-GB" sz="3800" b="1" dirty="0"/>
              <a:t> 2025)</a:t>
            </a:r>
            <a:endParaRPr lang="en-RO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95" y="2286000"/>
            <a:ext cx="9321219" cy="3430510"/>
          </a:xfrm>
        </p:spPr>
        <p:txBody>
          <a:bodyPr>
            <a:noAutofit/>
          </a:bodyPr>
          <a:lstStyle/>
          <a:p>
            <a:pPr>
              <a:tabLst>
                <a:tab pos="1109663" algn="l"/>
              </a:tabLst>
            </a:pPr>
            <a:r>
              <a:rPr lang="en-GB" sz="2400" b="1" dirty="0"/>
              <a:t>5450 de </a:t>
            </a:r>
            <a:r>
              <a:rPr lang="en-GB" sz="2400" b="1" dirty="0" err="1"/>
              <a:t>participanți</a:t>
            </a:r>
            <a:r>
              <a:rPr lang="en-GB" sz="2400" b="1" dirty="0"/>
              <a:t> sunt </a:t>
            </a:r>
            <a:r>
              <a:rPr lang="en-GB" sz="2400" b="1" dirty="0" err="1"/>
              <a:t>înscriși</a:t>
            </a:r>
            <a:r>
              <a:rPr lang="en-GB" sz="2400" b="1" dirty="0"/>
              <a:t> </a:t>
            </a:r>
            <a:r>
              <a:rPr lang="en-GB" sz="2400" dirty="0"/>
              <a:t>la </a:t>
            </a:r>
            <a:r>
              <a:rPr lang="en-GB" sz="2400" dirty="0" err="1"/>
              <a:t>viitoarele</a:t>
            </a:r>
            <a:r>
              <a:rPr lang="en-GB" sz="2400" dirty="0"/>
              <a:t> </a:t>
            </a:r>
            <a:r>
              <a:rPr lang="en-GB" sz="2400" dirty="0" err="1"/>
              <a:t>sesiuni</a:t>
            </a:r>
            <a:r>
              <a:rPr lang="en-GB" sz="2400" dirty="0"/>
              <a:t>:</a:t>
            </a:r>
          </a:p>
          <a:p>
            <a:pPr lvl="1" algn="just"/>
            <a:r>
              <a:rPr lang="en-GB" sz="2000" b="1" dirty="0"/>
              <a:t>Management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</a:t>
            </a:r>
            <a:r>
              <a:rPr lang="en-GB" sz="2000" dirty="0"/>
              <a:t> 600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  <a:p>
            <a:pPr lvl="1" algn="just"/>
            <a:endParaRPr lang="en-GB" sz="2000" dirty="0"/>
          </a:p>
          <a:p>
            <a:pPr lvl="1" algn="just"/>
            <a:r>
              <a:rPr lang="en-GB" sz="2000" b="1" dirty="0" err="1"/>
              <a:t>Comunicare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</a:t>
            </a:r>
            <a:r>
              <a:rPr lang="en-GB" sz="2000" dirty="0"/>
              <a:t> 200 </a:t>
            </a:r>
            <a:r>
              <a:rPr lang="en-GB" sz="2000" dirty="0" err="1"/>
              <a:t>participanți</a:t>
            </a:r>
            <a:endParaRPr lang="en-GB" sz="2000" dirty="0"/>
          </a:p>
          <a:p>
            <a:pPr lvl="1" algn="just"/>
            <a:endParaRPr lang="en-GB" sz="2000" dirty="0"/>
          </a:p>
          <a:p>
            <a:pPr lvl="1" algn="just"/>
            <a:r>
              <a:rPr lang="en-GB" sz="2000" b="1" dirty="0" err="1"/>
              <a:t>Financiar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</a:t>
            </a:r>
            <a:r>
              <a:rPr lang="en-GB" sz="2000" dirty="0"/>
              <a:t> 200 </a:t>
            </a:r>
            <a:r>
              <a:rPr lang="en-GB" sz="2000" dirty="0" err="1"/>
              <a:t>participanți</a:t>
            </a:r>
            <a:r>
              <a:rPr lang="en-GB" sz="2000" dirty="0"/>
              <a:t>, in curs</a:t>
            </a:r>
          </a:p>
          <a:p>
            <a:pPr lvl="1" algn="just"/>
            <a:endParaRPr lang="en-GB" sz="2000" dirty="0"/>
          </a:p>
          <a:p>
            <a:pPr lvl="1" algn="just"/>
            <a:r>
              <a:rPr lang="en-GB" sz="2000" b="1" dirty="0"/>
              <a:t>Back office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 </a:t>
            </a:r>
            <a:r>
              <a:rPr lang="en-GB" sz="2000" dirty="0"/>
              <a:t>1400 de </a:t>
            </a:r>
            <a:r>
              <a:rPr lang="en-GB" sz="2000" dirty="0" err="1"/>
              <a:t>participanți</a:t>
            </a:r>
            <a:r>
              <a:rPr lang="en-GB" sz="2000" dirty="0"/>
              <a:t> (online)</a:t>
            </a:r>
          </a:p>
        </p:txBody>
      </p:sp>
    </p:spTree>
    <p:extLst>
      <p:ext uri="{BB962C8B-B14F-4D97-AF65-F5344CB8AC3E}">
        <p14:creationId xmlns:p14="http://schemas.microsoft.com/office/powerpoint/2010/main" val="39118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5" y="809203"/>
            <a:ext cx="10515600" cy="998576"/>
          </a:xfrm>
        </p:spPr>
        <p:txBody>
          <a:bodyPr>
            <a:noAutofit/>
          </a:bodyPr>
          <a:lstStyle/>
          <a:p>
            <a:r>
              <a:rPr lang="en-GB" sz="3800" b="1" dirty="0" err="1"/>
              <a:t>Sesiuni</a:t>
            </a:r>
            <a:r>
              <a:rPr lang="en-GB" sz="3800" b="1" dirty="0"/>
              <a:t> de </a:t>
            </a:r>
            <a:r>
              <a:rPr lang="en-GB" sz="3800" b="1" dirty="0" err="1"/>
              <a:t>Formare</a:t>
            </a:r>
            <a:r>
              <a:rPr lang="en-GB" sz="3800" b="1" dirty="0"/>
              <a:t> </a:t>
            </a:r>
            <a:r>
              <a:rPr lang="en-GB" sz="3800" b="1" dirty="0" err="1"/>
              <a:t>Specializate</a:t>
            </a:r>
            <a:br>
              <a:rPr lang="en-GB" sz="3800" b="1" dirty="0"/>
            </a:br>
            <a:r>
              <a:rPr lang="en-GB" sz="3800" b="1" dirty="0"/>
              <a:t>(</a:t>
            </a:r>
            <a:r>
              <a:rPr lang="en-GB" sz="3800" b="1" dirty="0" err="1"/>
              <a:t>Iunie</a:t>
            </a:r>
            <a:r>
              <a:rPr lang="en-GB" sz="3800" b="1" dirty="0"/>
              <a:t>, </a:t>
            </a:r>
            <a:r>
              <a:rPr lang="en-GB" sz="3800" b="1" dirty="0" err="1"/>
              <a:t>Iulie</a:t>
            </a:r>
            <a:r>
              <a:rPr lang="en-GB" sz="3800" b="1" dirty="0"/>
              <a:t>, </a:t>
            </a:r>
            <a:r>
              <a:rPr lang="en-GB" sz="3800" b="1" dirty="0" err="1"/>
              <a:t>Septembrie</a:t>
            </a:r>
            <a:r>
              <a:rPr lang="en-GB" sz="3800" b="1" dirty="0"/>
              <a:t>  2025)</a:t>
            </a:r>
            <a:endParaRPr lang="en-RO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72" y="2050076"/>
            <a:ext cx="9321219" cy="3430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/>
              <a:t>632 de </a:t>
            </a:r>
            <a:r>
              <a:rPr lang="en-GB" sz="1600" b="1" dirty="0" err="1"/>
              <a:t>participanți</a:t>
            </a:r>
            <a:r>
              <a:rPr lang="en-GB" sz="1600" dirty="0"/>
              <a:t> sunt pre-</a:t>
            </a:r>
            <a:r>
              <a:rPr lang="en-GB" sz="1600" dirty="0" err="1"/>
              <a:t>înscriși</a:t>
            </a:r>
            <a:r>
              <a:rPr lang="en-GB" sz="1600" dirty="0"/>
              <a:t> </a:t>
            </a:r>
            <a:r>
              <a:rPr lang="en-GB" sz="1600" dirty="0" err="1"/>
              <a:t>pentru</a:t>
            </a:r>
            <a:r>
              <a:rPr lang="en-GB" sz="1600" dirty="0"/>
              <a:t> </a:t>
            </a:r>
            <a:r>
              <a:rPr lang="en-GB" sz="1600" dirty="0" err="1"/>
              <a:t>următoarele</a:t>
            </a:r>
            <a:r>
              <a:rPr lang="en-GB" sz="1600" dirty="0"/>
              <a:t> </a:t>
            </a:r>
            <a:r>
              <a:rPr lang="en-GB" sz="1600" dirty="0" err="1"/>
              <a:t>cursuri</a:t>
            </a:r>
            <a:r>
              <a:rPr lang="en-GB" sz="16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Instrumente</a:t>
            </a:r>
            <a:r>
              <a:rPr lang="en-GB" sz="1600" b="1" dirty="0"/>
              <a:t> </a:t>
            </a:r>
            <a:r>
              <a:rPr lang="en-GB" sz="1600" b="1" dirty="0" err="1"/>
              <a:t>digitale</a:t>
            </a:r>
            <a:r>
              <a:rPr lang="en-GB" sz="1600" b="1" dirty="0"/>
              <a:t> </a:t>
            </a:r>
            <a:r>
              <a:rPr lang="en-GB" sz="1600" b="1" dirty="0" err="1"/>
              <a:t>pentru</a:t>
            </a:r>
            <a:r>
              <a:rPr lang="en-GB" sz="1600" b="1" dirty="0"/>
              <a:t> </a:t>
            </a:r>
            <a:r>
              <a:rPr lang="en-GB" sz="1600" b="1" dirty="0" err="1"/>
              <a:t>lucrul</a:t>
            </a:r>
            <a:r>
              <a:rPr lang="en-GB" sz="1600" b="1" dirty="0"/>
              <a:t> la </a:t>
            </a:r>
            <a:r>
              <a:rPr lang="en-GB" sz="1600" b="1" dirty="0" err="1"/>
              <a:t>distanță</a:t>
            </a:r>
            <a:r>
              <a:rPr lang="en-GB" sz="1600" dirty="0"/>
              <a:t>: 118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Statistică</a:t>
            </a:r>
            <a:r>
              <a:rPr lang="en-GB" sz="1600" b="1" dirty="0"/>
              <a:t> </a:t>
            </a:r>
            <a:r>
              <a:rPr lang="en-GB" sz="1600" b="1" dirty="0" err="1"/>
              <a:t>avansată</a:t>
            </a:r>
            <a:r>
              <a:rPr lang="en-GB" sz="1600" dirty="0"/>
              <a:t>: 36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Instrumente</a:t>
            </a:r>
            <a:r>
              <a:rPr lang="en-GB" sz="1600" b="1" dirty="0"/>
              <a:t> de </a:t>
            </a:r>
            <a:r>
              <a:rPr lang="en-GB" sz="1600" b="1" dirty="0" err="1"/>
              <a:t>consultare</a:t>
            </a:r>
            <a:r>
              <a:rPr lang="en-GB" sz="1600" b="1" dirty="0"/>
              <a:t> online</a:t>
            </a:r>
            <a:r>
              <a:rPr lang="en-GB" sz="1600" dirty="0"/>
              <a:t>: 70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Baze</a:t>
            </a:r>
            <a:r>
              <a:rPr lang="en-GB" sz="1600" b="1" dirty="0"/>
              <a:t> de date</a:t>
            </a:r>
            <a:r>
              <a:rPr lang="en-GB" sz="1600" dirty="0"/>
              <a:t>: 62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Dezvoltarea</a:t>
            </a:r>
            <a:r>
              <a:rPr lang="en-GB" sz="1600" b="1" dirty="0"/>
              <a:t> </a:t>
            </a:r>
            <a:r>
              <a:rPr lang="en-GB" sz="1600" b="1" dirty="0" err="1"/>
              <a:t>aplicațiilor</a:t>
            </a:r>
            <a:r>
              <a:rPr lang="en-GB" sz="1600" b="1" dirty="0"/>
              <a:t> non-web</a:t>
            </a:r>
            <a:r>
              <a:rPr lang="en-GB" sz="1600" dirty="0"/>
              <a:t>: 13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Inițiere</a:t>
            </a:r>
            <a:r>
              <a:rPr lang="en-GB" sz="1600" b="1" dirty="0"/>
              <a:t> </a:t>
            </a:r>
            <a:r>
              <a:rPr lang="en-GB" sz="1600" b="1" dirty="0" err="1"/>
              <a:t>în</a:t>
            </a:r>
            <a:r>
              <a:rPr lang="en-GB" sz="1600" b="1" dirty="0"/>
              <a:t> Business Analytics</a:t>
            </a:r>
            <a:r>
              <a:rPr lang="en-GB" sz="1600" dirty="0"/>
              <a:t>: 133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Administrarea</a:t>
            </a:r>
            <a:r>
              <a:rPr lang="en-GB" sz="1600" b="1" dirty="0"/>
              <a:t>, </a:t>
            </a:r>
            <a:r>
              <a:rPr lang="en-GB" sz="1600" b="1" dirty="0" err="1"/>
              <a:t>dezvoltarea</a:t>
            </a:r>
            <a:r>
              <a:rPr lang="en-GB" sz="1600" b="1" dirty="0"/>
              <a:t> </a:t>
            </a:r>
            <a:r>
              <a:rPr lang="en-GB" sz="1600" b="1" dirty="0" err="1"/>
              <a:t>și</a:t>
            </a:r>
            <a:r>
              <a:rPr lang="en-GB" sz="1600" b="1" dirty="0"/>
              <a:t> </a:t>
            </a:r>
            <a:r>
              <a:rPr lang="en-GB" sz="1600" b="1" dirty="0" err="1"/>
              <a:t>securitatea</a:t>
            </a:r>
            <a:r>
              <a:rPr lang="en-GB" sz="1600" b="1" dirty="0"/>
              <a:t> </a:t>
            </a:r>
            <a:r>
              <a:rPr lang="en-GB" sz="1600" b="1" dirty="0" err="1"/>
              <a:t>rețelelor</a:t>
            </a:r>
            <a:r>
              <a:rPr lang="en-GB" sz="1600" b="1" dirty="0"/>
              <a:t> TIC</a:t>
            </a:r>
            <a:r>
              <a:rPr lang="en-GB" sz="1600" dirty="0"/>
              <a:t>: 150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Dezvoltarea</a:t>
            </a:r>
            <a:r>
              <a:rPr lang="en-GB" sz="1600" b="1" dirty="0"/>
              <a:t> </a:t>
            </a:r>
            <a:r>
              <a:rPr lang="en-GB" sz="1600" b="1" dirty="0" err="1"/>
              <a:t>aplicațiilor</a:t>
            </a:r>
            <a:r>
              <a:rPr lang="en-GB" sz="1600" b="1" dirty="0"/>
              <a:t> web design</a:t>
            </a:r>
            <a:r>
              <a:rPr lang="en-GB" sz="1600" dirty="0"/>
              <a:t>: 50 </a:t>
            </a:r>
            <a:r>
              <a:rPr lang="en-GB" sz="1600" dirty="0" err="1"/>
              <a:t>participanți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525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6918-A709-E88A-9147-9FE36BEB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 b="1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5AADD-7C69-9FE8-EF8F-F025A7EF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876590"/>
            <a:ext cx="10197230" cy="4284403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ro-RO" dirty="0">
                <a:solidFill>
                  <a:srgbClr val="374151"/>
                </a:solidFill>
                <a:latin typeface="Söhne"/>
              </a:rPr>
              <a:t>România sub media UE în competențe digitale de bază.</a:t>
            </a:r>
          </a:p>
          <a:p>
            <a:pPr>
              <a:buFont typeface="Wingdings" pitchFamily="2" charset="2"/>
              <a:buChar char="Ø"/>
            </a:pPr>
            <a:r>
              <a:rPr lang="ro-RO" dirty="0">
                <a:solidFill>
                  <a:srgbClr val="374151"/>
                </a:solidFill>
                <a:latin typeface="Söhne"/>
              </a:rPr>
              <a:t>DESI 2023: România pe locul 27, deficit competențe digitale.</a:t>
            </a:r>
          </a:p>
          <a:p>
            <a:pPr algn="l">
              <a:buFont typeface="Wingdings" pitchFamily="2" charset="2"/>
              <a:buChar char="Ø"/>
            </a:pPr>
            <a:r>
              <a:rPr lang="ro-RO" dirty="0">
                <a:solidFill>
                  <a:srgbClr val="374151"/>
                </a:solidFill>
                <a:latin typeface="Söhne"/>
              </a:rPr>
              <a:t>Punctaj scăzut în proporția specialiștilor TIC angajați.</a:t>
            </a:r>
          </a:p>
          <a:p>
            <a:pPr algn="l">
              <a:buFont typeface="Wingdings" pitchFamily="2" charset="2"/>
              <a:buChar char="Ø"/>
            </a:pPr>
            <a:r>
              <a:rPr lang="ro-RO" dirty="0">
                <a:solidFill>
                  <a:srgbClr val="374151"/>
                </a:solidFill>
                <a:latin typeface="Söhne"/>
              </a:rPr>
              <a:t>EGDI 2024: România pe locul 72 din 193.</a:t>
            </a:r>
          </a:p>
          <a:p>
            <a:pPr>
              <a:buFont typeface="Wingdings" pitchFamily="2" charset="2"/>
              <a:buChar char="Ø"/>
            </a:pPr>
            <a:r>
              <a:rPr lang="ro-RO" dirty="0">
                <a:solidFill>
                  <a:srgbClr val="374151"/>
                </a:solidFill>
                <a:latin typeface="Söhne"/>
              </a:rPr>
              <a:t>Analiza ANFP subliniază insuficiența competențelor digitale în administrație.</a:t>
            </a:r>
          </a:p>
          <a:p>
            <a:pPr marL="0" indent="0">
              <a:buNone/>
            </a:pPr>
            <a:r>
              <a:rPr lang="ro-RO" dirty="0">
                <a:solidFill>
                  <a:srgbClr val="374151"/>
                </a:solidFill>
                <a:latin typeface="Söhne"/>
              </a:rPr>
              <a:t>Prioritatea: alinierea competențelor la cerințele erei digitale.</a:t>
            </a:r>
          </a:p>
          <a:p>
            <a:pPr algn="l">
              <a:buFont typeface="+mj-lt"/>
              <a:buAutoNum type="arabicPeriod"/>
            </a:pPr>
            <a:endParaRPr lang="en-GB" dirty="0">
              <a:solidFill>
                <a:srgbClr val="374151"/>
              </a:solidFill>
              <a:latin typeface="Söhne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758743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5FBFF-F2A4-A7AF-C770-FA904912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49" y="137015"/>
            <a:ext cx="10515600" cy="1325563"/>
          </a:xfrm>
        </p:spPr>
        <p:txBody>
          <a:bodyPr/>
          <a:lstStyle/>
          <a:p>
            <a:r>
              <a:rPr lang="en-RO" dirty="0"/>
              <a:t>Consortiu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D391274-BD33-0C1D-7548-D5350714C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126965"/>
              </p:ext>
            </p:extLst>
          </p:nvPr>
        </p:nvGraphicFramePr>
        <p:xfrm>
          <a:off x="453752" y="1191820"/>
          <a:ext cx="10123632" cy="4751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87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4337-E53C-DA3D-0F0D-2711CA46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9" y="2342206"/>
            <a:ext cx="10515600" cy="1325563"/>
          </a:xfrm>
        </p:spPr>
        <p:txBody>
          <a:bodyPr/>
          <a:lstStyle/>
          <a:p>
            <a:pPr algn="ctr"/>
            <a:r>
              <a:rPr lang="en-RO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8924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9D9A-ACCF-7D0B-000D-D31A3D23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n-GB" dirty="0" err="1"/>
              <a:t>Mulțumim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atenție</a:t>
            </a:r>
            <a:r>
              <a:rPr lang="en-GB" dirty="0"/>
              <a:t>!</a:t>
            </a:r>
            <a:endParaRPr lang="en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2A4CC-AACC-35A0-574B-CA7477058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0853"/>
            <a:ext cx="10515600" cy="3566110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/>
              <a:t>Mihai </a:t>
            </a:r>
            <a:r>
              <a:rPr lang="en-GB" b="1" dirty="0" err="1"/>
              <a:t>Tcaciuc</a:t>
            </a:r>
            <a:r>
              <a:rPr lang="en-GB" b="1" dirty="0"/>
              <a:t> </a:t>
            </a:r>
            <a:br>
              <a:rPr lang="en-GB" dirty="0"/>
            </a:br>
            <a:r>
              <a:rPr lang="en-GB" dirty="0"/>
              <a:t>Expert </a:t>
            </a:r>
            <a:r>
              <a:rPr lang="en-GB" dirty="0" err="1"/>
              <a:t>Comunicare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Email: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formare@avensa.ro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comunicare@formaredigitalaanfp.ro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1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83038" cy="4149290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ro-RO" b="0" i="0" dirty="0">
                <a:solidFill>
                  <a:srgbClr val="374151"/>
                </a:solidFill>
                <a:effectLst/>
                <a:latin typeface="Söhne"/>
              </a:rPr>
              <a:t>Proiectul dezvoltă competențe digitale a 30.000 funcționari publici.</a:t>
            </a:r>
          </a:p>
          <a:p>
            <a:pPr algn="just">
              <a:buFont typeface="Wingdings" pitchFamily="2" charset="2"/>
              <a:buChar char="Ø"/>
            </a:pPr>
            <a:r>
              <a:rPr lang="ro-RO" b="0" i="0" dirty="0">
                <a:solidFill>
                  <a:srgbClr val="374151"/>
                </a:solidFill>
                <a:effectLst/>
                <a:latin typeface="Söhne"/>
              </a:rPr>
              <a:t>Creste competențele digitale, eficiența și adaptarea la cerințele societății.</a:t>
            </a:r>
          </a:p>
          <a:p>
            <a:pPr algn="just">
              <a:buFont typeface="Wingdings" pitchFamily="2" charset="2"/>
              <a:buChar char="Ø"/>
            </a:pPr>
            <a:r>
              <a:rPr lang="ro-RO" b="0" i="0" dirty="0">
                <a:solidFill>
                  <a:srgbClr val="374151"/>
                </a:solidFill>
                <a:effectLst/>
                <a:latin typeface="Söhne"/>
              </a:rPr>
              <a:t>Extinde serviciile publice online, simplifică proceduri, îmbunătățește comunicarea.</a:t>
            </a:r>
          </a:p>
          <a:p>
            <a:endParaRPr lang="en-RO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E0B768-3688-0BA1-A7B2-A48E124AF1BA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RO" b="1" dirty="0"/>
              <a:t>Beneficii</a:t>
            </a:r>
          </a:p>
        </p:txBody>
      </p:sp>
    </p:spTree>
    <p:extLst>
      <p:ext uri="{BB962C8B-B14F-4D97-AF65-F5344CB8AC3E}">
        <p14:creationId xmlns:p14="http://schemas.microsoft.com/office/powerpoint/2010/main" val="4239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F8DC1-E4A9-C049-9D2E-BAEE0D62FACE}"/>
              </a:ext>
            </a:extLst>
          </p:cNvPr>
          <p:cNvSpPr txBox="1"/>
          <p:nvPr/>
        </p:nvSpPr>
        <p:spPr>
          <a:xfrm>
            <a:off x="842432" y="687468"/>
            <a:ext cx="9867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ETAPE</a:t>
            </a:r>
          </a:p>
        </p:txBody>
      </p:sp>
      <p:sp useBgFill="1">
        <p:nvSpPr>
          <p:cNvPr id="4" name="Hexagon 3">
            <a:extLst>
              <a:ext uri="{FF2B5EF4-FFF2-40B4-BE49-F238E27FC236}">
                <a16:creationId xmlns:a16="http://schemas.microsoft.com/office/drawing/2014/main" id="{F90D7589-1F38-A646-9B25-05D1F9FD3F83}"/>
              </a:ext>
            </a:extLst>
          </p:cNvPr>
          <p:cNvSpPr/>
          <p:nvPr/>
        </p:nvSpPr>
        <p:spPr>
          <a:xfrm>
            <a:off x="842432" y="2306321"/>
            <a:ext cx="2382374" cy="2053771"/>
          </a:xfrm>
          <a:prstGeom prst="hexagon">
            <a:avLst/>
          </a:prstGeom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 useBgFill="1">
        <p:nvSpPr>
          <p:cNvPr id="5" name="Hexagon 4">
            <a:extLst>
              <a:ext uri="{FF2B5EF4-FFF2-40B4-BE49-F238E27FC236}">
                <a16:creationId xmlns:a16="http://schemas.microsoft.com/office/drawing/2014/main" id="{8336B28D-8A2B-EC4B-AEA7-903B8580B30D}"/>
              </a:ext>
            </a:extLst>
          </p:cNvPr>
          <p:cNvSpPr/>
          <p:nvPr/>
        </p:nvSpPr>
        <p:spPr>
          <a:xfrm>
            <a:off x="4911163" y="2306321"/>
            <a:ext cx="2382374" cy="2053771"/>
          </a:xfrm>
          <a:prstGeom prst="hexagon">
            <a:avLst/>
          </a:prstGeom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 useBgFill="1">
        <p:nvSpPr>
          <p:cNvPr id="6" name="Hexagon 5">
            <a:extLst>
              <a:ext uri="{FF2B5EF4-FFF2-40B4-BE49-F238E27FC236}">
                <a16:creationId xmlns:a16="http://schemas.microsoft.com/office/drawing/2014/main" id="{B14E58BD-AE02-484C-A39B-CDE0BB9B1DCF}"/>
              </a:ext>
            </a:extLst>
          </p:cNvPr>
          <p:cNvSpPr/>
          <p:nvPr/>
        </p:nvSpPr>
        <p:spPr>
          <a:xfrm>
            <a:off x="2876797" y="3397069"/>
            <a:ext cx="2382374" cy="2053771"/>
          </a:xfrm>
          <a:prstGeom prst="hexagon">
            <a:avLst/>
          </a:pr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 useBgFill="1">
        <p:nvSpPr>
          <p:cNvPr id="7" name="Hexagon 6">
            <a:extLst>
              <a:ext uri="{FF2B5EF4-FFF2-40B4-BE49-F238E27FC236}">
                <a16:creationId xmlns:a16="http://schemas.microsoft.com/office/drawing/2014/main" id="{2348EC0E-6BD0-D549-999D-D112FEA68BE8}"/>
              </a:ext>
            </a:extLst>
          </p:cNvPr>
          <p:cNvSpPr/>
          <p:nvPr/>
        </p:nvSpPr>
        <p:spPr>
          <a:xfrm>
            <a:off x="6945528" y="3397069"/>
            <a:ext cx="2382374" cy="2053771"/>
          </a:xfrm>
          <a:prstGeom prst="hexagon">
            <a:avLst/>
          </a:prstGeom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 useBgFill="1">
        <p:nvSpPr>
          <p:cNvPr id="8" name="Hexagon 7">
            <a:extLst>
              <a:ext uri="{FF2B5EF4-FFF2-40B4-BE49-F238E27FC236}">
                <a16:creationId xmlns:a16="http://schemas.microsoft.com/office/drawing/2014/main" id="{7D44EC50-1154-5944-B593-2524D1C8A72B}"/>
              </a:ext>
            </a:extLst>
          </p:cNvPr>
          <p:cNvSpPr/>
          <p:nvPr/>
        </p:nvSpPr>
        <p:spPr>
          <a:xfrm>
            <a:off x="8979894" y="2306321"/>
            <a:ext cx="2382374" cy="2053771"/>
          </a:xfrm>
          <a:prstGeom prst="hexagon">
            <a:avLst/>
          </a:prstGeom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D671A-D7C8-C141-B0B2-7BFB0567E535}"/>
              </a:ext>
            </a:extLst>
          </p:cNvPr>
          <p:cNvSpPr txBox="1"/>
          <p:nvPr/>
        </p:nvSpPr>
        <p:spPr>
          <a:xfrm>
            <a:off x="1122953" y="3433062"/>
            <a:ext cx="178232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o-RO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Semnare protocol cu ANFP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1810A-73E2-F24A-8F91-C7CA9CFAF530}"/>
              </a:ext>
            </a:extLst>
          </p:cNvPr>
          <p:cNvSpPr txBox="1"/>
          <p:nvPr/>
        </p:nvSpPr>
        <p:spPr>
          <a:xfrm>
            <a:off x="3353506" y="4617920"/>
            <a:ext cx="140498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o-RO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Înscriere in platforma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01762-59DD-6843-B6A7-09D6C9ADE32C}"/>
              </a:ext>
            </a:extLst>
          </p:cNvPr>
          <p:cNvSpPr txBox="1"/>
          <p:nvPr/>
        </p:nvSpPr>
        <p:spPr>
          <a:xfrm>
            <a:off x="5551622" y="3640693"/>
            <a:ext cx="108876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ro-RO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Formare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4080C-6E89-3449-BFB3-C3F5615F110D}"/>
              </a:ext>
            </a:extLst>
          </p:cNvPr>
          <p:cNvSpPr txBox="1"/>
          <p:nvPr/>
        </p:nvSpPr>
        <p:spPr>
          <a:xfrm>
            <a:off x="7473715" y="4795304"/>
            <a:ext cx="132600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ro-RO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Examinare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6A3DC-AAA9-014D-B975-71043A3D6AA0}"/>
              </a:ext>
            </a:extLst>
          </p:cNvPr>
          <p:cNvSpPr txBox="1"/>
          <p:nvPr/>
        </p:nvSpPr>
        <p:spPr>
          <a:xfrm>
            <a:off x="9514493" y="3640693"/>
            <a:ext cx="131318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ro-RO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Certificare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2FEED9-CFFB-064E-BF8F-102DF4E04DF2}"/>
              </a:ext>
            </a:extLst>
          </p:cNvPr>
          <p:cNvSpPr/>
          <p:nvPr/>
        </p:nvSpPr>
        <p:spPr>
          <a:xfrm>
            <a:off x="1678050" y="2741872"/>
            <a:ext cx="711138" cy="7111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692D1-6A6A-4748-9884-C59819035AB8}"/>
              </a:ext>
            </a:extLst>
          </p:cNvPr>
          <p:cNvSpPr txBox="1"/>
          <p:nvPr/>
        </p:nvSpPr>
        <p:spPr>
          <a:xfrm>
            <a:off x="1869151" y="2820442"/>
            <a:ext cx="328937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57A795-62DC-A64A-A7B7-9A557FC5F0DF}"/>
              </a:ext>
            </a:extLst>
          </p:cNvPr>
          <p:cNvSpPr/>
          <p:nvPr/>
        </p:nvSpPr>
        <p:spPr>
          <a:xfrm>
            <a:off x="5746781" y="2741872"/>
            <a:ext cx="711138" cy="7111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70E75-D6DF-D042-A349-5E2CF890EE83}"/>
              </a:ext>
            </a:extLst>
          </p:cNvPr>
          <p:cNvSpPr txBox="1"/>
          <p:nvPr/>
        </p:nvSpPr>
        <p:spPr>
          <a:xfrm>
            <a:off x="5893799" y="2820442"/>
            <a:ext cx="417102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90FC5E-E897-E849-8F29-AE3470CE53D0}"/>
              </a:ext>
            </a:extLst>
          </p:cNvPr>
          <p:cNvSpPr/>
          <p:nvPr/>
        </p:nvSpPr>
        <p:spPr>
          <a:xfrm>
            <a:off x="9802813" y="2741872"/>
            <a:ext cx="711138" cy="7111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DA1C49-7071-F24C-A185-B67B3E887214}"/>
              </a:ext>
            </a:extLst>
          </p:cNvPr>
          <p:cNvSpPr txBox="1"/>
          <p:nvPr/>
        </p:nvSpPr>
        <p:spPr>
          <a:xfrm>
            <a:off x="9941015" y="2820442"/>
            <a:ext cx="434735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0B308A-182C-1840-B562-5FC91672C0C7}"/>
              </a:ext>
            </a:extLst>
          </p:cNvPr>
          <p:cNvSpPr/>
          <p:nvPr/>
        </p:nvSpPr>
        <p:spPr>
          <a:xfrm>
            <a:off x="3712415" y="3893762"/>
            <a:ext cx="711138" cy="7111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2815DF-2B75-A748-A535-07E953E789B2}"/>
              </a:ext>
            </a:extLst>
          </p:cNvPr>
          <p:cNvSpPr txBox="1"/>
          <p:nvPr/>
        </p:nvSpPr>
        <p:spPr>
          <a:xfrm>
            <a:off x="3865846" y="3972332"/>
            <a:ext cx="404278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691E8F-B81D-3F4E-BB77-4D478D8F60E9}"/>
              </a:ext>
            </a:extLst>
          </p:cNvPr>
          <p:cNvSpPr/>
          <p:nvPr/>
        </p:nvSpPr>
        <p:spPr>
          <a:xfrm>
            <a:off x="7784185" y="3893762"/>
            <a:ext cx="711138" cy="7111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C9C7FC-5AB6-6240-A04A-AFA6406A1030}"/>
              </a:ext>
            </a:extLst>
          </p:cNvPr>
          <p:cNvSpPr txBox="1"/>
          <p:nvPr/>
        </p:nvSpPr>
        <p:spPr>
          <a:xfrm>
            <a:off x="7917579" y="3972332"/>
            <a:ext cx="444353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07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gComp competence areas">
            <a:extLst>
              <a:ext uri="{FF2B5EF4-FFF2-40B4-BE49-F238E27FC236}">
                <a16:creationId xmlns:a16="http://schemas.microsoft.com/office/drawing/2014/main" id="{D64B3935-80DA-E6AE-48C4-E39E02A51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" y="791183"/>
            <a:ext cx="1639801" cy="1510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B874E-FC46-552C-D2F9-F0ACC169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801" y="971311"/>
            <a:ext cx="8631477" cy="1150524"/>
          </a:xfrm>
        </p:spPr>
        <p:txBody>
          <a:bodyPr>
            <a:normAutofit fontScale="90000"/>
          </a:bodyPr>
          <a:lstStyle/>
          <a:p>
            <a:r>
              <a:rPr lang="en-GB" b="1" dirty="0" err="1"/>
              <a:t>Abordarea</a:t>
            </a:r>
            <a:r>
              <a:rPr lang="en-GB" b="1" dirty="0"/>
              <a:t> </a:t>
            </a:r>
            <a:r>
              <a:rPr lang="en-GB" b="1" dirty="0" err="1"/>
              <a:t>noastră</a:t>
            </a:r>
            <a:r>
              <a:rPr lang="en-GB" b="1" dirty="0"/>
              <a:t> </a:t>
            </a:r>
            <a:r>
              <a:rPr lang="en-GB" b="1" dirty="0" err="1"/>
              <a:t>bazată</a:t>
            </a:r>
            <a:r>
              <a:rPr lang="en-GB" b="1" dirty="0"/>
              <a:t> pe </a:t>
            </a:r>
            <a:r>
              <a:rPr lang="en-GB" b="1" dirty="0" err="1"/>
              <a:t>DigComp</a:t>
            </a:r>
            <a:endParaRPr lang="en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AA5B4-39EA-4E73-5191-DE8070EF3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43" y="2301965"/>
            <a:ext cx="9740179" cy="3764851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2100" b="1" dirty="0"/>
              <a:t>Ce </a:t>
            </a:r>
            <a:r>
              <a:rPr lang="en-GB" sz="2100" b="1" dirty="0" err="1"/>
              <a:t>este</a:t>
            </a:r>
            <a:r>
              <a:rPr lang="en-GB" sz="2100" b="1" dirty="0"/>
              <a:t> </a:t>
            </a:r>
            <a:r>
              <a:rPr lang="en-GB" sz="2100" b="1" dirty="0" err="1"/>
              <a:t>DigComp</a:t>
            </a:r>
            <a:r>
              <a:rPr lang="en-GB" sz="2100" b="1" dirty="0"/>
              <a:t>? </a:t>
            </a:r>
            <a:r>
              <a:rPr lang="en-GB" sz="2100" dirty="0" err="1"/>
              <a:t>Cadrul</a:t>
            </a:r>
            <a:r>
              <a:rPr lang="en-GB" sz="2100" dirty="0"/>
              <a:t> </a:t>
            </a:r>
            <a:r>
              <a:rPr lang="en-GB" sz="2100" dirty="0" err="1"/>
              <a:t>european</a:t>
            </a:r>
            <a:r>
              <a:rPr lang="en-GB" sz="2100" dirty="0"/>
              <a:t> </a:t>
            </a:r>
            <a:r>
              <a:rPr lang="en-GB" sz="2100" dirty="0" err="1"/>
              <a:t>pentru</a:t>
            </a:r>
            <a:r>
              <a:rPr lang="en-GB" sz="2100" dirty="0"/>
              <a:t> </a:t>
            </a:r>
            <a:r>
              <a:rPr lang="en-GB" sz="2100" dirty="0" err="1"/>
              <a:t>competențe</a:t>
            </a:r>
            <a:r>
              <a:rPr lang="en-GB" sz="2100" dirty="0"/>
              <a:t> </a:t>
            </a:r>
            <a:r>
              <a:rPr lang="en-GB" sz="2100" dirty="0" err="1"/>
              <a:t>digitale</a:t>
            </a:r>
            <a:r>
              <a:rPr lang="en-GB" sz="2100" dirty="0"/>
              <a:t>, </a:t>
            </a:r>
            <a:r>
              <a:rPr lang="en-GB" sz="2100" dirty="0" err="1"/>
              <a:t>dezvoltat</a:t>
            </a:r>
            <a:r>
              <a:rPr lang="en-GB" sz="2100" dirty="0"/>
              <a:t> de </a:t>
            </a:r>
            <a:r>
              <a:rPr lang="en-GB" sz="2100" dirty="0" err="1"/>
              <a:t>Comisia</a:t>
            </a:r>
            <a:r>
              <a:rPr lang="en-GB" sz="2100" dirty="0"/>
              <a:t> </a:t>
            </a:r>
            <a:r>
              <a:rPr lang="en-GB" sz="2100" dirty="0" err="1"/>
              <a:t>Europeană</a:t>
            </a:r>
            <a:r>
              <a:rPr lang="en-GB" sz="2100" dirty="0"/>
              <a:t>, </a:t>
            </a:r>
            <a:r>
              <a:rPr lang="en-GB" sz="2100" dirty="0" err="1"/>
              <a:t>descrie</a:t>
            </a:r>
            <a:r>
              <a:rPr lang="en-GB" sz="2100" dirty="0"/>
              <a:t> </a:t>
            </a:r>
            <a:r>
              <a:rPr lang="en-GB" sz="2100" dirty="0" err="1"/>
              <a:t>abilitățile</a:t>
            </a:r>
            <a:r>
              <a:rPr lang="en-GB" sz="2100" dirty="0"/>
              <a:t> </a:t>
            </a:r>
            <a:r>
              <a:rPr lang="en-GB" sz="2100" dirty="0" err="1"/>
              <a:t>digitale</a:t>
            </a:r>
            <a:r>
              <a:rPr lang="en-GB" sz="2100" dirty="0"/>
              <a:t> </a:t>
            </a:r>
            <a:r>
              <a:rPr lang="en-GB" sz="2100" dirty="0" err="1"/>
              <a:t>necesare</a:t>
            </a:r>
            <a:r>
              <a:rPr lang="en-GB" sz="2100" dirty="0"/>
              <a:t> </a:t>
            </a:r>
            <a:r>
              <a:rPr lang="en-GB" sz="2100" dirty="0" err="1"/>
              <a:t>în</a:t>
            </a:r>
            <a:r>
              <a:rPr lang="en-GB" sz="2100" dirty="0"/>
              <a:t> </a:t>
            </a:r>
            <a:r>
              <a:rPr lang="en-GB" sz="2100" dirty="0" err="1"/>
              <a:t>societate</a:t>
            </a:r>
            <a:r>
              <a:rPr lang="en-GB" sz="2100" dirty="0"/>
              <a:t> </a:t>
            </a:r>
            <a:r>
              <a:rPr lang="en-GB" sz="2100" dirty="0" err="1"/>
              <a:t>și</a:t>
            </a:r>
            <a:r>
              <a:rPr lang="en-GB" sz="2100" dirty="0"/>
              <a:t> la </a:t>
            </a:r>
            <a:r>
              <a:rPr lang="en-GB" sz="2100" dirty="0" err="1"/>
              <a:t>muncă</a:t>
            </a:r>
            <a:r>
              <a:rPr lang="en-GB" sz="2100" dirty="0"/>
              <a:t>.</a:t>
            </a:r>
          </a:p>
          <a:p>
            <a:pPr algn="just"/>
            <a:endParaRPr lang="en-GB" sz="2100" dirty="0"/>
          </a:p>
          <a:p>
            <a:pPr algn="just"/>
            <a:r>
              <a:rPr lang="en-GB" sz="2100" b="1" dirty="0"/>
              <a:t>Cele 5 </a:t>
            </a:r>
            <a:r>
              <a:rPr lang="en-GB" sz="2100" b="1" dirty="0" err="1"/>
              <a:t>Domenii</a:t>
            </a:r>
            <a:r>
              <a:rPr lang="en-GB" sz="2100" b="1" dirty="0"/>
              <a:t> de </a:t>
            </a:r>
            <a:r>
              <a:rPr lang="en-GB" sz="2100" b="1" dirty="0" err="1"/>
              <a:t>Competență</a:t>
            </a:r>
            <a:r>
              <a:rPr lang="en-GB" sz="2100" dirty="0"/>
              <a:t>:</a:t>
            </a:r>
          </a:p>
          <a:p>
            <a:pPr lvl="1" algn="just"/>
            <a:r>
              <a:rPr lang="en-GB" sz="1800" b="1" dirty="0" err="1"/>
              <a:t>Informație</a:t>
            </a:r>
            <a:r>
              <a:rPr lang="en-GB" sz="1800" b="1" dirty="0"/>
              <a:t> </a:t>
            </a:r>
            <a:r>
              <a:rPr lang="en-GB" sz="1800" b="1" dirty="0" err="1"/>
              <a:t>și</a:t>
            </a:r>
            <a:r>
              <a:rPr lang="en-GB" sz="1800" b="1" dirty="0"/>
              <a:t> date: </a:t>
            </a:r>
            <a:r>
              <a:rPr lang="en-GB" sz="1800" i="1" dirty="0" err="1"/>
              <a:t>Căutare</a:t>
            </a:r>
            <a:r>
              <a:rPr lang="en-GB" sz="1800" i="1" dirty="0"/>
              <a:t>, </a:t>
            </a:r>
            <a:r>
              <a:rPr lang="en-GB" sz="1800" i="1" dirty="0" err="1"/>
              <a:t>evaluare</a:t>
            </a:r>
            <a:r>
              <a:rPr lang="en-GB" sz="1800" i="1" dirty="0"/>
              <a:t> </a:t>
            </a:r>
            <a:r>
              <a:rPr lang="en-GB" sz="1800" i="1" dirty="0" err="1"/>
              <a:t>și</a:t>
            </a:r>
            <a:r>
              <a:rPr lang="en-GB" sz="1800" i="1" dirty="0"/>
              <a:t> </a:t>
            </a:r>
            <a:r>
              <a:rPr lang="en-GB" sz="1800" i="1" dirty="0" err="1"/>
              <a:t>gestionare</a:t>
            </a:r>
            <a:r>
              <a:rPr lang="en-GB" sz="1800" i="1" dirty="0"/>
              <a:t> a </a:t>
            </a:r>
            <a:r>
              <a:rPr lang="en-GB" sz="1800" i="1" dirty="0" err="1"/>
              <a:t>informațiilor</a:t>
            </a:r>
            <a:r>
              <a:rPr lang="en-GB" sz="1800" i="1" dirty="0"/>
              <a:t> </a:t>
            </a:r>
            <a:r>
              <a:rPr lang="en-GB" sz="1800" i="1" dirty="0" err="1"/>
              <a:t>digitale</a:t>
            </a:r>
            <a:r>
              <a:rPr lang="en-GB" sz="1800" i="1" dirty="0"/>
              <a:t>.</a:t>
            </a:r>
            <a:endParaRPr lang="en-GB" sz="1800" dirty="0"/>
          </a:p>
          <a:p>
            <a:pPr lvl="1" algn="just"/>
            <a:r>
              <a:rPr lang="en-GB" sz="1800" b="1" dirty="0" err="1"/>
              <a:t>Comunicare</a:t>
            </a:r>
            <a:r>
              <a:rPr lang="en-GB" sz="1800" b="1" dirty="0"/>
              <a:t> </a:t>
            </a:r>
            <a:r>
              <a:rPr lang="en-GB" sz="1800" b="1" dirty="0" err="1"/>
              <a:t>și</a:t>
            </a:r>
            <a:r>
              <a:rPr lang="en-GB" sz="1800" b="1" dirty="0"/>
              <a:t> </a:t>
            </a:r>
            <a:r>
              <a:rPr lang="en-GB" sz="1800" b="1" dirty="0" err="1"/>
              <a:t>colaborare</a:t>
            </a:r>
            <a:r>
              <a:rPr lang="en-GB" sz="1800" b="1" dirty="0"/>
              <a:t>: </a:t>
            </a:r>
            <a:r>
              <a:rPr lang="en-GB" sz="1800" i="1" dirty="0" err="1"/>
              <a:t>Interacțiune</a:t>
            </a:r>
            <a:r>
              <a:rPr lang="en-GB" sz="1800" i="1" dirty="0"/>
              <a:t> online, </a:t>
            </a:r>
            <a:r>
              <a:rPr lang="en-GB" sz="1800" i="1" dirty="0" err="1"/>
              <a:t>partajare</a:t>
            </a:r>
            <a:r>
              <a:rPr lang="en-GB" sz="1800" i="1" dirty="0"/>
              <a:t>, </a:t>
            </a:r>
            <a:r>
              <a:rPr lang="en-GB" sz="1800" i="1" dirty="0" err="1"/>
              <a:t>identitate</a:t>
            </a:r>
            <a:r>
              <a:rPr lang="en-GB" sz="1800" i="1" dirty="0"/>
              <a:t> </a:t>
            </a:r>
            <a:r>
              <a:rPr lang="en-GB" sz="1800" i="1" dirty="0" err="1"/>
              <a:t>digitală</a:t>
            </a:r>
            <a:r>
              <a:rPr lang="en-GB" sz="1800" i="1" dirty="0"/>
              <a:t>, </a:t>
            </a:r>
            <a:r>
              <a:rPr lang="en-GB" sz="1800" i="1" dirty="0" err="1"/>
              <a:t>lucru</a:t>
            </a:r>
            <a:r>
              <a:rPr lang="en-GB" sz="1800" i="1" dirty="0"/>
              <a:t> </a:t>
            </a:r>
            <a:r>
              <a:rPr lang="en-GB" sz="1800" i="1" dirty="0" err="1"/>
              <a:t>în</a:t>
            </a:r>
            <a:r>
              <a:rPr lang="en-GB" sz="1800" i="1" dirty="0"/>
              <a:t> </a:t>
            </a:r>
            <a:r>
              <a:rPr lang="en-GB" sz="1800" i="1" dirty="0" err="1"/>
              <a:t>echipă</a:t>
            </a:r>
            <a:r>
              <a:rPr lang="en-GB" sz="1800" i="1" dirty="0"/>
              <a:t> digital.</a:t>
            </a:r>
            <a:endParaRPr lang="en-GB" sz="1800" dirty="0"/>
          </a:p>
          <a:p>
            <a:pPr lvl="1" algn="just"/>
            <a:r>
              <a:rPr lang="en-GB" sz="1800" b="1" dirty="0" err="1"/>
              <a:t>Creare</a:t>
            </a:r>
            <a:r>
              <a:rPr lang="en-GB" sz="1800" b="1" dirty="0"/>
              <a:t> de </a:t>
            </a:r>
            <a:r>
              <a:rPr lang="en-GB" sz="1800" b="1" dirty="0" err="1"/>
              <a:t>conținut</a:t>
            </a:r>
            <a:r>
              <a:rPr lang="en-GB" sz="1800" b="1" dirty="0"/>
              <a:t> digital: </a:t>
            </a:r>
            <a:r>
              <a:rPr lang="en-GB" sz="1800" i="1" dirty="0" err="1"/>
              <a:t>Editare</a:t>
            </a:r>
            <a:r>
              <a:rPr lang="en-GB" sz="1800" i="1" dirty="0"/>
              <a:t>, </a:t>
            </a:r>
            <a:r>
              <a:rPr lang="en-GB" sz="1800" i="1" dirty="0" err="1"/>
              <a:t>integrare</a:t>
            </a:r>
            <a:r>
              <a:rPr lang="en-GB" sz="1800" i="1" dirty="0"/>
              <a:t>, </a:t>
            </a:r>
            <a:r>
              <a:rPr lang="en-GB" sz="1800" i="1" dirty="0" err="1"/>
              <a:t>programare</a:t>
            </a:r>
            <a:r>
              <a:rPr lang="en-GB" sz="1800" i="1" dirty="0"/>
              <a:t> </a:t>
            </a:r>
            <a:r>
              <a:rPr lang="en-GB" sz="1800" i="1" dirty="0" err="1"/>
              <a:t>și</a:t>
            </a:r>
            <a:r>
              <a:rPr lang="en-GB" sz="1800" i="1" dirty="0"/>
              <a:t> </a:t>
            </a:r>
            <a:r>
              <a:rPr lang="en-GB" sz="1800" i="1" dirty="0" err="1"/>
              <a:t>respectarea</a:t>
            </a:r>
            <a:r>
              <a:rPr lang="en-GB" sz="1800" i="1" dirty="0"/>
              <a:t> </a:t>
            </a:r>
            <a:r>
              <a:rPr lang="en-GB" sz="1800" i="1" dirty="0" err="1"/>
              <a:t>drepturilor</a:t>
            </a:r>
            <a:r>
              <a:rPr lang="en-GB" sz="1800" i="1" dirty="0"/>
              <a:t> de </a:t>
            </a:r>
            <a:r>
              <a:rPr lang="en-GB" sz="1800" i="1" dirty="0" err="1"/>
              <a:t>autor</a:t>
            </a:r>
            <a:r>
              <a:rPr lang="en-GB" sz="1800" i="1" dirty="0"/>
              <a:t>.</a:t>
            </a:r>
            <a:endParaRPr lang="en-GB" sz="1800" dirty="0"/>
          </a:p>
          <a:p>
            <a:pPr lvl="1" algn="just"/>
            <a:r>
              <a:rPr lang="en-GB" sz="1800" b="1" dirty="0"/>
              <a:t> </a:t>
            </a:r>
            <a:r>
              <a:rPr lang="en-GB" sz="1800" b="1" dirty="0" err="1"/>
              <a:t>Siguranță</a:t>
            </a:r>
            <a:r>
              <a:rPr lang="en-GB" sz="1800" b="1" dirty="0"/>
              <a:t>: </a:t>
            </a:r>
            <a:r>
              <a:rPr lang="en-GB" sz="1800" i="1" dirty="0" err="1"/>
              <a:t>Protejarea</a:t>
            </a:r>
            <a:r>
              <a:rPr lang="en-GB" sz="1800" i="1" dirty="0"/>
              <a:t> </a:t>
            </a:r>
            <a:r>
              <a:rPr lang="en-GB" sz="1800" i="1" dirty="0" err="1"/>
              <a:t>datelor</a:t>
            </a:r>
            <a:r>
              <a:rPr lang="en-GB" sz="1800" i="1" dirty="0"/>
              <a:t> </a:t>
            </a:r>
            <a:r>
              <a:rPr lang="en-GB" sz="1800" i="1" dirty="0" err="1"/>
              <a:t>personale</a:t>
            </a:r>
            <a:r>
              <a:rPr lang="en-GB" sz="1800" i="1" dirty="0"/>
              <a:t>, </a:t>
            </a:r>
            <a:r>
              <a:rPr lang="en-GB" sz="1800" i="1" dirty="0" err="1"/>
              <a:t>securitate</a:t>
            </a:r>
            <a:r>
              <a:rPr lang="en-GB" sz="1800" i="1" dirty="0"/>
              <a:t> online, </a:t>
            </a:r>
            <a:r>
              <a:rPr lang="en-GB" sz="1800" i="1" dirty="0" err="1"/>
              <a:t>bunăstare</a:t>
            </a:r>
            <a:r>
              <a:rPr lang="en-GB" sz="1800" i="1" dirty="0"/>
              <a:t> </a:t>
            </a:r>
            <a:r>
              <a:rPr lang="en-GB" sz="1800" i="1" dirty="0" err="1"/>
              <a:t>digitală</a:t>
            </a:r>
            <a:r>
              <a:rPr lang="en-GB" sz="1800" i="1" dirty="0"/>
              <a:t>.</a:t>
            </a:r>
            <a:endParaRPr lang="en-GB" sz="1800" dirty="0"/>
          </a:p>
          <a:p>
            <a:pPr lvl="1" algn="just"/>
            <a:r>
              <a:rPr lang="en-GB" sz="1800" b="1" dirty="0" err="1"/>
              <a:t>Rezolvarea</a:t>
            </a:r>
            <a:r>
              <a:rPr lang="en-GB" sz="1800" b="1" dirty="0"/>
              <a:t> </a:t>
            </a:r>
            <a:r>
              <a:rPr lang="en-GB" sz="1800" b="1" dirty="0" err="1"/>
              <a:t>problemelor</a:t>
            </a:r>
            <a:r>
              <a:rPr lang="en-GB" sz="1800" b="1" dirty="0"/>
              <a:t>: </a:t>
            </a:r>
            <a:r>
              <a:rPr lang="en-GB" sz="1800" i="1" dirty="0" err="1"/>
              <a:t>Găsirea</a:t>
            </a:r>
            <a:r>
              <a:rPr lang="en-GB" sz="1800" i="1" dirty="0"/>
              <a:t> de </a:t>
            </a:r>
            <a:r>
              <a:rPr lang="en-GB" sz="1800" i="1" dirty="0" err="1"/>
              <a:t>soluții</a:t>
            </a:r>
            <a:r>
              <a:rPr lang="en-GB" sz="1800" i="1" dirty="0"/>
              <a:t> </a:t>
            </a:r>
            <a:r>
              <a:rPr lang="en-GB" sz="1800" i="1" dirty="0" err="1"/>
              <a:t>digitale</a:t>
            </a:r>
            <a:r>
              <a:rPr lang="en-GB" sz="1800" i="1" dirty="0"/>
              <a:t>, </a:t>
            </a:r>
            <a:r>
              <a:rPr lang="en-GB" sz="1800" i="1" dirty="0" err="1"/>
              <a:t>adaptare</a:t>
            </a:r>
            <a:r>
              <a:rPr lang="en-GB" sz="1800" i="1" dirty="0"/>
              <a:t> la </a:t>
            </a:r>
            <a:r>
              <a:rPr lang="en-GB" sz="1800" i="1" dirty="0" err="1"/>
              <a:t>tehnologii</a:t>
            </a:r>
            <a:r>
              <a:rPr lang="en-GB" sz="1800" i="1" dirty="0"/>
              <a:t> </a:t>
            </a:r>
            <a:r>
              <a:rPr lang="en-GB" sz="1800" i="1" dirty="0" err="1"/>
              <a:t>noi</a:t>
            </a:r>
            <a:r>
              <a:rPr lang="en-GB" sz="1800" i="1" dirty="0"/>
              <a:t>.</a:t>
            </a:r>
            <a:endParaRPr lang="en-GB" sz="1800" dirty="0"/>
          </a:p>
          <a:p>
            <a:pPr marL="0" indent="0" algn="just">
              <a:buNone/>
            </a:pPr>
            <a:endParaRPr lang="en-GB" sz="1800" dirty="0"/>
          </a:p>
          <a:p>
            <a:pPr algn="just"/>
            <a:r>
              <a:rPr lang="en-GB" sz="1700" b="1" dirty="0" err="1"/>
              <a:t>Nivelurile</a:t>
            </a:r>
            <a:r>
              <a:rPr lang="en-GB" sz="1700" b="1" dirty="0"/>
              <a:t> de </a:t>
            </a:r>
            <a:r>
              <a:rPr lang="en-GB" sz="1700" b="1" dirty="0" err="1"/>
              <a:t>competență</a:t>
            </a:r>
            <a:r>
              <a:rPr lang="en-GB" sz="1700" dirty="0"/>
              <a:t>: De la </a:t>
            </a:r>
            <a:r>
              <a:rPr lang="en-GB" sz="1700" b="1" dirty="0" err="1"/>
              <a:t>abilități</a:t>
            </a:r>
            <a:r>
              <a:rPr lang="en-GB" sz="1700" b="1" dirty="0"/>
              <a:t> de </a:t>
            </a:r>
            <a:r>
              <a:rPr lang="en-GB" sz="1700" b="1" dirty="0" err="1"/>
              <a:t>bază</a:t>
            </a:r>
            <a:r>
              <a:rPr lang="en-GB" sz="1700" dirty="0"/>
              <a:t> la </a:t>
            </a:r>
            <a:r>
              <a:rPr lang="en-GB" sz="1700" b="1" dirty="0" err="1"/>
              <a:t>expertiză</a:t>
            </a:r>
            <a:r>
              <a:rPr lang="en-GB" sz="1700" b="1" dirty="0"/>
              <a:t> </a:t>
            </a:r>
            <a:r>
              <a:rPr lang="en-GB" sz="1700" b="1" dirty="0" err="1"/>
              <a:t>digitală</a:t>
            </a:r>
            <a:r>
              <a:rPr lang="en-GB" sz="1700" dirty="0"/>
              <a:t>.</a:t>
            </a:r>
            <a:endParaRPr lang="ro-RO" sz="17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696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F9A8-6948-8A6D-AC53-10EC3856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354493"/>
            <a:ext cx="10515600" cy="1325563"/>
          </a:xfrm>
        </p:spPr>
        <p:txBody>
          <a:bodyPr/>
          <a:lstStyle/>
          <a:p>
            <a:r>
              <a:rPr lang="en-GB" b="1" dirty="0" err="1"/>
              <a:t>DigCompRo</a:t>
            </a:r>
            <a:endParaRPr lang="en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E30BB-E2DC-CA09-D320-891FD4D99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28" y="1467293"/>
            <a:ext cx="9080205" cy="470967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sz="2200" b="1" dirty="0" err="1"/>
              <a:t>DigCompRo</a:t>
            </a:r>
            <a:r>
              <a:rPr lang="en-GB" sz="2200" dirty="0"/>
              <a:t> </a:t>
            </a:r>
            <a:r>
              <a:rPr lang="en-GB" sz="2200" dirty="0" err="1"/>
              <a:t>este</a:t>
            </a:r>
            <a:r>
              <a:rPr lang="en-GB" sz="2200" dirty="0"/>
              <a:t> </a:t>
            </a:r>
            <a:r>
              <a:rPr lang="en-GB" sz="2200" dirty="0" err="1"/>
              <a:t>cadrul</a:t>
            </a:r>
            <a:r>
              <a:rPr lang="en-GB" sz="2200" dirty="0"/>
              <a:t> </a:t>
            </a:r>
            <a:r>
              <a:rPr lang="en-GB" sz="2200" dirty="0" err="1"/>
              <a:t>național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competențele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ale </a:t>
            </a:r>
            <a:r>
              <a:rPr lang="en-GB" sz="2200" dirty="0" err="1"/>
              <a:t>cetățenilor</a:t>
            </a:r>
            <a:r>
              <a:rPr lang="en-GB" sz="2200" dirty="0"/>
              <a:t> </a:t>
            </a:r>
            <a:r>
              <a:rPr lang="en-GB" sz="2200" dirty="0" err="1"/>
              <a:t>României</a:t>
            </a:r>
            <a:r>
              <a:rPr lang="en-GB" sz="2200" dirty="0"/>
              <a:t>, </a:t>
            </a:r>
            <a:r>
              <a:rPr lang="en-GB" sz="2200" b="1" dirty="0" err="1"/>
              <a:t>aprobat</a:t>
            </a:r>
            <a:r>
              <a:rPr lang="en-GB" sz="2200" b="1" dirty="0"/>
              <a:t> </a:t>
            </a:r>
            <a:r>
              <a:rPr lang="en-GB" sz="2200" b="1" dirty="0" err="1"/>
              <a:t>prin</a:t>
            </a:r>
            <a:r>
              <a:rPr lang="en-GB" sz="2200" b="1" dirty="0"/>
              <a:t> </a:t>
            </a:r>
            <a:r>
              <a:rPr lang="en-GB" sz="2200" b="1" dirty="0" err="1"/>
              <a:t>Ordonanța</a:t>
            </a:r>
            <a:r>
              <a:rPr lang="en-GB" sz="2200" b="1" dirty="0"/>
              <a:t> de </a:t>
            </a:r>
            <a:r>
              <a:rPr lang="en-GB" sz="2200" b="1" dirty="0" err="1"/>
              <a:t>urgență</a:t>
            </a:r>
            <a:r>
              <a:rPr lang="en-GB" sz="2200" b="1" dirty="0"/>
              <a:t> nr. 27/2025</a:t>
            </a:r>
            <a:r>
              <a:rPr lang="en-GB" sz="2200" dirty="0"/>
              <a:t> </a:t>
            </a:r>
          </a:p>
          <a:p>
            <a:pPr marL="0" indent="0">
              <a:buNone/>
            </a:pPr>
            <a:endParaRPr lang="en-GB" sz="2200" dirty="0"/>
          </a:p>
          <a:p>
            <a:pPr algn="just"/>
            <a:r>
              <a:rPr lang="en-GB" sz="1600" b="1" dirty="0"/>
              <a:t>Standard </a:t>
            </a:r>
            <a:r>
              <a:rPr lang="en-GB" sz="1600" b="1" dirty="0" err="1"/>
              <a:t>unic</a:t>
            </a:r>
            <a:r>
              <a:rPr lang="en-GB" sz="1600" b="1" dirty="0"/>
              <a:t>, </a:t>
            </a:r>
            <a:r>
              <a:rPr lang="en-GB" sz="1600" b="1" dirty="0" err="1"/>
              <a:t>obligatoriu</a:t>
            </a:r>
            <a:r>
              <a:rPr lang="en-GB" sz="1600" b="1" dirty="0"/>
              <a:t>:</a:t>
            </a:r>
            <a:r>
              <a:rPr lang="en-GB" sz="1600" dirty="0"/>
              <a:t> </a:t>
            </a:r>
            <a:r>
              <a:rPr lang="en-GB" sz="1600" dirty="0" err="1"/>
              <a:t>Toate</a:t>
            </a:r>
            <a:r>
              <a:rPr lang="en-GB" sz="1600" dirty="0"/>
              <a:t> </a:t>
            </a:r>
            <a:r>
              <a:rPr lang="en-GB" sz="1600" dirty="0" err="1"/>
              <a:t>programele</a:t>
            </a:r>
            <a:r>
              <a:rPr lang="en-GB" sz="1600" dirty="0"/>
              <a:t> de </a:t>
            </a:r>
            <a:r>
              <a:rPr lang="en-GB" sz="1600" dirty="0" err="1"/>
              <a:t>formare</a:t>
            </a:r>
            <a:r>
              <a:rPr lang="en-GB" sz="1600" dirty="0"/>
              <a:t>, </a:t>
            </a:r>
            <a:r>
              <a:rPr lang="en-GB" sz="1600" dirty="0" err="1"/>
              <a:t>certificatele</a:t>
            </a:r>
            <a:r>
              <a:rPr lang="en-GB" sz="1600" dirty="0"/>
              <a:t> </a:t>
            </a:r>
            <a:r>
              <a:rPr lang="en-GB" sz="1600" dirty="0" err="1"/>
              <a:t>și</a:t>
            </a:r>
            <a:r>
              <a:rPr lang="en-GB" sz="1600" dirty="0"/>
              <a:t> </a:t>
            </a:r>
            <a:r>
              <a:rPr lang="en-GB" sz="1600" dirty="0" err="1"/>
              <a:t>raportările</a:t>
            </a:r>
            <a:r>
              <a:rPr lang="en-GB" sz="1600" dirty="0"/>
              <a:t> sunt </a:t>
            </a:r>
            <a:r>
              <a:rPr lang="en-GB" sz="1600" dirty="0" err="1"/>
              <a:t>aliniate</a:t>
            </a:r>
            <a:r>
              <a:rPr lang="en-GB" sz="1600" dirty="0"/>
              <a:t> la </a:t>
            </a:r>
            <a:r>
              <a:rPr lang="en-GB" sz="1600" dirty="0" err="1"/>
              <a:t>DigCompRo</a:t>
            </a:r>
            <a:r>
              <a:rPr lang="en-GB" sz="1600" dirty="0"/>
              <a:t>.</a:t>
            </a:r>
          </a:p>
          <a:p>
            <a:pPr algn="just"/>
            <a:r>
              <a:rPr lang="en-GB" sz="1600" b="1" dirty="0" err="1"/>
              <a:t>Aliniere</a:t>
            </a:r>
            <a:r>
              <a:rPr lang="en-GB" sz="1600" b="1" dirty="0"/>
              <a:t> </a:t>
            </a:r>
            <a:r>
              <a:rPr lang="en-GB" sz="1600" b="1" dirty="0" err="1"/>
              <a:t>europeană</a:t>
            </a:r>
            <a:r>
              <a:rPr lang="en-GB" sz="1600" b="1" dirty="0"/>
              <a:t>:</a:t>
            </a:r>
            <a:r>
              <a:rPr lang="en-GB" sz="1600" dirty="0"/>
              <a:t> </a:t>
            </a:r>
            <a:r>
              <a:rPr lang="en-GB" sz="1600" dirty="0" err="1"/>
              <a:t>Inspirat</a:t>
            </a:r>
            <a:r>
              <a:rPr lang="en-GB" sz="1600" dirty="0"/>
              <a:t> de </a:t>
            </a:r>
            <a:r>
              <a:rPr lang="en-GB" sz="1600" dirty="0" err="1"/>
              <a:t>DigComp</a:t>
            </a:r>
            <a:r>
              <a:rPr lang="en-GB" sz="1600" dirty="0"/>
              <a:t> 2.2, </a:t>
            </a:r>
            <a:r>
              <a:rPr lang="en-GB" sz="1600" dirty="0" err="1"/>
              <a:t>adaptat</a:t>
            </a:r>
            <a:r>
              <a:rPr lang="en-GB" sz="1600" dirty="0"/>
              <a:t> </a:t>
            </a:r>
            <a:r>
              <a:rPr lang="en-GB" sz="1600" dirty="0" err="1"/>
              <a:t>pentru</a:t>
            </a:r>
            <a:r>
              <a:rPr lang="en-GB" sz="1600" dirty="0"/>
              <a:t> </a:t>
            </a:r>
            <a:r>
              <a:rPr lang="en-GB" sz="1600" dirty="0" err="1"/>
              <a:t>nevoile</a:t>
            </a:r>
            <a:r>
              <a:rPr lang="en-GB" sz="1600" dirty="0"/>
              <a:t> </a:t>
            </a:r>
            <a:r>
              <a:rPr lang="en-GB" sz="1600" dirty="0" err="1"/>
              <a:t>României</a:t>
            </a:r>
            <a:r>
              <a:rPr lang="en-GB" sz="1600" dirty="0"/>
              <a:t>.</a:t>
            </a:r>
          </a:p>
          <a:p>
            <a:pPr algn="just"/>
            <a:r>
              <a:rPr lang="en-GB" sz="1600" b="1" dirty="0" err="1"/>
              <a:t>Recunoaștere</a:t>
            </a:r>
            <a:r>
              <a:rPr lang="en-GB" sz="1600" b="1" dirty="0"/>
              <a:t> </a:t>
            </a:r>
            <a:r>
              <a:rPr lang="en-GB" sz="1600" b="1" dirty="0" err="1"/>
              <a:t>și</a:t>
            </a:r>
            <a:r>
              <a:rPr lang="en-GB" sz="1600" b="1" dirty="0"/>
              <a:t> </a:t>
            </a:r>
            <a:r>
              <a:rPr lang="en-GB" sz="1600" b="1" dirty="0" err="1"/>
              <a:t>trasabilitate</a:t>
            </a:r>
            <a:r>
              <a:rPr lang="en-GB" sz="1600" b="1" dirty="0"/>
              <a:t>:</a:t>
            </a:r>
            <a:r>
              <a:rPr lang="en-GB" sz="1600" dirty="0"/>
              <a:t> </a:t>
            </a:r>
            <a:r>
              <a:rPr lang="en-GB" sz="1600" dirty="0" err="1"/>
              <a:t>Competențele</a:t>
            </a:r>
            <a:r>
              <a:rPr lang="en-GB" sz="1600" dirty="0"/>
              <a:t> </a:t>
            </a:r>
            <a:r>
              <a:rPr lang="en-GB" sz="1600" dirty="0" err="1"/>
              <a:t>digitale</a:t>
            </a:r>
            <a:r>
              <a:rPr lang="en-GB" sz="1600" dirty="0"/>
              <a:t> certificate sunt </a:t>
            </a:r>
            <a:r>
              <a:rPr lang="en-GB" sz="1600" dirty="0" err="1"/>
              <a:t>valabile</a:t>
            </a:r>
            <a:r>
              <a:rPr lang="en-GB" sz="1600" dirty="0"/>
              <a:t> </a:t>
            </a:r>
            <a:r>
              <a:rPr lang="en-GB" sz="1600" dirty="0" err="1"/>
              <a:t>și</a:t>
            </a:r>
            <a:r>
              <a:rPr lang="en-GB" sz="1600" dirty="0"/>
              <a:t> la </a:t>
            </a:r>
            <a:r>
              <a:rPr lang="en-GB" sz="1600" dirty="0" err="1"/>
              <a:t>nivel</a:t>
            </a:r>
            <a:r>
              <a:rPr lang="en-GB" sz="1600" dirty="0"/>
              <a:t> </a:t>
            </a:r>
            <a:r>
              <a:rPr lang="en-GB" sz="1600" dirty="0" err="1"/>
              <a:t>european</a:t>
            </a:r>
            <a:r>
              <a:rPr lang="en-GB" sz="1600" dirty="0"/>
              <a:t>.</a:t>
            </a:r>
          </a:p>
          <a:p>
            <a:pPr algn="just"/>
            <a:endParaRPr lang="en-GB" sz="2200" dirty="0"/>
          </a:p>
          <a:p>
            <a:pPr marL="0" indent="0">
              <a:buNone/>
            </a:pPr>
            <a:r>
              <a:rPr lang="en-GB" sz="1600" b="1" dirty="0" err="1"/>
              <a:t>Certificatele</a:t>
            </a:r>
            <a:r>
              <a:rPr lang="en-GB" sz="1600" b="1" dirty="0"/>
              <a:t> </a:t>
            </a:r>
            <a:r>
              <a:rPr lang="en-GB" sz="1600" b="1" dirty="0" err="1"/>
              <a:t>emise</a:t>
            </a:r>
            <a:r>
              <a:rPr lang="en-GB" sz="1600" b="1" dirty="0"/>
              <a:t> conform </a:t>
            </a:r>
            <a:r>
              <a:rPr lang="en-GB" sz="1600" b="1" dirty="0" err="1"/>
              <a:t>DigComp</a:t>
            </a:r>
            <a:r>
              <a:rPr lang="en-GB" sz="1600" b="1" dirty="0"/>
              <a:t> 2.2 </a:t>
            </a:r>
            <a:r>
              <a:rPr lang="en-GB" sz="1600" b="1" i="1" dirty="0"/>
              <a:t>sunt considerate </a:t>
            </a:r>
            <a:r>
              <a:rPr lang="en-GB" sz="1600" b="1" i="1" dirty="0" err="1"/>
              <a:t>echivalente</a:t>
            </a:r>
            <a:r>
              <a:rPr lang="en-GB" sz="1600" b="1" i="1" dirty="0"/>
              <a:t> cu </a:t>
            </a:r>
            <a:r>
              <a:rPr lang="en-GB" sz="1600" b="1" i="1" dirty="0" err="1"/>
              <a:t>DigCompRo</a:t>
            </a:r>
            <a:r>
              <a:rPr lang="en-GB" sz="1600" b="1" dirty="0"/>
              <a:t>, </a:t>
            </a:r>
            <a:r>
              <a:rPr lang="en-GB" sz="1600" b="1" dirty="0" err="1"/>
              <a:t>atât</a:t>
            </a:r>
            <a:r>
              <a:rPr lang="en-GB" sz="1600" b="1" dirty="0"/>
              <a:t> </a:t>
            </a:r>
            <a:r>
              <a:rPr lang="en-GB" sz="1600" b="1" dirty="0" err="1"/>
              <a:t>timp</a:t>
            </a:r>
            <a:r>
              <a:rPr lang="en-GB" sz="1600" b="1" dirty="0"/>
              <a:t> </a:t>
            </a:r>
            <a:r>
              <a:rPr lang="en-GB" sz="1600" b="1" dirty="0" err="1"/>
              <a:t>cât</a:t>
            </a:r>
            <a:endParaRPr lang="en-GB" sz="1600" b="1" dirty="0"/>
          </a:p>
          <a:p>
            <a:pPr marL="0" indent="0">
              <a:buNone/>
            </a:pPr>
            <a:endParaRPr lang="en-GB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Programele</a:t>
            </a:r>
            <a:r>
              <a:rPr lang="en-GB" sz="1600" b="1" dirty="0"/>
              <a:t> de </a:t>
            </a:r>
            <a:r>
              <a:rPr lang="en-GB" sz="1600" b="1" dirty="0" err="1"/>
              <a:t>formare</a:t>
            </a:r>
            <a:r>
              <a:rPr lang="en-GB" sz="1600" b="1" dirty="0"/>
              <a:t>/</a:t>
            </a:r>
            <a:r>
              <a:rPr lang="en-GB" sz="1600" b="1" dirty="0" err="1"/>
              <a:t>certificare</a:t>
            </a:r>
            <a:r>
              <a:rPr lang="en-GB" sz="1600" b="1" dirty="0"/>
              <a:t> sunt </a:t>
            </a:r>
            <a:r>
              <a:rPr lang="en-GB" sz="1600" b="1" dirty="0" err="1"/>
              <a:t>structurate</a:t>
            </a:r>
            <a:r>
              <a:rPr lang="en-GB" sz="1600" b="1" dirty="0"/>
              <a:t> </a:t>
            </a:r>
            <a:r>
              <a:rPr lang="en-GB" sz="1600" b="1" dirty="0" err="1"/>
              <a:t>și</a:t>
            </a:r>
            <a:r>
              <a:rPr lang="en-GB" sz="1600" b="1" dirty="0"/>
              <a:t> evaluate pe </a:t>
            </a:r>
            <a:r>
              <a:rPr lang="en-GB" sz="1600" b="1" dirty="0" err="1"/>
              <a:t>competențele</a:t>
            </a:r>
            <a:r>
              <a:rPr lang="en-GB" sz="1600" b="1" dirty="0"/>
              <a:t> din </a:t>
            </a:r>
            <a:r>
              <a:rPr lang="en-GB" sz="1600" b="1" dirty="0" err="1"/>
              <a:t>DigComp</a:t>
            </a:r>
            <a:r>
              <a:rPr lang="en-GB" sz="1600" b="1" dirty="0"/>
              <a:t> 2.2</a:t>
            </a:r>
            <a:r>
              <a:rPr lang="en-GB" sz="1600" dirty="0"/>
              <a:t>.</a:t>
            </a:r>
          </a:p>
          <a:p>
            <a:endParaRPr lang="en-RO" sz="2200" dirty="0"/>
          </a:p>
          <a:p>
            <a:pPr marL="0" indent="0" algn="just">
              <a:buNone/>
            </a:pPr>
            <a:r>
              <a:rPr lang="en-GB" sz="1600" b="1" dirty="0"/>
              <a:t>Conform </a:t>
            </a:r>
            <a:r>
              <a:rPr lang="en-GB" sz="1600" b="1" dirty="0" err="1"/>
              <a:t>legislației</a:t>
            </a:r>
            <a:r>
              <a:rPr lang="en-GB" sz="1600" b="1" dirty="0"/>
              <a:t>, </a:t>
            </a:r>
            <a:r>
              <a:rPr lang="en-GB" sz="1600" b="1" dirty="0" err="1"/>
              <a:t>participanții</a:t>
            </a:r>
            <a:r>
              <a:rPr lang="en-GB" sz="1600" b="1" dirty="0"/>
              <a:t> </a:t>
            </a:r>
            <a:r>
              <a:rPr lang="en-GB" sz="1600" b="1" dirty="0" err="1"/>
              <a:t>noștri</a:t>
            </a:r>
            <a:r>
              <a:rPr lang="en-GB" sz="1600" b="1" dirty="0"/>
              <a:t> au </a:t>
            </a:r>
            <a:r>
              <a:rPr lang="en-GB" sz="1600" b="1" dirty="0" err="1"/>
              <a:t>deja</a:t>
            </a:r>
            <a:r>
              <a:rPr lang="en-GB" sz="1600" b="1" dirty="0"/>
              <a:t> </a:t>
            </a:r>
            <a:r>
              <a:rPr lang="en-GB" sz="1600" b="1" dirty="0" err="1"/>
              <a:t>recunoașterea</a:t>
            </a:r>
            <a:r>
              <a:rPr lang="en-GB" sz="1600" b="1" dirty="0"/>
              <a:t> </a:t>
            </a:r>
            <a:r>
              <a:rPr lang="en-GB" sz="1600" b="1" dirty="0" err="1"/>
              <a:t>completă</a:t>
            </a:r>
            <a:r>
              <a:rPr lang="en-GB" sz="1600" b="1" dirty="0"/>
              <a:t> a </a:t>
            </a:r>
            <a:r>
              <a:rPr lang="en-GB" sz="1600" b="1" dirty="0" err="1"/>
              <a:t>competențelor</a:t>
            </a:r>
            <a:r>
              <a:rPr lang="en-GB" sz="1600" b="1" dirty="0"/>
              <a:t> </a:t>
            </a:r>
            <a:r>
              <a:rPr lang="en-GB" sz="1600" b="1" dirty="0" err="1"/>
              <a:t>digitale</a:t>
            </a:r>
            <a:r>
              <a:rPr lang="en-GB" sz="1600" b="1" dirty="0"/>
              <a:t> </a:t>
            </a:r>
            <a:r>
              <a:rPr lang="en-GB" sz="1600" b="1" dirty="0" err="1"/>
              <a:t>avansate</a:t>
            </a:r>
            <a:r>
              <a:rPr lang="en-GB" sz="1600" b="1" dirty="0"/>
              <a:t>.</a:t>
            </a:r>
            <a:endParaRPr lang="en-RO" sz="2200" b="1" dirty="0"/>
          </a:p>
        </p:txBody>
      </p:sp>
    </p:spTree>
    <p:extLst>
      <p:ext uri="{BB962C8B-B14F-4D97-AF65-F5344CB8AC3E}">
        <p14:creationId xmlns:p14="http://schemas.microsoft.com/office/powerpoint/2010/main" val="37174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2" y="601581"/>
            <a:ext cx="10515600" cy="811720"/>
          </a:xfrm>
        </p:spPr>
        <p:txBody>
          <a:bodyPr/>
          <a:lstStyle/>
          <a:p>
            <a:r>
              <a:rPr lang="en-RO" b="1" dirty="0"/>
              <a:t>Platforma: www.formaredigitalaanfp.eu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81" y="1365173"/>
            <a:ext cx="9321219" cy="4351338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Acces</a:t>
            </a:r>
            <a:r>
              <a:rPr lang="en-GB" sz="2400" b="1" dirty="0"/>
              <a:t> 24/7:</a:t>
            </a:r>
            <a:r>
              <a:rPr lang="en-GB" sz="2400" dirty="0"/>
              <a:t> </a:t>
            </a:r>
            <a:r>
              <a:rPr lang="en-GB" sz="2400" dirty="0" err="1"/>
              <a:t>Poți</a:t>
            </a:r>
            <a:r>
              <a:rPr lang="en-GB" sz="2400" dirty="0"/>
              <a:t> </a:t>
            </a:r>
            <a:r>
              <a:rPr lang="en-GB" sz="2400" dirty="0" err="1"/>
              <a:t>învăța</a:t>
            </a:r>
            <a:r>
              <a:rPr lang="en-GB" sz="2400" dirty="0"/>
              <a:t> </a:t>
            </a:r>
            <a:r>
              <a:rPr lang="en-GB" sz="2400" dirty="0" err="1"/>
              <a:t>oricând</a:t>
            </a:r>
            <a:r>
              <a:rPr lang="en-GB" sz="2400" dirty="0"/>
              <a:t>, de pe </a:t>
            </a:r>
            <a:r>
              <a:rPr lang="en-GB" sz="2400" dirty="0" err="1"/>
              <a:t>orice</a:t>
            </a:r>
            <a:r>
              <a:rPr lang="en-GB" sz="2400" dirty="0"/>
              <a:t> </a:t>
            </a:r>
            <a:r>
              <a:rPr lang="en-GB" sz="2400" dirty="0" err="1"/>
              <a:t>dispozitiv</a:t>
            </a:r>
            <a:r>
              <a:rPr lang="en-GB" sz="2400" dirty="0"/>
              <a:t> (laptop, </a:t>
            </a:r>
            <a:r>
              <a:rPr lang="en-GB" sz="2400" dirty="0" err="1"/>
              <a:t>tabletă</a:t>
            </a:r>
            <a:r>
              <a:rPr lang="en-GB" sz="2400" dirty="0"/>
              <a:t>, smartphone).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Structură</a:t>
            </a:r>
            <a:r>
              <a:rPr lang="en-GB" sz="2400" b="1" dirty="0"/>
              <a:t> </a:t>
            </a:r>
            <a:r>
              <a:rPr lang="en-GB" sz="2400" b="1" dirty="0" err="1"/>
              <a:t>modulară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r>
              <a:rPr lang="en-GB" sz="2400" dirty="0" err="1"/>
              <a:t>Cursuri</a:t>
            </a:r>
            <a:r>
              <a:rPr lang="en-GB" sz="2400" dirty="0"/>
              <a:t> interactive, video, </a:t>
            </a:r>
            <a:r>
              <a:rPr lang="en-GB" sz="2400" dirty="0" err="1"/>
              <a:t>exerciții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evaluări</a:t>
            </a:r>
            <a:r>
              <a:rPr lang="en-GB" sz="2400" dirty="0"/>
              <a:t> automate pe module </a:t>
            </a:r>
            <a:r>
              <a:rPr lang="en-GB" sz="2400" dirty="0" err="1"/>
              <a:t>tematice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Colaborare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r>
              <a:rPr lang="en-GB" sz="2400" dirty="0" err="1"/>
              <a:t>Forumuri</a:t>
            </a:r>
            <a:r>
              <a:rPr lang="en-GB" sz="2400" dirty="0"/>
              <a:t>, </a:t>
            </a:r>
            <a:r>
              <a:rPr lang="en-GB" sz="2400" dirty="0" err="1"/>
              <a:t>grupuri</a:t>
            </a:r>
            <a:r>
              <a:rPr lang="en-GB" sz="2400" dirty="0"/>
              <a:t> </a:t>
            </a:r>
            <a:r>
              <a:rPr lang="en-GB" sz="2400" dirty="0" err="1"/>
              <a:t>virtuale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sesiuni</a:t>
            </a:r>
            <a:r>
              <a:rPr lang="en-GB" sz="2400" dirty="0"/>
              <a:t> live cu </a:t>
            </a:r>
            <a:r>
              <a:rPr lang="en-GB" sz="2400" dirty="0" err="1"/>
              <a:t>formatori</a:t>
            </a:r>
            <a:r>
              <a:rPr lang="en-GB" sz="2400" dirty="0"/>
              <a:t>, plus feedback instant.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Securitate GDPR:</a:t>
            </a:r>
            <a:r>
              <a:rPr lang="en-GB" sz="2400" dirty="0"/>
              <a:t> </a:t>
            </a:r>
            <a:r>
              <a:rPr lang="en-GB" sz="2400" dirty="0" err="1"/>
              <a:t>Mediu</a:t>
            </a:r>
            <a:r>
              <a:rPr lang="en-GB" sz="2400" dirty="0"/>
              <a:t> </a:t>
            </a:r>
            <a:r>
              <a:rPr lang="en-GB" sz="2400" dirty="0" err="1"/>
              <a:t>sigur</a:t>
            </a:r>
            <a:r>
              <a:rPr lang="en-GB" sz="2400" dirty="0"/>
              <a:t>, </a:t>
            </a:r>
            <a:r>
              <a:rPr lang="en-GB" sz="2400" dirty="0" err="1"/>
              <a:t>datele</a:t>
            </a:r>
            <a:r>
              <a:rPr lang="en-GB" sz="2400" dirty="0"/>
              <a:t> tale sunt </a:t>
            </a:r>
            <a:r>
              <a:rPr lang="en-GB" sz="2400" dirty="0" err="1"/>
              <a:t>protejate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8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874E-FC46-552C-D2F9-F0ACC169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27" y="899122"/>
            <a:ext cx="6926683" cy="1037963"/>
          </a:xfrm>
        </p:spPr>
        <p:txBody>
          <a:bodyPr>
            <a:normAutofit/>
          </a:bodyPr>
          <a:lstStyle/>
          <a:p>
            <a:r>
              <a:rPr lang="en-GB" b="1" dirty="0" err="1"/>
              <a:t>Certificat</a:t>
            </a:r>
            <a:endParaRPr lang="en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AA5B4-39EA-4E73-5191-DE8070EF3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43" y="1937085"/>
            <a:ext cx="9740179" cy="3764851"/>
          </a:xfrm>
        </p:spPr>
        <p:txBody>
          <a:bodyPr>
            <a:normAutofit/>
          </a:bodyPr>
          <a:lstStyle/>
          <a:p>
            <a:pPr algn="just"/>
            <a:r>
              <a:rPr lang="en-GB" sz="2200" b="1" dirty="0" err="1"/>
              <a:t>Certificat</a:t>
            </a:r>
            <a:r>
              <a:rPr lang="en-GB" sz="2200" b="1" dirty="0"/>
              <a:t> </a:t>
            </a:r>
            <a:r>
              <a:rPr lang="en-GB" sz="2200" b="1" dirty="0" err="1"/>
              <a:t>emis</a:t>
            </a:r>
            <a:r>
              <a:rPr lang="en-GB" sz="2200" b="1" dirty="0"/>
              <a:t> de </a:t>
            </a:r>
            <a:r>
              <a:rPr lang="en-GB" sz="2200" b="1" dirty="0" err="1"/>
              <a:t>Universitatea</a:t>
            </a:r>
            <a:r>
              <a:rPr lang="en-GB" sz="2200" b="1" dirty="0"/>
              <a:t> Loyola</a:t>
            </a:r>
            <a:r>
              <a:rPr lang="en-GB" sz="2200" dirty="0"/>
              <a:t>, </a:t>
            </a:r>
            <a:r>
              <a:rPr lang="en-GB" sz="2200" dirty="0" err="1"/>
              <a:t>valabil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toată</a:t>
            </a:r>
            <a:r>
              <a:rPr lang="en-GB" sz="2200" dirty="0"/>
              <a:t> </a:t>
            </a:r>
            <a:r>
              <a:rPr lang="en-GB" sz="2200" dirty="0" err="1"/>
              <a:t>Uniunea</a:t>
            </a:r>
            <a:r>
              <a:rPr lang="en-GB" sz="2200" dirty="0"/>
              <a:t> </a:t>
            </a:r>
            <a:r>
              <a:rPr lang="en-GB" sz="2200" dirty="0" err="1"/>
              <a:t>Europeană</a:t>
            </a:r>
            <a:r>
              <a:rPr lang="en-GB" sz="2200" dirty="0"/>
              <a:t>.</a:t>
            </a:r>
          </a:p>
          <a:p>
            <a:pPr algn="just"/>
            <a:endParaRPr lang="en-GB" sz="2200" dirty="0"/>
          </a:p>
          <a:p>
            <a:pPr algn="just"/>
            <a:r>
              <a:rPr lang="en-GB" sz="2200" b="1" dirty="0" err="1"/>
              <a:t>Acreditare</a:t>
            </a:r>
            <a:r>
              <a:rPr lang="en-GB" sz="2200" b="1" dirty="0"/>
              <a:t> ECTS:</a:t>
            </a:r>
            <a:r>
              <a:rPr lang="en-GB" sz="2200" dirty="0"/>
              <a:t> </a:t>
            </a:r>
            <a:r>
              <a:rPr lang="en-GB" sz="2200" dirty="0" err="1"/>
              <a:t>Credite</a:t>
            </a:r>
            <a:r>
              <a:rPr lang="en-GB" sz="2200" dirty="0"/>
              <a:t> </a:t>
            </a:r>
            <a:r>
              <a:rPr lang="en-GB" sz="2200" dirty="0" err="1"/>
              <a:t>academice</a:t>
            </a:r>
            <a:r>
              <a:rPr lang="en-GB" sz="2200" dirty="0"/>
              <a:t> </a:t>
            </a:r>
            <a:r>
              <a:rPr lang="en-GB" sz="2200" dirty="0" err="1"/>
              <a:t>transferabile</a:t>
            </a:r>
            <a:r>
              <a:rPr lang="en-GB" sz="2200" dirty="0"/>
              <a:t> </a:t>
            </a:r>
            <a:r>
              <a:rPr lang="en-GB" sz="2200" dirty="0" err="1"/>
              <a:t>oriunde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Europa.</a:t>
            </a:r>
          </a:p>
          <a:p>
            <a:pPr algn="just"/>
            <a:endParaRPr lang="en-GB" sz="2200" dirty="0"/>
          </a:p>
          <a:p>
            <a:pPr algn="just"/>
            <a:r>
              <a:rPr lang="en-GB" sz="2200" b="1" dirty="0"/>
              <a:t>Conform </a:t>
            </a:r>
            <a:r>
              <a:rPr lang="en-GB" sz="2200" b="1" dirty="0" err="1"/>
              <a:t>DigComp</a:t>
            </a:r>
            <a:r>
              <a:rPr lang="en-GB" sz="2200" b="1" dirty="0"/>
              <a:t> 2.2:</a:t>
            </a:r>
            <a:r>
              <a:rPr lang="en-GB" sz="2200" dirty="0"/>
              <a:t> </a:t>
            </a:r>
            <a:r>
              <a:rPr lang="en-GB" sz="2200" dirty="0" err="1"/>
              <a:t>Recunoaștere</a:t>
            </a:r>
            <a:r>
              <a:rPr lang="en-GB" sz="2200" dirty="0"/>
              <a:t> a </a:t>
            </a:r>
            <a:r>
              <a:rPr lang="en-GB" sz="2200" dirty="0" err="1"/>
              <a:t>competențelor</a:t>
            </a:r>
            <a:r>
              <a:rPr lang="en-GB" sz="2200" dirty="0"/>
              <a:t> </a:t>
            </a:r>
            <a:r>
              <a:rPr lang="en-GB" sz="2200" dirty="0" err="1"/>
              <a:t>digitale</a:t>
            </a:r>
            <a:r>
              <a:rPr lang="en-GB" sz="2200" dirty="0"/>
              <a:t> la </a:t>
            </a:r>
            <a:r>
              <a:rPr lang="en-GB" sz="2200" dirty="0" err="1"/>
              <a:t>nivel</a:t>
            </a:r>
            <a:r>
              <a:rPr lang="en-GB" sz="2200" dirty="0"/>
              <a:t> </a:t>
            </a:r>
            <a:r>
              <a:rPr lang="en-GB" sz="2200" dirty="0" err="1"/>
              <a:t>european</a:t>
            </a:r>
            <a:r>
              <a:rPr lang="en-GB" sz="2200" dirty="0"/>
              <a:t>.</a:t>
            </a:r>
          </a:p>
          <a:p>
            <a:pPr algn="just"/>
            <a:endParaRPr lang="en-GB" sz="2200" dirty="0"/>
          </a:p>
          <a:p>
            <a:pPr algn="just"/>
            <a:r>
              <a:rPr lang="en-GB" sz="2200" b="1" dirty="0" err="1"/>
              <a:t>Avantaj</a:t>
            </a:r>
            <a:r>
              <a:rPr lang="en-GB" sz="2200" b="1" dirty="0"/>
              <a:t> </a:t>
            </a:r>
            <a:r>
              <a:rPr lang="en-GB" sz="2200" b="1" dirty="0" err="1"/>
              <a:t>profesional</a:t>
            </a:r>
            <a:r>
              <a:rPr lang="en-GB" sz="2200" b="1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Deschide</a:t>
            </a:r>
            <a:r>
              <a:rPr lang="en-GB" sz="2200" dirty="0"/>
              <a:t> </a:t>
            </a:r>
            <a:r>
              <a:rPr lang="en-GB" sz="2200" dirty="0" err="1"/>
              <a:t>oportunități</a:t>
            </a:r>
            <a:r>
              <a:rPr lang="en-GB" sz="2200" dirty="0"/>
              <a:t> de </a:t>
            </a:r>
            <a:r>
              <a:rPr lang="en-GB" sz="2200" dirty="0" err="1"/>
              <a:t>avansare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mobilitate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funcționarii</a:t>
            </a:r>
            <a:r>
              <a:rPr lang="en-GB" sz="2200" dirty="0"/>
              <a:t> </a:t>
            </a:r>
            <a:r>
              <a:rPr lang="en-GB" sz="2200" dirty="0" err="1"/>
              <a:t>publici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32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6911</TotalTime>
  <Words>2264</Words>
  <Application>Microsoft Macintosh PowerPoint</Application>
  <PresentationFormat>Widescreen</PresentationFormat>
  <Paragraphs>210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Lato Light</vt:lpstr>
      <vt:lpstr>Poppins</vt:lpstr>
      <vt:lpstr>Söhne</vt:lpstr>
      <vt:lpstr>Symbol</vt:lpstr>
      <vt:lpstr>Wingdings</vt:lpstr>
      <vt:lpstr>Office Theme</vt:lpstr>
      <vt:lpstr>Servicii de formare și conexe în vederea dezvoltării competențelor digitale a 30.000 de funcționari publici</vt:lpstr>
      <vt:lpstr>PowerPoint Presentation</vt:lpstr>
      <vt:lpstr>Context</vt:lpstr>
      <vt:lpstr>PowerPoint Presentation</vt:lpstr>
      <vt:lpstr>PowerPoint Presentation</vt:lpstr>
      <vt:lpstr>Abordarea noastră bazată pe DigComp</vt:lpstr>
      <vt:lpstr>DigCompRo</vt:lpstr>
      <vt:lpstr>Platforma: www.formaredigitalaanfp.eu</vt:lpstr>
      <vt:lpstr>Certificat</vt:lpstr>
      <vt:lpstr>PowerPoint Presentation</vt:lpstr>
      <vt:lpstr>PowerPoint Presentation</vt:lpstr>
      <vt:lpstr>Managementul în contextul digitalizării administrației publice</vt:lpstr>
      <vt:lpstr>PowerPoint Presentation</vt:lpstr>
      <vt:lpstr>Financiar în contextul digitalizării administrației publice</vt:lpstr>
      <vt:lpstr>Instrumente digitale pentru lucrul la distanță/teleworking</vt:lpstr>
      <vt:lpstr>PowerPoint Presentation</vt:lpstr>
      <vt:lpstr>Instalarea, configurarea și administrarea sistemelor de operare</vt:lpstr>
      <vt:lpstr>PowerPoint Presentation</vt:lpstr>
      <vt:lpstr>Dezvoltarea de aplicații non-web</vt:lpstr>
      <vt:lpstr>Baze de date</vt:lpstr>
      <vt:lpstr>PowerPoint Presentation</vt:lpstr>
      <vt:lpstr>PowerPoint Presentation</vt:lpstr>
      <vt:lpstr>PowerPoint Presentation</vt:lpstr>
      <vt:lpstr>PowerPoint Presentation</vt:lpstr>
      <vt:lpstr>Rezultate 20 mai 2025</vt:lpstr>
      <vt:lpstr>Rezultate 30 aprilie 2025 – Sud-Vest</vt:lpstr>
      <vt:lpstr>Rezultate 20 Mai 2025</vt:lpstr>
      <vt:lpstr>Sesiuni de Formare Planificate (Mai – Iulie 2025)</vt:lpstr>
      <vt:lpstr>Sesiuni de Formare Specializate (Iunie, Iulie, Septembrie  2025)</vt:lpstr>
      <vt:lpstr>Consortiu</vt:lpstr>
      <vt:lpstr>Q&amp;A</vt:lpstr>
      <vt:lpstr>Mulțumim pentru atenție!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Servicii de formare și conexe în vederea dezvoltării competențelor digitale a 30.000 de funcționari publici și a dezvoltării competențelor de leadership și talent management în contextul noilor tehnologii și al transformărilor digitale pentru 2.500 funcționari publici de conducere</dc:title>
  <dc:creator>Microsoft Office User</dc:creator>
  <cp:lastModifiedBy>Mihai Tcaciuc</cp:lastModifiedBy>
  <cp:revision>31</cp:revision>
  <dcterms:created xsi:type="dcterms:W3CDTF">2024-01-29T13:17:14Z</dcterms:created>
  <dcterms:modified xsi:type="dcterms:W3CDTF">2025-05-19T09:08:09Z</dcterms:modified>
</cp:coreProperties>
</file>