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1" r:id="rId5"/>
    <p:sldId id="260" r:id="rId6"/>
    <p:sldId id="274" r:id="rId7"/>
    <p:sldId id="275" r:id="rId8"/>
    <p:sldId id="287" r:id="rId9"/>
    <p:sldId id="276" r:id="rId10"/>
    <p:sldId id="278" r:id="rId11"/>
    <p:sldId id="279" r:id="rId12"/>
    <p:sldId id="277" r:id="rId13"/>
    <p:sldId id="280" r:id="rId14"/>
    <p:sldId id="281" r:id="rId15"/>
    <p:sldId id="282" r:id="rId16"/>
    <p:sldId id="283" r:id="rId17"/>
    <p:sldId id="285" r:id="rId18"/>
    <p:sldId id="273" r:id="rId19"/>
  </p:sldIdLst>
  <p:sldSz cx="18288000" cy="10287000"/>
  <p:notesSz cx="6858000" cy="9144000"/>
  <p:embeddedFontLst>
    <p:embeddedFont>
      <p:font typeface="Trebuchet MS" panose="020B0603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56"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6910DC7-F546-3525-2FED-832D1BBB6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4D2B170-E3EE-DE30-1A7D-258D81663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C488D-1B53-A14D-B091-CA65AD974E14}" type="datetimeFigureOut">
              <a:rPr lang="en-US" smtClean="0"/>
              <a:t>10/28/2024</a:t>
            </a:fld>
            <a:endParaRPr lang="en-US"/>
          </a:p>
        </p:txBody>
      </p:sp>
      <p:sp>
        <p:nvSpPr>
          <p:cNvPr id="4" name="Footer Placeholder 3">
            <a:extLst>
              <a:ext uri="{FF2B5EF4-FFF2-40B4-BE49-F238E27FC236}">
                <a16:creationId xmlns:a16="http://schemas.microsoft.com/office/drawing/2014/main" xmlns="" id="{E28401BE-A1AB-DBB2-3C33-88A0AF1F1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BA66360-9255-B6CC-2BE9-F9DC031E3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1D6D7-9DBB-504C-A96B-43EE523133EF}" type="slidenum">
              <a:rPr lang="en-US" smtClean="0"/>
              <a:t>‹#›</a:t>
            </a:fld>
            <a:endParaRPr lang="en-US"/>
          </a:p>
        </p:txBody>
      </p:sp>
    </p:spTree>
    <p:extLst>
      <p:ext uri="{BB962C8B-B14F-4D97-AF65-F5344CB8AC3E}">
        <p14:creationId xmlns:p14="http://schemas.microsoft.com/office/powerpoint/2010/main" val="413354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a:t>
            </a:fld>
            <a:endParaRPr lang="en-US"/>
          </a:p>
        </p:txBody>
      </p:sp>
    </p:spTree>
    <p:extLst>
      <p:ext uri="{BB962C8B-B14F-4D97-AF65-F5344CB8AC3E}">
        <p14:creationId xmlns:p14="http://schemas.microsoft.com/office/powerpoint/2010/main" val="28596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2</a:t>
            </a:fld>
            <a:endParaRPr lang="en-US"/>
          </a:p>
        </p:txBody>
      </p:sp>
    </p:spTree>
    <p:extLst>
      <p:ext uri="{BB962C8B-B14F-4D97-AF65-F5344CB8AC3E}">
        <p14:creationId xmlns:p14="http://schemas.microsoft.com/office/powerpoint/2010/main" val="374702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4</a:t>
            </a:fld>
            <a:endParaRPr lang="en-US"/>
          </a:p>
        </p:txBody>
      </p:sp>
    </p:spTree>
    <p:extLst>
      <p:ext uri="{BB962C8B-B14F-4D97-AF65-F5344CB8AC3E}">
        <p14:creationId xmlns:p14="http://schemas.microsoft.com/office/powerpoint/2010/main" val="39820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5</a:t>
            </a:fld>
            <a:endParaRPr lang="en-US"/>
          </a:p>
        </p:txBody>
      </p:sp>
    </p:spTree>
    <p:extLst>
      <p:ext uri="{BB962C8B-B14F-4D97-AF65-F5344CB8AC3E}">
        <p14:creationId xmlns:p14="http://schemas.microsoft.com/office/powerpoint/2010/main" val="2894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18</a:t>
            </a:fld>
            <a:endParaRPr lang="en-US"/>
          </a:p>
        </p:txBody>
      </p:sp>
    </p:spTree>
    <p:extLst>
      <p:ext uri="{BB962C8B-B14F-4D97-AF65-F5344CB8AC3E}">
        <p14:creationId xmlns:p14="http://schemas.microsoft.com/office/powerpoint/2010/main" val="177747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0" name="Picture 9" descr="A white paper with a curved edge&#10;&#10;Description automatically generated">
            <a:extLst>
              <a:ext uri="{FF2B5EF4-FFF2-40B4-BE49-F238E27FC236}">
                <a16:creationId xmlns:a16="http://schemas.microsoft.com/office/drawing/2014/main" xmlns="" id="{ECEF00C0-430D-03A9-C6ED-0440C61510CD}"/>
              </a:ext>
            </a:extLst>
          </p:cNvPr>
          <p:cNvPicPr>
            <a:picLocks noChangeAspect="1"/>
          </p:cNvPicPr>
          <p:nvPr userDrawn="1"/>
        </p:nvPicPr>
        <p:blipFill>
          <a:blip r:embed="rId14">
            <a:extLst>
              <a:ext uri="{28A0092B-C50C-407E-A947-70E740481C1C}">
                <a14:useLocalDpi xmlns:a14="http://schemas.microsoft.com/office/drawing/2010/main" val="0"/>
              </a:ext>
            </a:extLst>
          </a:blip>
          <a:srcRect t="15576"/>
          <a:stretch/>
        </p:blipFill>
        <p:spPr>
          <a:xfrm>
            <a:off x="10510" y="0"/>
            <a:ext cx="18277490" cy="10287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a16="http://schemas.microsoft.com/office/drawing/2014/main" xmlns=""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anfp.gov.ro/media/0wpg1yuv/livrabil-3-_raport_identificarea_tipurilor_docx.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nfp.gov.ro/media/nmehijrl/livrabil-5-anexa-nr-4-compendiu-de-competen%C8%9Be-specificedocx.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fp.gov.ro/media/j0upy1am/livrabil-6-anexa-i-document-politica-publicadocx.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nfp.gov.ro/media/ha3dvidn/livrabil-7-studiu-privind-cadrul-legal-%C8%99i-institu%C8%9Bionaldocx.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anfp.gov.ro/media/xccph1oj/livrabil-8-analiz%C4%83-propuneri-reglementaredocx.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nfp.gov.ro/media/firbl3yz/livrabil-2-metodologie-privind-activitatea-de-acordare-a-asisten%C8%9Bei-de-specialitate-compartimentelor-de-resurse-umanedocx.pdf" TargetMode="External"/><Relationship Id="rId2" Type="http://schemas.openxmlformats.org/officeDocument/2006/relationships/hyperlink" Target="https://www.anfp.gov.ro/media/2kcljn5x/livrabil-1-raport-privind-actualizarea-si-dezvoltarea-metodologiei-de-analiza-a-posturilordocx.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57629" y="2193228"/>
            <a:ext cx="1136484" cy="1202051"/>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52400" y="2712904"/>
            <a:ext cx="18156542" cy="4954690"/>
          </a:xfrm>
          <a:prstGeom prst="rect">
            <a:avLst/>
          </a:prstGeom>
        </p:spPr>
        <p:txBody>
          <a:bodyPr wrap="square" lIns="0" tIns="0" rIns="0" bIns="0" rtlCol="0" anchor="t">
            <a:spAutoFit/>
          </a:bodyPr>
          <a:lstStyle/>
          <a:p>
            <a:pPr marR="4445" indent="457200" algn="ctr">
              <a:lnSpc>
                <a:spcPct val="107000"/>
              </a:lnSpc>
            </a:pPr>
            <a:r>
              <a:rPr lang="ro-RO" sz="3200" b="1" kern="100" dirty="0">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Componenta C14 –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Bună</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guvernanță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Reforma</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resurselor</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umane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în</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sectorul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public </a:t>
            </a:r>
          </a:p>
          <a:p>
            <a:pPr marR="4445" indent="457200" algn="ctr">
              <a:lnSpc>
                <a:spcPct val="107000"/>
              </a:lnSpc>
            </a:pP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Planul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National de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Redresare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şi</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Rezilienţă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p:txBody>
      </p:sp>
      <p:sp>
        <p:nvSpPr>
          <p:cNvPr id="21" name="TextBox 21"/>
          <p:cNvSpPr txBox="1"/>
          <p:nvPr/>
        </p:nvSpPr>
        <p:spPr>
          <a:xfrm>
            <a:off x="9296400" y="6667500"/>
            <a:ext cx="7969735" cy="1383712"/>
          </a:xfrm>
          <a:prstGeom prst="rect">
            <a:avLst/>
          </a:prstGeom>
        </p:spPr>
        <p:txBody>
          <a:bodyPr wrap="square" lIns="0" tIns="0" rIns="0" bIns="0" rtlCol="0" anchor="t">
            <a:spAutoFit/>
          </a:bodyPr>
          <a:lstStyle/>
          <a:p>
            <a:pPr marR="4445" indent="457200" algn="r">
              <a:lnSpc>
                <a:spcPct val="107000"/>
              </a:lnSpc>
            </a:pP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Conferinţa</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de </a:t>
            </a: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prezentare</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a </a:t>
            </a: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proiectului</a:t>
            </a:r>
            <a:endParaRPr lang="en-US" sz="2800" i="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r">
              <a:lnSpc>
                <a:spcPct val="107000"/>
              </a:lnSpc>
            </a:pP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Bucureşti</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29 </a:t>
            </a:r>
            <a:r>
              <a:rPr lang="ro-RO" sz="2800" i="1" kern="100" dirty="0">
                <a:latin typeface="Trebuchet MS" panose="020B0603020202020204" pitchFamily="34" charset="0"/>
                <a:ea typeface="Calibri" panose="020F0502020204030204" pitchFamily="34" charset="0"/>
                <a:cs typeface="Times New Roman" panose="02020603050405020304" pitchFamily="18" charset="0"/>
              </a:rPr>
              <a:t>octombrie </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2024</a:t>
            </a:r>
          </a:p>
          <a:p>
            <a:pPr algn="l">
              <a:lnSpc>
                <a:spcPts val="3640"/>
              </a:lnSpc>
            </a:pPr>
            <a:endParaRPr lang="en-US" sz="2600" b="1" dirty="0">
              <a:solidFill>
                <a:srgbClr val="000000"/>
              </a:solidFill>
              <a:latin typeface="Trebuchet MS" panose="020B0703020202090204" pitchFamily="34" charset="0"/>
              <a:ea typeface="Montserrat Semi-Bold"/>
              <a:cs typeface="Montserrat Semi-Bold"/>
              <a:sym typeface="Montserrat Semi-Bold"/>
            </a:endParaRPr>
          </a:p>
        </p:txBody>
      </p:sp>
      <p:pic>
        <p:nvPicPr>
          <p:cNvPr id="40" name="Picture 39" descr="A black background with white text&#10;&#10;Description automatically generated">
            <a:extLst>
              <a:ext uri="{FF2B5EF4-FFF2-40B4-BE49-F238E27FC236}">
                <a16:creationId xmlns:a16="http://schemas.microsoft.com/office/drawing/2014/main" xmlns="" id="{22ACABC0-6311-5B44-EE9A-69D22FAC5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xmlns="" id="{D73D46D1-19A4-8D81-7779-0D1340CDEB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a16="http://schemas.microsoft.com/office/drawing/2014/main" xmlns="" id="{F5C3EC1E-7562-83B0-77D2-17A006559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xmlns="" id="{C1DD9E89-4174-867D-8E5F-AE4531638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2DFE1AB0-298B-7803-079D-ADE041003AB3}"/>
              </a:ext>
            </a:extLst>
          </p:cNvPr>
          <p:cNvSpPr txBox="1"/>
          <p:nvPr/>
        </p:nvSpPr>
        <p:spPr>
          <a:xfrm>
            <a:off x="381000" y="3086100"/>
            <a:ext cx="17297400" cy="6186309"/>
          </a:xfrm>
          <a:prstGeom prst="rect">
            <a:avLst/>
          </a:prstGeom>
          <a:noFill/>
        </p:spPr>
        <p:txBody>
          <a:bodyPr wrap="square">
            <a:spAutoFit/>
          </a:bodyPr>
          <a:lstStyle/>
          <a:p>
            <a:pPr algn="just"/>
            <a:r>
              <a:rPr lang="ro-RO" sz="2400" b="1" dirty="0">
                <a:latin typeface="Trebuchet MS" panose="020B0603020202020204" pitchFamily="34" charset="0"/>
              </a:rPr>
              <a:t>3. Tipuri de instruire aplicată, materiale și instrumente necesare în ceea ce privește utilizarea cadrelor de competențe în procesul de recrutare</a:t>
            </a:r>
            <a:r>
              <a:rPr lang="en-US" sz="2400" b="1" dirty="0">
                <a:latin typeface="Trebuchet MS" panose="020B0603020202020204" pitchFamily="34" charset="0"/>
              </a:rPr>
              <a:t>	</a:t>
            </a:r>
            <a:endParaRPr lang="ro-RO" sz="2400" b="1" dirty="0">
              <a:latin typeface="Trebuchet MS" panose="020B0603020202020204" pitchFamily="34" charset="0"/>
            </a:endParaRPr>
          </a:p>
          <a:p>
            <a:pPr algn="just"/>
            <a:r>
              <a:rPr lang="ro-RO" sz="2400" dirty="0">
                <a:latin typeface="Trebuchet MS" panose="020B0603020202020204" pitchFamily="34" charset="0"/>
              </a:rPr>
              <a:t>Obiectivul prezentului document este identificarea și, ulterior, dezvoltarea și aplicarea unor metode inovative, care să asigure îndrumare, transfer de cunoștințe și de know-how și să faciliteze înțelegerea și punerea în aplicare a cadrelor de competențe în procesul de recrutare de către instituțiile și autoritățile din cadrul administrației publice. </a:t>
            </a:r>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https://www.anfp.gov.ro/media/0wpg1yuv/livrabil-3-_</a:t>
            </a:r>
            <a:r>
              <a:rPr lang="ro-RO" sz="2400" dirty="0" smtClean="0">
                <a:latin typeface="Trebuchet MS" panose="020B0603020202020204" pitchFamily="34" charset="0"/>
                <a:hlinkClick r:id="rId2"/>
              </a:rPr>
              <a:t>raport_identificarea_tipurilor_docx.pdf</a:t>
            </a:r>
            <a:r>
              <a:rPr lang="ro-RO" sz="2400" dirty="0" smtClean="0">
                <a:latin typeface="Trebuchet MS" panose="020B0603020202020204" pitchFamily="34" charset="0"/>
              </a:rPr>
              <a:t> </a:t>
            </a:r>
            <a:endParaRPr lang="ro-RO" sz="2400" dirty="0">
              <a:latin typeface="Trebuchet MS" panose="020B0603020202020204" pitchFamily="34" charset="0"/>
            </a:endParaRPr>
          </a:p>
          <a:p>
            <a:pPr algn="just"/>
            <a:r>
              <a:rPr lang="ro-RO" sz="2400" b="1" dirty="0">
                <a:latin typeface="Trebuchet MS" panose="020B0603020202020204" pitchFamily="34" charset="0"/>
              </a:rPr>
              <a:t>4. Instruire aplicată în ceea ce privește procesul de recrutare </a:t>
            </a:r>
            <a:endParaRPr lang="ro-RO" sz="2400" b="1" dirty="0" smtClean="0">
              <a:latin typeface="Trebuchet MS" panose="020B0603020202020204" pitchFamily="34" charset="0"/>
            </a:endParaRPr>
          </a:p>
          <a:p>
            <a:pPr algn="just"/>
            <a:r>
              <a:rPr lang="ro-RO" sz="2400" b="1" dirty="0">
                <a:latin typeface="Trebuchet MS" panose="020B0603020202020204" pitchFamily="34" charset="0"/>
              </a:rPr>
              <a:t>	</a:t>
            </a:r>
            <a:r>
              <a:rPr lang="ro-RO" sz="2400" dirty="0" smtClean="0">
                <a:latin typeface="Trebuchet MS" panose="020B0603020202020204" pitchFamily="34" charset="0"/>
              </a:rPr>
              <a:t>Webinarii – 108 derulate;</a:t>
            </a:r>
            <a:endParaRPr lang="ro-RO" sz="2400" dirty="0">
              <a:latin typeface="Trebuchet MS" panose="020B0603020202020204" pitchFamily="34" charset="0"/>
            </a:endParaRPr>
          </a:p>
          <a:p>
            <a:pPr algn="just"/>
            <a:r>
              <a:rPr lang="ro-RO" sz="2400" dirty="0">
                <a:latin typeface="Trebuchet MS" panose="020B0603020202020204" pitchFamily="34" charset="0"/>
              </a:rPr>
              <a:t>	Ghid practic ” COMPETENȚA FACE DIFERENȚA ÎN RECRUTAREA ÎN FUNCȚIA PUBLICĂ”,  </a:t>
            </a:r>
          </a:p>
          <a:p>
            <a:pPr algn="just"/>
            <a:r>
              <a:rPr lang="ro-RO" sz="2400" dirty="0">
                <a:latin typeface="Trebuchet MS" panose="020B0603020202020204" pitchFamily="34" charset="0"/>
              </a:rPr>
              <a:t>	Tutorial video realizat pe suportul vizual al Ghidului, </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a:t>
            </a:r>
            <a:r>
              <a:rPr lang="ro-RO" sz="2400" dirty="0">
                <a:latin typeface="Trebuchet MS" panose="020B0603020202020204" pitchFamily="34" charset="0"/>
              </a:rPr>
              <a:t>	Formarea de </a:t>
            </a:r>
            <a:r>
              <a:rPr lang="ro-RO" sz="2400" dirty="0" smtClean="0">
                <a:latin typeface="Trebuchet MS" panose="020B0603020202020204" pitchFamily="34" charset="0"/>
              </a:rPr>
              <a:t>formatori – 5 ateliere.</a:t>
            </a:r>
          </a:p>
          <a:p>
            <a:pPr algn="just"/>
            <a:r>
              <a:rPr lang="ro-RO" sz="2400" dirty="0">
                <a:latin typeface="Trebuchet MS" panose="020B0603020202020204" pitchFamily="34" charset="0"/>
              </a:rPr>
              <a:t>https://</a:t>
            </a:r>
            <a:r>
              <a:rPr lang="ro-RO" sz="2400" dirty="0" smtClean="0">
                <a:latin typeface="Trebuchet MS" panose="020B0603020202020204" pitchFamily="34" charset="0"/>
              </a:rPr>
              <a:t>www.anfp.gov.ro/proiecte/proiecte-in-implementare/proiecte-pnrr/proiecte-pnrr-lista/operationalizarea-cadrelor-de-competenta-din-administratia-publica-centrala/livrabile/raport-privind-derularea-instruirii-aplicate-in-ceea-ce-priveste-procesul-de-recrutare/   </a:t>
            </a:r>
          </a:p>
          <a:p>
            <a:pPr algn="just"/>
            <a:endParaRPr lang="ro-RO" sz="2400" dirty="0">
              <a:latin typeface="Trebuchet MS" panose="020B0603020202020204" pitchFamily="34" charset="0"/>
            </a:endParaRPr>
          </a:p>
          <a:p>
            <a:pPr algn="just"/>
            <a:endParaRPr lang="ro-RO" b="1" dirty="0">
              <a:latin typeface="Trebuchet MS" panose="020B0603020202020204" pitchFamily="34" charset="0"/>
            </a:endParaRPr>
          </a:p>
          <a:p>
            <a:pPr marL="285750" indent="-285750">
              <a:buFontTx/>
              <a:buChar char="-"/>
            </a:pPr>
            <a:endParaRPr lang="ro-RO" dirty="0"/>
          </a:p>
        </p:txBody>
      </p:sp>
    </p:spTree>
    <p:extLst>
      <p:ext uri="{BB962C8B-B14F-4D97-AF65-F5344CB8AC3E}">
        <p14:creationId xmlns:p14="http://schemas.microsoft.com/office/powerpoint/2010/main" val="23192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914400" y="2781300"/>
            <a:ext cx="16535400" cy="4708981"/>
          </a:xfrm>
          <a:prstGeom prst="rect">
            <a:avLst/>
          </a:prstGeom>
          <a:noFill/>
        </p:spPr>
        <p:txBody>
          <a:bodyPr wrap="square">
            <a:spAutoFit/>
          </a:bodyPr>
          <a:lstStyle/>
          <a:p>
            <a:pPr algn="just"/>
            <a:r>
              <a:rPr lang="ro-RO" sz="2400" b="1" dirty="0" smtClean="0">
                <a:latin typeface="Trebuchet MS" panose="020B0603020202020204" pitchFamily="34" charset="0"/>
              </a:rPr>
              <a:t>5. </a:t>
            </a:r>
            <a:r>
              <a:rPr lang="pt-BR" sz="2400" b="1" dirty="0" smtClean="0">
                <a:latin typeface="Trebuchet MS" panose="020B0603020202020204" pitchFamily="34" charset="0"/>
              </a:rPr>
              <a:t>Metodologie </a:t>
            </a:r>
            <a:r>
              <a:rPr lang="pt-BR" sz="2400" b="1" dirty="0">
                <a:latin typeface="Trebuchet MS" panose="020B0603020202020204" pitchFamily="34" charset="0"/>
              </a:rPr>
              <a:t>privind actualizarea periodică a cadrelor de competențe; Compendiu de competențe </a:t>
            </a:r>
            <a:r>
              <a:rPr lang="pt-BR" sz="2400" b="1" dirty="0" smtClean="0">
                <a:latin typeface="Trebuchet MS" panose="020B0603020202020204" pitchFamily="34" charset="0"/>
              </a:rPr>
              <a:t>specifice</a:t>
            </a:r>
            <a:endParaRPr lang="ro-RO" sz="2400" b="1" dirty="0" smtClean="0">
              <a:latin typeface="Trebuchet MS" panose="020B0603020202020204" pitchFamily="34" charset="0"/>
            </a:endParaRPr>
          </a:p>
          <a:p>
            <a:pPr algn="just"/>
            <a:r>
              <a:rPr lang="ro-RO" sz="2400" dirty="0">
                <a:latin typeface="Trebuchet MS" panose="020B0603020202020204" pitchFamily="34" charset="0"/>
              </a:rPr>
              <a:t>Metodologia vizează următoarele linii de acțiune:</a:t>
            </a:r>
          </a:p>
          <a:p>
            <a:pPr algn="just"/>
            <a:r>
              <a:rPr lang="ro-RO" sz="2400" dirty="0">
                <a:latin typeface="Trebuchet MS" panose="020B0603020202020204" pitchFamily="34" charset="0"/>
              </a:rPr>
              <a:t>	să identifice tipurile de situații care implică actualizarea cadrelor de competențe aplicabile funcțiilor publice generale și specifice, cu excepția celor ce beneficiază de statute speciale în condițiile legii;</a:t>
            </a:r>
          </a:p>
          <a:p>
            <a:pPr algn="just"/>
            <a:r>
              <a:rPr lang="ro-RO" sz="2400" dirty="0">
                <a:latin typeface="Trebuchet MS" panose="020B0603020202020204" pitchFamily="34" charset="0"/>
              </a:rPr>
              <a:t>	să detalieze fluxul de proces în vederea actualizării cadrelor de competențe specifice, ca urmare a apariției factorilor ce pot determina această actualizare, conform cadrului legal în vigoare; </a:t>
            </a:r>
          </a:p>
          <a:p>
            <a:pPr algn="just"/>
            <a:r>
              <a:rPr lang="ro-RO" sz="2400" dirty="0">
                <a:latin typeface="Trebuchet MS" panose="020B0603020202020204" pitchFamily="34" charset="0"/>
              </a:rPr>
              <a:t>	să introducă compendiul de competențe specifice elaborat în vederea identificării și actualizării setului de cunoștințe, abilități, atitudini și aptitudini necesare în vederea îndeplinirii atribuțiilor și responsabilităților, identificate ca urmare a analizei derulată asupra unui eșantion de funcții publice specifice și la nivelul categoriilor stabilite în funcție de nivelul atribuțiilor, pentru funcțiile publice generale</a:t>
            </a:r>
            <a:r>
              <a:rPr lang="ro-RO" sz="2400" dirty="0" smtClean="0">
                <a:latin typeface="Trebuchet MS" panose="020B0603020202020204" pitchFamily="34" charset="0"/>
              </a:rPr>
              <a:t>.</a:t>
            </a: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www.anfp.gov.ro/media/nmehijrl/livrabil-5-anexa-nr-4-compendiu-de-competen%C8%9Be-specificedocx.pdf</a:t>
            </a:r>
            <a:r>
              <a:rPr lang="ro-RO" sz="2400" dirty="0" smtClean="0">
                <a:latin typeface="Trebuchet MS" panose="020B0603020202020204" pitchFamily="34" charset="0"/>
              </a:rPr>
              <a:t> </a:t>
            </a:r>
          </a:p>
          <a:p>
            <a:pPr algn="just"/>
            <a:endParaRPr lang="ro-RO" b="1" dirty="0" smtClean="0">
              <a:latin typeface="Trebuchet MS" panose="020B0603020202020204" pitchFamily="34" charset="0"/>
            </a:endParaRPr>
          </a:p>
          <a:p>
            <a:pPr algn="just"/>
            <a:endParaRPr lang="ro-RO" b="1" dirty="0"/>
          </a:p>
        </p:txBody>
      </p:sp>
    </p:spTree>
    <p:extLst>
      <p:ext uri="{BB962C8B-B14F-4D97-AF65-F5344CB8AC3E}">
        <p14:creationId xmlns:p14="http://schemas.microsoft.com/office/powerpoint/2010/main" val="260105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3238500"/>
            <a:ext cx="15849600" cy="3416320"/>
          </a:xfrm>
          <a:prstGeom prst="rect">
            <a:avLst/>
          </a:prstGeom>
        </p:spPr>
        <p:txBody>
          <a:bodyPr wrap="square">
            <a:spAutoFit/>
          </a:bodyPr>
          <a:lstStyle/>
          <a:p>
            <a:r>
              <a:rPr lang="ro-RO" sz="2400" b="1" dirty="0" smtClean="0">
                <a:latin typeface="Trebuchet MS" panose="020B0603020202020204" pitchFamily="34" charset="0"/>
              </a:rPr>
              <a:t>6. </a:t>
            </a:r>
            <a:r>
              <a:rPr lang="en-US" sz="2400" b="1" dirty="0" smtClean="0">
                <a:latin typeface="Trebuchet MS" panose="020B0603020202020204" pitchFamily="34" charset="0"/>
              </a:rPr>
              <a:t>Document </a:t>
            </a:r>
            <a:r>
              <a:rPr lang="en-US" sz="2400" b="1" dirty="0">
                <a:latin typeface="Trebuchet MS" panose="020B0603020202020204" pitchFamily="34" charset="0"/>
              </a:rPr>
              <a:t>cu </a:t>
            </a:r>
            <a:r>
              <a:rPr lang="en-US" sz="2400" b="1" dirty="0" err="1">
                <a:latin typeface="Trebuchet MS" panose="020B0603020202020204" pitchFamily="34" charset="0"/>
              </a:rPr>
              <a:t>opțiuni</a:t>
            </a:r>
            <a:r>
              <a:rPr lang="en-US" sz="2400" b="1" dirty="0">
                <a:latin typeface="Trebuchet MS" panose="020B0603020202020204" pitchFamily="34" charset="0"/>
              </a:rPr>
              <a:t> de </a:t>
            </a:r>
            <a:r>
              <a:rPr lang="en-US" sz="2400" b="1" dirty="0" err="1">
                <a:latin typeface="Trebuchet MS" panose="020B0603020202020204" pitchFamily="34" charset="0"/>
              </a:rPr>
              <a:t>politică</a:t>
            </a:r>
            <a:r>
              <a:rPr lang="en-US" sz="2400" b="1" dirty="0">
                <a:latin typeface="Trebuchet MS" panose="020B0603020202020204" pitchFamily="34" charset="0"/>
              </a:rPr>
              <a:t> </a:t>
            </a:r>
            <a:r>
              <a:rPr lang="en-US" sz="2400" b="1" dirty="0" err="1">
                <a:latin typeface="Trebuchet MS" panose="020B0603020202020204" pitchFamily="34" charset="0"/>
              </a:rPr>
              <a:t>publică</a:t>
            </a:r>
            <a:r>
              <a:rPr lang="en-US" sz="2400" b="1" dirty="0">
                <a:latin typeface="Trebuchet MS" panose="020B0603020202020204" pitchFamily="34" charset="0"/>
              </a:rPr>
              <a:t> cu </a:t>
            </a:r>
            <a:r>
              <a:rPr lang="en-US" sz="2400" b="1" dirty="0" err="1">
                <a:latin typeface="Trebuchet MS" panose="020B0603020202020204" pitchFamily="34" charset="0"/>
              </a:rPr>
              <a:t>privire</a:t>
            </a:r>
            <a:r>
              <a:rPr lang="en-US" sz="2400" b="1" dirty="0">
                <a:latin typeface="Trebuchet MS" panose="020B0603020202020204" pitchFamily="34" charset="0"/>
              </a:rPr>
              <a:t> la </a:t>
            </a:r>
            <a:r>
              <a:rPr lang="en-US" sz="2400" b="1" dirty="0" err="1">
                <a:latin typeface="Trebuchet MS" panose="020B0603020202020204" pitchFamily="34" charset="0"/>
              </a:rPr>
              <a:t>clarificarea</a:t>
            </a:r>
            <a:r>
              <a:rPr lang="en-US" sz="2400" b="1" dirty="0">
                <a:latin typeface="Trebuchet MS" panose="020B0603020202020204" pitchFamily="34" charset="0"/>
              </a:rPr>
              <a:t> </a:t>
            </a:r>
            <a:r>
              <a:rPr lang="en-US" sz="2400" b="1" dirty="0" err="1">
                <a:latin typeface="Trebuchet MS" panose="020B0603020202020204" pitchFamily="34" charset="0"/>
              </a:rPr>
              <a:t>rolurilor</a:t>
            </a:r>
            <a:r>
              <a:rPr lang="en-US" sz="2400" b="1" dirty="0">
                <a:latin typeface="Trebuchet MS" panose="020B0603020202020204" pitchFamily="34" charset="0"/>
              </a:rPr>
              <a:t> </a:t>
            </a:r>
            <a:r>
              <a:rPr lang="en-US" sz="2400" b="1" dirty="0" err="1">
                <a:latin typeface="Trebuchet MS" panose="020B0603020202020204" pitchFamily="34" charset="0"/>
              </a:rPr>
              <a:t>specifice</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simplificarea</a:t>
            </a:r>
            <a:r>
              <a:rPr lang="en-US" sz="2400" b="1" dirty="0">
                <a:latin typeface="Trebuchet MS" panose="020B0603020202020204" pitchFamily="34" charset="0"/>
              </a:rPr>
              <a:t> </a:t>
            </a:r>
            <a:r>
              <a:rPr lang="en-US" sz="2400" b="1" dirty="0" err="1">
                <a:latin typeface="Trebuchet MS" panose="020B0603020202020204" pitchFamily="34" charset="0"/>
              </a:rPr>
              <a:t>clasificării</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extinderea</a:t>
            </a:r>
            <a:r>
              <a:rPr lang="en-US" sz="2400" b="1" dirty="0">
                <a:latin typeface="Trebuchet MS" panose="020B0603020202020204" pitchFamily="34" charset="0"/>
              </a:rPr>
              <a:t> </a:t>
            </a:r>
            <a:r>
              <a:rPr lang="en-US" sz="2400" b="1" dirty="0" err="1">
                <a:latin typeface="Trebuchet MS" panose="020B0603020202020204" pitchFamily="34" charset="0"/>
              </a:rPr>
              <a:t>utilizării</a:t>
            </a:r>
            <a:r>
              <a:rPr lang="en-US" sz="2400" b="1" dirty="0">
                <a:latin typeface="Trebuchet MS" panose="020B0603020202020204" pitchFamily="34" charset="0"/>
              </a:rPr>
              <a:t> </a:t>
            </a:r>
            <a:r>
              <a:rPr lang="en-US" sz="2400" b="1" dirty="0" err="1">
                <a:latin typeface="Trebuchet MS" panose="020B0603020202020204" pitchFamily="34" charset="0"/>
              </a:rPr>
              <a:t>cadrelor</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procesele</a:t>
            </a:r>
            <a:r>
              <a:rPr lang="en-US" sz="2400" b="1" dirty="0">
                <a:latin typeface="Trebuchet MS" panose="020B0603020202020204" pitchFamily="34" charset="0"/>
              </a:rPr>
              <a:t> de MRU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funcțiile</a:t>
            </a:r>
            <a:r>
              <a:rPr lang="en-US" sz="2400" b="1" dirty="0">
                <a:latin typeface="Trebuchet MS" panose="020B0603020202020204" pitchFamily="34" charset="0"/>
              </a:rPr>
              <a:t> </a:t>
            </a:r>
            <a:r>
              <a:rPr lang="en-US" sz="2400" b="1" dirty="0" err="1">
                <a:latin typeface="Trebuchet MS" panose="020B0603020202020204" pitchFamily="34" charset="0"/>
              </a:rPr>
              <a:t>publice</a:t>
            </a:r>
            <a:r>
              <a:rPr lang="en-US" sz="2400" b="1" dirty="0">
                <a:latin typeface="Trebuchet MS" panose="020B0603020202020204" pitchFamily="34" charset="0"/>
              </a:rPr>
              <a:t>, de la </a:t>
            </a:r>
            <a:r>
              <a:rPr lang="en-US" sz="2400" b="1" dirty="0" err="1">
                <a:latin typeface="Trebuchet MS" panose="020B0603020202020204" pitchFamily="34" charset="0"/>
              </a:rPr>
              <a:t>nivel</a:t>
            </a:r>
            <a:r>
              <a:rPr lang="en-US" sz="2400" b="1" dirty="0">
                <a:latin typeface="Trebuchet MS" panose="020B0603020202020204" pitchFamily="34" charset="0"/>
              </a:rPr>
              <a:t> central, </a:t>
            </a:r>
            <a:r>
              <a:rPr lang="en-US" sz="2400" b="1" dirty="0" err="1">
                <a:latin typeface="Trebuchet MS" panose="020B0603020202020204" pitchFamily="34" charset="0"/>
              </a:rPr>
              <a:t>teritorial</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local, </a:t>
            </a:r>
            <a:r>
              <a:rPr lang="en-US" sz="2400" b="1" dirty="0" err="1">
                <a:latin typeface="Trebuchet MS" panose="020B0603020202020204" pitchFamily="34" charset="0"/>
              </a:rPr>
              <a:t>iar</a:t>
            </a:r>
            <a:r>
              <a:rPr lang="en-US" sz="2400" b="1" dirty="0">
                <a:latin typeface="Trebuchet MS" panose="020B0603020202020204" pitchFamily="34" charset="0"/>
              </a:rPr>
              <a:t> ulterior </a:t>
            </a:r>
            <a:r>
              <a:rPr lang="en-US" sz="2400" b="1" dirty="0" err="1">
                <a:latin typeface="Trebuchet MS" panose="020B0603020202020204" pitchFamily="34" charset="0"/>
              </a:rPr>
              <a:t>și</a:t>
            </a:r>
            <a:r>
              <a:rPr lang="en-US" sz="2400" b="1" dirty="0">
                <a:latin typeface="Trebuchet MS" panose="020B0603020202020204" pitchFamily="34" charset="0"/>
              </a:rPr>
              <a:t> pentru </a:t>
            </a:r>
            <a:r>
              <a:rPr lang="en-US" sz="2400" b="1" dirty="0" err="1">
                <a:latin typeface="Trebuchet MS" panose="020B0603020202020204" pitchFamily="34" charset="0"/>
              </a:rPr>
              <a:t>personalul</a:t>
            </a:r>
            <a:r>
              <a:rPr lang="en-US" sz="2400" b="1" dirty="0">
                <a:latin typeface="Trebuchet MS" panose="020B0603020202020204" pitchFamily="34" charset="0"/>
              </a:rPr>
              <a:t> </a:t>
            </a:r>
            <a:r>
              <a:rPr lang="en-US" sz="2400" b="1" dirty="0" smtClean="0">
                <a:latin typeface="Trebuchet MS" panose="020B0603020202020204" pitchFamily="34" charset="0"/>
              </a:rPr>
              <a:t>contractual</a:t>
            </a:r>
            <a:endParaRPr lang="ro-RO" sz="2400" b="1" dirty="0" smtClean="0">
              <a:latin typeface="Trebuchet MS" panose="020B0603020202020204" pitchFamily="34" charset="0"/>
            </a:endParaRPr>
          </a:p>
          <a:p>
            <a:r>
              <a:rPr lang="ro-RO" sz="2400" dirty="0">
                <a:latin typeface="Trebuchet MS" panose="020B0603020202020204" pitchFamily="34" charset="0"/>
              </a:rPr>
              <a:t>Scopul livrabilului îl reprezintă identificarea limitărilor cadrului normativ, strategic și instituțional actual și propunerea de măsuri și instrumente pentru asigurarea unui proces performant, precis și corect de recrutare, evaluare si dezvoltare a carierei funcționarilor publici și a personalului contractual din administrația publică, prin raportare la cadrul metodologic privind competențele generale și specifice.</a:t>
            </a:r>
          </a:p>
          <a:p>
            <a:r>
              <a:rPr lang="en-US" sz="2400" b="1" dirty="0">
                <a:latin typeface="Trebuchet MS" panose="020B0603020202020204" pitchFamily="34" charset="0"/>
                <a:hlinkClick r:id="rId2"/>
              </a:rPr>
              <a:t>https://</a:t>
            </a:r>
            <a:r>
              <a:rPr lang="en-US" sz="2400" b="1" dirty="0" smtClean="0">
                <a:latin typeface="Trebuchet MS" panose="020B0603020202020204" pitchFamily="34" charset="0"/>
                <a:hlinkClick r:id="rId2"/>
              </a:rPr>
              <a:t>www.anfp.gov.ro/media/j0upy1am/livrabil-6-anexa-i-document-politica-publicadocx.pdf</a:t>
            </a:r>
            <a:r>
              <a:rPr lang="ro-RO" sz="2400" b="1" dirty="0" smtClean="0">
                <a:latin typeface="Trebuchet MS" panose="020B0603020202020204" pitchFamily="34" charset="0"/>
              </a:rPr>
              <a:t>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167199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3467100"/>
            <a:ext cx="17145000" cy="3785652"/>
          </a:xfrm>
          <a:prstGeom prst="rect">
            <a:avLst/>
          </a:prstGeom>
        </p:spPr>
        <p:txBody>
          <a:bodyPr wrap="square">
            <a:spAutoFit/>
          </a:bodyPr>
          <a:lstStyle/>
          <a:p>
            <a:r>
              <a:rPr lang="ro-RO" sz="2400" b="1" dirty="0" smtClean="0">
                <a:latin typeface="Trebuchet MS" panose="020B0603020202020204" pitchFamily="34" charset="0"/>
              </a:rPr>
              <a:t>7. </a:t>
            </a:r>
            <a:r>
              <a:rPr lang="en-US" sz="2400" b="1" dirty="0" err="1" smtClean="0">
                <a:latin typeface="Trebuchet MS" panose="020B0603020202020204" pitchFamily="34" charset="0"/>
              </a:rPr>
              <a:t>Studiu</a:t>
            </a:r>
            <a:r>
              <a:rPr lang="en-US" sz="2400" b="1" dirty="0" smtClean="0">
                <a:latin typeface="Trebuchet MS" panose="020B0603020202020204" pitchFamily="34" charset="0"/>
              </a:rPr>
              <a:t> </a:t>
            </a:r>
            <a:r>
              <a:rPr lang="en-US" sz="2400" b="1" dirty="0" err="1">
                <a:latin typeface="Trebuchet MS" panose="020B0603020202020204" pitchFamily="34" charset="0"/>
              </a:rPr>
              <a:t>privind</a:t>
            </a:r>
            <a:r>
              <a:rPr lang="en-US" sz="2400" b="1" dirty="0">
                <a:latin typeface="Trebuchet MS" panose="020B0603020202020204" pitchFamily="34" charset="0"/>
              </a:rPr>
              <a:t> </a:t>
            </a:r>
            <a:r>
              <a:rPr lang="en-US" sz="2400" b="1" dirty="0" err="1">
                <a:latin typeface="Trebuchet MS" panose="020B0603020202020204" pitchFamily="34" charset="0"/>
              </a:rPr>
              <a:t>cadrul</a:t>
            </a:r>
            <a:r>
              <a:rPr lang="en-US" sz="2400" b="1" dirty="0">
                <a:latin typeface="Trebuchet MS" panose="020B0603020202020204" pitchFamily="34" charset="0"/>
              </a:rPr>
              <a:t> legal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instituțional</a:t>
            </a:r>
            <a:r>
              <a:rPr lang="en-US" sz="2400" b="1" dirty="0">
                <a:latin typeface="Trebuchet MS" panose="020B0603020202020204" pitchFamily="34" charset="0"/>
              </a:rPr>
              <a:t> care </a:t>
            </a:r>
            <a:r>
              <a:rPr lang="en-US" sz="2400" b="1" dirty="0" err="1">
                <a:latin typeface="Trebuchet MS" panose="020B0603020202020204" pitchFamily="34" charset="0"/>
              </a:rPr>
              <a:t>reglementează</a:t>
            </a:r>
            <a:r>
              <a:rPr lang="en-US" sz="2400" b="1" dirty="0">
                <a:latin typeface="Trebuchet MS" panose="020B0603020202020204" pitchFamily="34" charset="0"/>
              </a:rPr>
              <a:t> </a:t>
            </a:r>
            <a:r>
              <a:rPr lang="en-US" sz="2400" b="1" dirty="0" err="1">
                <a:latin typeface="Trebuchet MS" panose="020B0603020202020204" pitchFamily="34" charset="0"/>
              </a:rPr>
              <a:t>cadrele</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a:t>
            </a:r>
            <a:r>
              <a:rPr lang="en-US" sz="2400" b="1" dirty="0" err="1">
                <a:latin typeface="Trebuchet MS" panose="020B0603020202020204" pitchFamily="34" charset="0"/>
              </a:rPr>
              <a:t>generale</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smtClean="0">
                <a:latin typeface="Trebuchet MS" panose="020B0603020202020204" pitchFamily="34" charset="0"/>
              </a:rPr>
              <a:t>specific</a:t>
            </a:r>
            <a:endParaRPr lang="ro-RO" sz="2400" b="1" dirty="0" smtClean="0">
              <a:latin typeface="Trebuchet MS" panose="020B0603020202020204" pitchFamily="34" charset="0"/>
            </a:endParaRP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Studiului</a:t>
            </a:r>
            <a:r>
              <a:rPr lang="en-US" sz="2400" dirty="0">
                <a:latin typeface="Trebuchet MS" panose="020B0603020202020204" pitchFamily="34" charset="0"/>
              </a:rPr>
              <a:t>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cadrul</a:t>
            </a:r>
            <a:r>
              <a:rPr lang="en-US" sz="2400" dirty="0">
                <a:latin typeface="Trebuchet MS" panose="020B0603020202020204" pitchFamily="34" charset="0"/>
              </a:rPr>
              <a:t> legal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cadrele</a:t>
            </a:r>
            <a:r>
              <a:rPr lang="en-US" sz="2400" dirty="0">
                <a:latin typeface="Trebuchet MS" panose="020B0603020202020204" pitchFamily="34" charset="0"/>
              </a:rPr>
              <a:t> de </a:t>
            </a:r>
            <a:r>
              <a:rPr lang="en-US" sz="2400" dirty="0" err="1">
                <a:latin typeface="Trebuchet MS" panose="020B0603020202020204" pitchFamily="34" charset="0"/>
              </a:rPr>
              <a:t>competență</a:t>
            </a:r>
            <a:r>
              <a:rPr lang="en-US" sz="2400" dirty="0">
                <a:latin typeface="Trebuchet MS" panose="020B0603020202020204" pitchFamily="34" charset="0"/>
              </a:rPr>
              <a:t> </a:t>
            </a:r>
            <a:r>
              <a:rPr lang="en-US" sz="2400" dirty="0" err="1">
                <a:latin typeface="Trebuchet MS" panose="020B0603020202020204" pitchFamily="34" charset="0"/>
              </a:rPr>
              <a:t>generale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are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vedere</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actelor</a:t>
            </a:r>
            <a:r>
              <a:rPr lang="en-US" sz="2400" dirty="0">
                <a:latin typeface="Trebuchet MS" panose="020B0603020202020204" pitchFamily="34" charset="0"/>
              </a:rPr>
              <a:t> normative care le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organizare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t>
            </a:r>
            <a:r>
              <a:rPr lang="en-US" sz="2400" dirty="0">
                <a:latin typeface="Trebuchet MS" panose="020B0603020202020204" pitchFamily="34" charset="0"/>
              </a:rPr>
              <a:t> a </a:t>
            </a:r>
            <a:r>
              <a:rPr lang="en-US" sz="2400" dirty="0" err="1">
                <a:latin typeface="Trebuchet MS" panose="020B0603020202020204" pitchFamily="34" charset="0"/>
              </a:rPr>
              <a:t>concursurilor</a:t>
            </a:r>
            <a:r>
              <a:rPr lang="en-US" sz="2400" dirty="0">
                <a:latin typeface="Trebuchet MS" panose="020B0603020202020204" pitchFamily="34" charset="0"/>
              </a:rPr>
              <a:t> </a:t>
            </a:r>
            <a:r>
              <a:rPr lang="en-US" sz="2400" dirty="0" err="1">
                <a:latin typeface="Trebuchet MS" panose="020B0603020202020204" pitchFamily="34" charset="0"/>
              </a:rPr>
              <a:t>prevăzută</a:t>
            </a:r>
            <a:r>
              <a:rPr lang="en-US" sz="2400" dirty="0">
                <a:latin typeface="Trebuchet MS" panose="020B0603020202020204" pitchFamily="34" charset="0"/>
              </a:rPr>
              <a:t> la art. 467 din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a:t>
            </a:r>
            <a:r>
              <a:rPr lang="en-US" sz="2400" dirty="0" err="1">
                <a:latin typeface="Trebuchet MS" panose="020B0603020202020204" pitchFamily="34" charset="0"/>
              </a:rPr>
              <a:t>precum</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normele</a:t>
            </a:r>
            <a:r>
              <a:rPr lang="en-US" sz="2400" dirty="0">
                <a:latin typeface="Trebuchet MS" panose="020B0603020202020204" pitchFamily="34" charset="0"/>
              </a:rPr>
              <a:t> </a:t>
            </a:r>
            <a:r>
              <a:rPr lang="en-US" sz="2400" dirty="0" err="1">
                <a:latin typeface="Trebuchet MS" panose="020B0603020202020204" pitchFamily="34" charset="0"/>
              </a:rPr>
              <a:t>legale</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dezvoltarea</a:t>
            </a:r>
            <a:r>
              <a:rPr lang="en-US" sz="2400" dirty="0">
                <a:latin typeface="Trebuchet MS" panose="020B0603020202020204" pitchFamily="34" charset="0"/>
              </a:rPr>
              <a:t> </a:t>
            </a:r>
            <a:r>
              <a:rPr lang="en-US" sz="2400" dirty="0" err="1">
                <a:latin typeface="Trebuchet MS" panose="020B0603020202020204" pitchFamily="34" charset="0"/>
              </a:rPr>
              <a:t>carierei</a:t>
            </a:r>
            <a:r>
              <a:rPr lang="en-US" sz="2400" dirty="0">
                <a:latin typeface="Trebuchet MS" panose="020B0603020202020204" pitchFamily="34" charset="0"/>
              </a:rPr>
              <a:t> </a:t>
            </a:r>
            <a:r>
              <a:rPr lang="en-US" sz="2400" dirty="0" err="1">
                <a:latin typeface="Trebuchet MS" panose="020B0603020202020204" pitchFamily="34" charset="0"/>
              </a:rPr>
              <a:t>funcționarilor</a:t>
            </a:r>
            <a:r>
              <a:rPr lang="en-US" sz="2400" dirty="0">
                <a:latin typeface="Trebuchet MS" panose="020B0603020202020204" pitchFamily="34" charset="0"/>
              </a:rPr>
              <a:t> </a:t>
            </a:r>
            <a:r>
              <a:rPr lang="en-US" sz="2400" dirty="0" err="1">
                <a:latin typeface="Trebuchet MS" panose="020B0603020202020204" pitchFamily="34" charset="0"/>
              </a:rPr>
              <a:t>publici</a:t>
            </a:r>
            <a:r>
              <a:rPr lang="en-US" sz="2400" dirty="0">
                <a:latin typeface="Trebuchet MS" panose="020B0603020202020204" pitchFamily="34" charset="0"/>
              </a:rPr>
              <a:t>, </a:t>
            </a:r>
            <a:r>
              <a:rPr lang="en-US" sz="2400" dirty="0" err="1">
                <a:latin typeface="Trebuchet MS" panose="020B0603020202020204" pitchFamily="34" charset="0"/>
              </a:rPr>
              <a:t>noul</a:t>
            </a:r>
            <a:r>
              <a:rPr lang="en-US" sz="2400" dirty="0">
                <a:latin typeface="Trebuchet MS" panose="020B0603020202020204" pitchFamily="34" charset="0"/>
              </a:rPr>
              <a:t> format al </a:t>
            </a:r>
            <a:r>
              <a:rPr lang="en-US" sz="2400" dirty="0" err="1">
                <a:latin typeface="Trebuchet MS" panose="020B0603020202020204" pitchFamily="34" charset="0"/>
              </a:rPr>
              <a:t>funcțiilor</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a:latin typeface="Trebuchet MS" panose="020B0603020202020204" pitchFamily="34" charset="0"/>
              </a:rPr>
              <a:t>, </a:t>
            </a:r>
            <a:r>
              <a:rPr lang="en-US" sz="2400" dirty="0" err="1">
                <a:latin typeface="Trebuchet MS" panose="020B0603020202020204" pitchFamily="34" charset="0"/>
              </a:rPr>
              <a:t>dar</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cadrului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ceea</a:t>
            </a:r>
            <a:r>
              <a:rPr lang="en-US" sz="2400" dirty="0">
                <a:latin typeface="Trebuchet MS" panose="020B0603020202020204" pitchFamily="34" charset="0"/>
              </a:rPr>
              <a:t> </a:t>
            </a:r>
            <a:r>
              <a:rPr lang="en-US" sz="2400" dirty="0" err="1">
                <a:latin typeface="Trebuchet MS" panose="020B0603020202020204" pitchFamily="34" charset="0"/>
              </a:rPr>
              <a:t>ce</a:t>
            </a:r>
            <a:r>
              <a:rPr lang="en-US" sz="2400" dirty="0">
                <a:latin typeface="Trebuchet MS" panose="020B0603020202020204" pitchFamily="34" charset="0"/>
              </a:rPr>
              <a:t> </a:t>
            </a:r>
            <a:r>
              <a:rPr lang="en-US" sz="2400" dirty="0" err="1">
                <a:latin typeface="Trebuchet MS" panose="020B0603020202020204" pitchFamily="34" charset="0"/>
              </a:rPr>
              <a:t>privește</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a:t>
            </a:r>
            <a:r>
              <a:rPr lang="en-US" sz="2400" dirty="0">
                <a:latin typeface="Trebuchet MS" panose="020B0603020202020204" pitchFamily="34" charset="0"/>
              </a:rPr>
              <a:t> </a:t>
            </a:r>
            <a:r>
              <a:rPr lang="en-US" sz="2400" dirty="0" err="1">
                <a:latin typeface="Trebuchet MS" panose="020B0603020202020204" pitchFamily="34" charset="0"/>
              </a:rPr>
              <a:t>acestor</a:t>
            </a:r>
            <a:r>
              <a:rPr lang="en-US" sz="2400" dirty="0">
                <a:latin typeface="Trebuchet MS" panose="020B0603020202020204" pitchFamily="34" charset="0"/>
              </a:rPr>
              <a:t> </a:t>
            </a:r>
            <a:r>
              <a:rPr lang="en-US" sz="2400" dirty="0" err="1">
                <a:latin typeface="Trebuchet MS" panose="020B0603020202020204" pitchFamily="34" charset="0"/>
              </a:rPr>
              <a:t>concursuri</a:t>
            </a:r>
            <a:r>
              <a:rPr lang="en-US" sz="2400" dirty="0">
                <a:latin typeface="Trebuchet MS" panose="020B0603020202020204" pitchFamily="34" charset="0"/>
              </a:rPr>
              <a:t>, </a:t>
            </a:r>
            <a:r>
              <a:rPr lang="en-US" sz="2400" dirty="0" err="1">
                <a:latin typeface="Trebuchet MS" panose="020B0603020202020204" pitchFamily="34" charset="0"/>
              </a:rPr>
              <a:t>respectiv</a:t>
            </a:r>
            <a:r>
              <a:rPr lang="en-US" sz="2400" dirty="0">
                <a:latin typeface="Trebuchet MS" panose="020B0603020202020204" pitchFamily="34" charset="0"/>
              </a:rPr>
              <a:t> </a:t>
            </a:r>
            <a:r>
              <a:rPr lang="en-US" sz="2400" dirty="0" err="1">
                <a:latin typeface="Trebuchet MS" panose="020B0603020202020204" pitchFamily="34" charset="0"/>
              </a:rPr>
              <a:t>atribuții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responsabilități</a:t>
            </a:r>
            <a:r>
              <a:rPr lang="en-US" sz="2400" dirty="0">
                <a:latin typeface="Trebuchet MS" panose="020B0603020202020204" pitchFamily="34" charset="0"/>
              </a:rPr>
              <a:t> ale ANFP si ale </a:t>
            </a:r>
            <a:r>
              <a:rPr lang="en-US" sz="2400" dirty="0" err="1">
                <a:latin typeface="Trebuchet MS" panose="020B0603020202020204" pitchFamily="34" charset="0"/>
              </a:rPr>
              <a:t>celorlalte</a:t>
            </a:r>
            <a:r>
              <a:rPr lang="en-US" sz="2400" dirty="0">
                <a:latin typeface="Trebuchet MS" panose="020B0603020202020204" pitchFamily="34" charset="0"/>
              </a:rPr>
              <a:t> </a:t>
            </a:r>
            <a:r>
              <a:rPr lang="en-US" sz="2400" dirty="0" err="1">
                <a:latin typeface="Trebuchet MS" panose="020B0603020202020204" pitchFamily="34" charset="0"/>
              </a:rPr>
              <a:t>autorități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instituții</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endParaRPr lang="ro-RO" sz="2400" dirty="0">
              <a:latin typeface="Trebuchet MS" panose="020B0603020202020204" pitchFamily="34" charset="0"/>
            </a:endParaRPr>
          </a:p>
          <a:p>
            <a:pPr algn="just"/>
            <a:r>
              <a:rPr lang="en-US" sz="2400" dirty="0">
                <a:latin typeface="Trebuchet MS" panose="020B0603020202020204" pitchFamily="34" charset="0"/>
              </a:rPr>
              <a:t> </a:t>
            </a:r>
            <a:r>
              <a:rPr lang="en-US" sz="2400" dirty="0">
                <a:latin typeface="Trebuchet MS" panose="020B0603020202020204" pitchFamily="34" charset="0"/>
                <a:hlinkClick r:id="rId2"/>
              </a:rPr>
              <a:t>https://www.anfp.gov.ro/media/ha3dvidn/livrabil-7-studiu-privind-cadrul-legal-%</a:t>
            </a:r>
            <a:r>
              <a:rPr lang="en-US" sz="2400" dirty="0" smtClean="0">
                <a:latin typeface="Trebuchet MS" panose="020B0603020202020204" pitchFamily="34" charset="0"/>
                <a:hlinkClick r:id="rId2"/>
              </a:rPr>
              <a:t>C8%99i-institu%C8%9Bionaldocx.pdf</a:t>
            </a:r>
            <a:endParaRPr lang="ro-RO" sz="2400" dirty="0" smtClean="0">
              <a:latin typeface="Trebuchet MS" panose="020B0603020202020204" pitchFamily="34" charset="0"/>
            </a:endParaRPr>
          </a:p>
          <a:p>
            <a:pPr algn="just"/>
            <a:endParaRPr lang="en-US" sz="2400" dirty="0">
              <a:latin typeface="Trebuchet MS" panose="020B0603020202020204" pitchFamily="34" charset="0"/>
            </a:endParaRPr>
          </a:p>
        </p:txBody>
      </p:sp>
    </p:spTree>
    <p:extLst>
      <p:ext uri="{BB962C8B-B14F-4D97-AF65-F5344CB8AC3E}">
        <p14:creationId xmlns:p14="http://schemas.microsoft.com/office/powerpoint/2010/main" val="378555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705852" y="3619500"/>
            <a:ext cx="16306800" cy="2954655"/>
          </a:xfrm>
          <a:prstGeom prst="rect">
            <a:avLst/>
          </a:prstGeom>
          <a:noFill/>
        </p:spPr>
        <p:txBody>
          <a:bodyPr wrap="square">
            <a:spAutoFit/>
          </a:bodyPr>
          <a:lstStyle/>
          <a:p>
            <a:pPr algn="just"/>
            <a:r>
              <a:rPr lang="ro-RO" sz="2400" b="1" dirty="0" smtClean="0">
                <a:latin typeface="Trebuchet MS" panose="020B0603020202020204" pitchFamily="34" charset="0"/>
              </a:rPr>
              <a:t>8. Analiză </a:t>
            </a:r>
            <a:r>
              <a:rPr lang="ro-RO" sz="2400" b="1" dirty="0">
                <a:latin typeface="Trebuchet MS" panose="020B0603020202020204" pitchFamily="34" charset="0"/>
              </a:rPr>
              <a:t>cuprinzând propuneri de reglementare și instrumente de fundamentare și motivare </a:t>
            </a:r>
            <a:r>
              <a:rPr lang="ro-RO" sz="2400" b="1" dirty="0" smtClean="0">
                <a:latin typeface="Trebuchet MS" panose="020B0603020202020204" pitchFamily="34" charset="0"/>
              </a:rPr>
              <a:t>aferente</a:t>
            </a:r>
          </a:p>
          <a:p>
            <a:pPr algn="just"/>
            <a:r>
              <a:rPr lang="ro-RO" sz="2400" dirty="0">
                <a:latin typeface="Trebuchet MS" panose="020B0603020202020204" pitchFamily="34" charset="0"/>
              </a:rPr>
              <a:t>Livrabilul are în vedere realizarea de propuneri de reglementare a cadrelor de competență și modificare și a cadrului legal și instituțional, elaborate în baza Livrabilului 7 - Studiu privind cadrul legal și instituțional  care reglementează cadrele de competență. Analiza are ca scop modificarea și completarea reglementării cadrelor de competențe pentru funcționarii publici și punerea în aplicare a acestora. </a:t>
            </a:r>
            <a:endParaRPr lang="ro-RO" sz="2400" dirty="0" smtClean="0">
              <a:latin typeface="Trebuchet MS" panose="020B0603020202020204" pitchFamily="34" charset="0"/>
            </a:endParaRPr>
          </a:p>
          <a:p>
            <a:pPr algn="just"/>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www.anfp.gov.ro/media/xccph1oj/livrabil-8-analiz%C4%83-propuneri-reglementaredocx.pdf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p:txBody>
      </p:sp>
    </p:spTree>
    <p:extLst>
      <p:ext uri="{BB962C8B-B14F-4D97-AF65-F5344CB8AC3E}">
        <p14:creationId xmlns:p14="http://schemas.microsoft.com/office/powerpoint/2010/main" val="14853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457200" y="3695700"/>
            <a:ext cx="16535400" cy="3046988"/>
          </a:xfrm>
          <a:prstGeom prst="rect">
            <a:avLst/>
          </a:prstGeom>
          <a:noFill/>
        </p:spPr>
        <p:txBody>
          <a:bodyPr wrap="square">
            <a:spAutoFit/>
          </a:bodyPr>
          <a:lstStyle/>
          <a:p>
            <a:r>
              <a:rPr lang="ro-RO" sz="2400" b="1" dirty="0" smtClean="0">
                <a:latin typeface="Trebuchet MS" panose="020B0603020202020204" pitchFamily="34" charset="0"/>
              </a:rPr>
              <a:t>9.Ghiduri/metodologii </a:t>
            </a:r>
            <a:r>
              <a:rPr lang="ro-RO" sz="2400" b="1" dirty="0">
                <a:latin typeface="Trebuchet MS" panose="020B0603020202020204" pitchFamily="34" charset="0"/>
              </a:rPr>
              <a:t>necesare pentru implementarea utilizării cadrelor de competență pentru toate procesele de MRU</a:t>
            </a:r>
          </a:p>
          <a:p>
            <a:r>
              <a:rPr lang="ro-RO" sz="2400" b="1" dirty="0">
                <a:latin typeface="Trebuchet MS" panose="020B0603020202020204" pitchFamily="34" charset="0"/>
              </a:rPr>
              <a:t>10.Tipuri de instruire aplicată în ceea ce privește implementarea utilizării cadrelor de competență pentru toate procesele de MRU pentru toate funcțiile publice, de la nivel central, teritorial și local, iar ulterior și pentru personalul contractual (recrutare, promovare, evaluare) actualizate și dezvoltate</a:t>
            </a:r>
          </a:p>
          <a:p>
            <a:r>
              <a:rPr lang="ro-RO" sz="2400" b="1" dirty="0">
                <a:latin typeface="Trebuchet MS" panose="020B0603020202020204" pitchFamily="34" charset="0"/>
              </a:rPr>
              <a:t>11.Derularea instruirii aplicate în ceea ce privește implementarea utilizării cadrelor de competență pentru toate procesele de MRU pentru toate funcțiile publice, de la nivel central, teritorial și local, iar ulterior și pentru personalul contractual</a:t>
            </a:r>
          </a:p>
        </p:txBody>
      </p:sp>
    </p:spTree>
    <p:extLst>
      <p:ext uri="{BB962C8B-B14F-4D97-AF65-F5344CB8AC3E}">
        <p14:creationId xmlns:p14="http://schemas.microsoft.com/office/powerpoint/2010/main" val="180840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8862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295400" y="3162300"/>
            <a:ext cx="15697200" cy="4524315"/>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Agenția a încheiat cu Banca Mondială Acord Privind Serviciile De Consultanță Rambursabile, Sprijin pentru Agenția Națională a Funcționarilor Publici pentru Gestionarea Resurselor Umane și Reforme în </a:t>
            </a:r>
            <a:r>
              <a:rPr lang="ro-RO" sz="2400" b="1" dirty="0" smtClean="0">
                <a:latin typeface="Trebuchet MS" panose="020B0603020202020204" pitchFamily="34" charset="0"/>
              </a:rPr>
              <a:t>România în cadrul caruia sunt în derulare o serie de acivități:</a:t>
            </a:r>
          </a:p>
          <a:p>
            <a:r>
              <a:rPr lang="ro-RO" sz="2400" b="1" dirty="0" smtClean="0">
                <a:latin typeface="Trebuchet MS" panose="020B0603020202020204" pitchFamily="34" charset="0"/>
              </a:rPr>
              <a:t>-</a:t>
            </a:r>
            <a:r>
              <a:rPr lang="ro-RO" sz="2400" b="1" dirty="0">
                <a:latin typeface="Trebuchet MS" panose="020B0603020202020204" pitchFamily="34" charset="0"/>
              </a:rPr>
              <a:t>	program de consolidare a capacităților profesionale pentru înalți funcționari publici cu funcții superioare de conducere; </a:t>
            </a:r>
          </a:p>
          <a:p>
            <a:r>
              <a:rPr lang="ro-RO" sz="2400" b="1" dirty="0">
                <a:latin typeface="Trebuchet MS" panose="020B0603020202020204" pitchFamily="34" charset="0"/>
              </a:rPr>
              <a:t>-	contribuții tehnice și recomandări pentru Strategia pentru funcția publică, inclusiv cu privire la dezvoltarea unui cadru cuprinzător de guvernanță a datelor pentru MRU în administrația publică;</a:t>
            </a:r>
          </a:p>
          <a:p>
            <a:r>
              <a:rPr lang="ro-RO" sz="2400" b="1" dirty="0">
                <a:latin typeface="Trebuchet MS" panose="020B0603020202020204" pitchFamily="34" charset="0"/>
              </a:rPr>
              <a:t>-	pilotarea și sprijinirea punerii în aplicare de către ANFP a programului de consolidare a capacităților înalților funcționari publici;</a:t>
            </a:r>
          </a:p>
          <a:p>
            <a:r>
              <a:rPr lang="ro-RO" sz="2400" b="1" dirty="0">
                <a:latin typeface="Trebuchet MS" panose="020B0603020202020204" pitchFamily="34" charset="0"/>
              </a:rPr>
              <a:t>-	utilizarea planificării strategice a forței de muncă pentru personal ,sustenabil din punct de vedere fiscal în domenii </a:t>
            </a:r>
            <a:r>
              <a:rPr lang="ro-RO" sz="2400" b="1" dirty="0" smtClean="0">
                <a:latin typeface="Trebuchet MS" panose="020B0603020202020204" pitchFamily="34" charset="0"/>
              </a:rPr>
              <a:t>prioritare.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376609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371600" y="3695700"/>
            <a:ext cx="15773400" cy="1938992"/>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t>
            </a:r>
            <a:r>
              <a:rPr lang="ro-RO" sz="2400" b="1" dirty="0" smtClean="0">
                <a:latin typeface="Trebuchet MS" panose="020B0603020202020204" pitchFamily="34" charset="0"/>
              </a:rPr>
              <a:t>respectiv dezvoltarea platformei informatice pentru evaluarea performanțelor individuale bazate pe competențe Agenția are în derulare un contract pentru achizitionarea de servicii în vederea screrii caietului de sarcini pentru achizitionarea de servicii pentru dezvoltarea platformei mentionate.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122793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latin typeface="Trebuchet MS" panose="020B0703020202090204" pitchFamily="34" charset="0"/>
            </a:endParaRPr>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latin typeface="Trebuchet MS" panose="020B0703020202090204" pitchFamily="34" charset="0"/>
            </a:endParaRPr>
          </a:p>
        </p:txBody>
      </p:sp>
      <p:pic>
        <p:nvPicPr>
          <p:cNvPr id="8" name="Picture 7">
            <a:extLst>
              <a:ext uri="{FF2B5EF4-FFF2-40B4-BE49-F238E27FC236}">
                <a16:creationId xmlns:a16="http://schemas.microsoft.com/office/drawing/2014/main" xmlns="" id="{BCEC031F-52E2-A6A6-65E4-6292704F8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10" name="Picture 9">
            <a:extLst>
              <a:ext uri="{FF2B5EF4-FFF2-40B4-BE49-F238E27FC236}">
                <a16:creationId xmlns:a16="http://schemas.microsoft.com/office/drawing/2014/main" xmlns="" id="{92A7C0A6-FBFE-EBEC-0281-A4064808D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170" y="195528"/>
            <a:ext cx="16767987" cy="168908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xmlns="" id="{2455BCB3-BE2B-E39C-EF2A-A3D5365F64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pic>
        <p:nvPicPr>
          <p:cNvPr id="16" name="Picture 15" descr="A blue text on a black background&#10;&#10;Description automatically generated">
            <a:extLst>
              <a:ext uri="{FF2B5EF4-FFF2-40B4-BE49-F238E27FC236}">
                <a16:creationId xmlns:a16="http://schemas.microsoft.com/office/drawing/2014/main" xmlns="" id="{293782D1-9B21-4726-0F8D-4970A7A2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pic>
        <p:nvPicPr>
          <p:cNvPr id="21" name="Picture 20"/>
          <p:cNvPicPr>
            <a:picLocks noChangeAspect="1"/>
          </p:cNvPicPr>
          <p:nvPr/>
        </p:nvPicPr>
        <p:blipFill>
          <a:blip r:embed="rId7"/>
          <a:stretch>
            <a:fillRect/>
          </a:stretch>
        </p:blipFill>
        <p:spPr>
          <a:xfrm>
            <a:off x="15808716" y="6869734"/>
            <a:ext cx="2186332" cy="2186332"/>
          </a:xfrm>
          <a:prstGeom prst="rect">
            <a:avLst/>
          </a:prstGeom>
        </p:spPr>
      </p:pic>
      <p:sp>
        <p:nvSpPr>
          <p:cNvPr id="22" name="Rectangle 21"/>
          <p:cNvSpPr/>
          <p:nvPr/>
        </p:nvSpPr>
        <p:spPr>
          <a:xfrm>
            <a:off x="1371600" y="3588429"/>
            <a:ext cx="15163800" cy="2031325"/>
          </a:xfrm>
          <a:prstGeom prst="rect">
            <a:avLst/>
          </a:prstGeom>
        </p:spPr>
        <p:txBody>
          <a:bodyPr wrap="square">
            <a:spAutoFit/>
          </a:bodyPr>
          <a:lstStyle/>
          <a:p>
            <a:pPr algn="ctr"/>
            <a:r>
              <a:rPr lang="en-US" sz="3000" dirty="0" err="1">
                <a:solidFill>
                  <a:schemeClr val="tx2"/>
                </a:solidFill>
                <a:latin typeface="Trebuchet MS" panose="020B0603020202020204" pitchFamily="34" charset="0"/>
              </a:rPr>
              <a:t>Vă</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mulţum</a:t>
            </a:r>
            <a:r>
              <a:rPr lang="ro-RO" sz="3000" dirty="0">
                <a:solidFill>
                  <a:schemeClr val="tx2"/>
                </a:solidFill>
                <a:latin typeface="Trebuchet MS" panose="020B0603020202020204" pitchFamily="34" charset="0"/>
              </a:rPr>
              <a:t>im </a:t>
            </a:r>
            <a:r>
              <a:rPr lang="en-US" sz="3000" dirty="0" err="1">
                <a:solidFill>
                  <a:schemeClr val="tx2"/>
                </a:solidFill>
                <a:latin typeface="Trebuchet MS" panose="020B0603020202020204" pitchFamily="34" charset="0"/>
              </a:rPr>
              <a:t>pentru</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atenţie</a:t>
            </a:r>
            <a:r>
              <a:rPr lang="en-US" sz="3000" dirty="0">
                <a:solidFill>
                  <a:schemeClr val="tx2"/>
                </a:solidFill>
                <a:latin typeface="Trebuchet MS" panose="020B0603020202020204" pitchFamily="34" charset="0"/>
              </a:rPr>
              <a:t>!</a:t>
            </a:r>
            <a:endParaRPr lang="ro-RO" sz="3000" dirty="0">
              <a:solidFill>
                <a:schemeClr val="tx2"/>
              </a:solidFill>
              <a:latin typeface="Trebuchet MS" panose="020B0603020202020204" pitchFamily="34" charset="0"/>
            </a:endParaRPr>
          </a:p>
          <a:p>
            <a:pPr algn="ctr"/>
            <a:endParaRPr lang="ro-RO" sz="3000" dirty="0">
              <a:solidFill>
                <a:schemeClr val="tx2"/>
              </a:solidFill>
              <a:latin typeface="Trebuchet MS" panose="020B0603020202020204" pitchFamily="34" charset="0"/>
            </a:endParaRPr>
          </a:p>
          <a:p>
            <a:pPr algn="ctr"/>
            <a:endParaRPr lang="ro-RO" sz="2400" dirty="0">
              <a:solidFill>
                <a:schemeClr val="tx2"/>
              </a:solidFill>
              <a:latin typeface="Trebuchet MS" panose="020B0603020202020204" pitchFamily="34" charset="0"/>
            </a:endParaRPr>
          </a:p>
          <a:p>
            <a:pPr algn="ctr"/>
            <a:r>
              <a:rPr lang="ro-RO" sz="2400" dirty="0">
                <a:solidFill>
                  <a:schemeClr val="tx2"/>
                </a:solidFill>
                <a:latin typeface="Trebuchet MS" panose="020B0603020202020204" pitchFamily="34" charset="0"/>
              </a:rPr>
              <a:t>Echipa de implementare a proiectului </a:t>
            </a:r>
            <a:endParaRPr lang="en-US" sz="2400" dirty="0">
              <a:solidFill>
                <a:schemeClr val="tx2"/>
              </a:solidFill>
              <a:latin typeface="Trebuchet MS" panose="020B0603020202020204" pitchFamily="34" charset="0"/>
            </a:endParaRPr>
          </a:p>
          <a:p>
            <a:pPr lvl="5"/>
            <a:endParaRPr lang="en-US" dirty="0"/>
          </a:p>
        </p:txBody>
      </p:sp>
      <p:pic>
        <p:nvPicPr>
          <p:cNvPr id="23" name="Picture 22"/>
          <p:cNvPicPr>
            <a:picLocks noChangeAspect="1"/>
          </p:cNvPicPr>
          <p:nvPr/>
        </p:nvPicPr>
        <p:blipFill>
          <a:blip r:embed="rId8"/>
          <a:stretch>
            <a:fillRect/>
          </a:stretch>
        </p:blipFill>
        <p:spPr>
          <a:xfrm>
            <a:off x="760425" y="6125806"/>
            <a:ext cx="7316775" cy="1457251"/>
          </a:xfrm>
          <a:prstGeom prst="rect">
            <a:avLst/>
          </a:prstGeom>
        </p:spPr>
      </p:pic>
    </p:spTree>
    <p:extLst>
      <p:ext uri="{BB962C8B-B14F-4D97-AF65-F5344CB8AC3E}">
        <p14:creationId xmlns:p14="http://schemas.microsoft.com/office/powerpoint/2010/main" val="392367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 y="2134011"/>
            <a:ext cx="6581481" cy="1328702"/>
          </a:xfrm>
          <a:prstGeom prst="round2SameRect">
            <a:avLst/>
          </a:prstGeom>
        </p:spPr>
        <p:txBody>
          <a:bodyPr lIns="50800" tIns="50800" rIns="50800" bIns="50800" rtlCol="0" anchor="ctr"/>
          <a:lstStyle/>
          <a:p>
            <a:pPr algn="ctr">
              <a:lnSpc>
                <a:spcPts val="3359"/>
              </a:lnSpc>
            </a:pPr>
            <a:endParaRPr/>
          </a:p>
        </p:txBody>
      </p:sp>
      <p:sp>
        <p:nvSpPr>
          <p:cNvPr id="14" name="TextBox 14"/>
          <p:cNvSpPr txBox="1"/>
          <p:nvPr/>
        </p:nvSpPr>
        <p:spPr>
          <a:xfrm>
            <a:off x="5257800" y="2217606"/>
            <a:ext cx="7200900" cy="1546385"/>
          </a:xfrm>
          <a:prstGeom prst="rect">
            <a:avLst/>
          </a:prstGeom>
        </p:spPr>
        <p:txBody>
          <a:bodyPr wrap="square" lIns="0" tIns="0" rIns="0" bIns="0" rtlCol="0" anchor="t">
            <a:spAutoFit/>
          </a:bodyPr>
          <a:lstStyle/>
          <a:p>
            <a:pPr algn="ctr">
              <a:lnSpc>
                <a:spcPts val="6299"/>
              </a:lnSpc>
            </a:pP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Obiectivul</a:t>
            </a:r>
            <a:r>
              <a:rPr lang="en-US" sz="4800"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proiectului</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algn="l">
              <a:lnSpc>
                <a:spcPts val="6299"/>
              </a:lnSpc>
            </a:pPr>
            <a:endParaRPr lang="en-US" sz="4500" b="1" dirty="0">
              <a:latin typeface="Trebuchet MS" panose="020B0703020202090204" pitchFamily="34" charset="0"/>
              <a:ea typeface="Montserrat Bold"/>
              <a:cs typeface="Montserrat Bold"/>
              <a:sym typeface="Montserrat Bold"/>
            </a:endParaRPr>
          </a:p>
        </p:txBody>
      </p:sp>
      <p:sp>
        <p:nvSpPr>
          <p:cNvPr id="17" name="TextBox 17"/>
          <p:cNvSpPr txBox="1"/>
          <p:nvPr/>
        </p:nvSpPr>
        <p:spPr>
          <a:xfrm>
            <a:off x="1009650" y="3763991"/>
            <a:ext cx="9536281" cy="769441"/>
          </a:xfrm>
          <a:prstGeom prst="rect">
            <a:avLst/>
          </a:prstGeom>
        </p:spPr>
        <p:txBody>
          <a:bodyPr lIns="0" tIns="0" rIns="0" bIns="0" rtlCol="0" anchor="t">
            <a:spAutoFit/>
          </a:bodyPr>
          <a:lstStyle/>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p:txBody>
      </p:sp>
      <p:sp>
        <p:nvSpPr>
          <p:cNvPr id="6" name="Rectangle: Diagonal Corners Rounded 4">
            <a:extLst>
              <a:ext uri="{FF2B5EF4-FFF2-40B4-BE49-F238E27FC236}">
                <a16:creationId xmlns:a16="http://schemas.microsoft.com/office/drawing/2014/main" xmlns="" id="{970C8DAB-34C1-F37C-2874-0CD2998C165F}"/>
              </a:ext>
            </a:extLst>
          </p:cNvPr>
          <p:cNvSpPr/>
          <p:nvPr/>
        </p:nvSpPr>
        <p:spPr>
          <a:xfrm>
            <a:off x="1009650" y="3462713"/>
            <a:ext cx="16363950" cy="4271587"/>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US" sz="3200" dirty="0" err="1" smtClean="0">
                <a:ln w="0"/>
                <a:solidFill>
                  <a:schemeClr val="tx1"/>
                </a:solidFill>
                <a:latin typeface="Trebuchet MS" panose="020B0603020202020204" pitchFamily="34" charset="0"/>
              </a:rPr>
              <a:t>Implementarea</a:t>
            </a:r>
            <a:r>
              <a:rPr lang="en-US" sz="3200" dirty="0" smtClean="0">
                <a:ln w="0"/>
                <a:solidFill>
                  <a:schemeClr val="tx1"/>
                </a:solidFill>
                <a:latin typeface="Trebuchet MS" panose="020B0603020202020204" pitchFamily="34" charset="0"/>
              </a:rPr>
              <a:t> </a:t>
            </a:r>
            <a:r>
              <a:rPr lang="en-US" sz="3200" dirty="0" err="1" smtClean="0">
                <a:ln w="0"/>
                <a:solidFill>
                  <a:schemeClr val="tx1"/>
                </a:solidFill>
                <a:latin typeface="Trebuchet MS" panose="020B0603020202020204" pitchFamily="34" charset="0"/>
              </a:rPr>
              <a:t>măsurii</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din </a:t>
            </a:r>
            <a:r>
              <a:rPr lang="en-US" sz="3200" dirty="0" err="1">
                <a:ln w="0"/>
                <a:solidFill>
                  <a:schemeClr val="tx1"/>
                </a:solidFill>
                <a:latin typeface="Trebuchet MS" panose="020B0603020202020204" pitchFamily="34" charset="0"/>
              </a:rPr>
              <a:t>Planul</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Național</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Redresare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Reziliență</a:t>
            </a:r>
            <a:r>
              <a:rPr lang="en-US" sz="3200" dirty="0">
                <a:ln w="0"/>
                <a:solidFill>
                  <a:schemeClr val="tx1"/>
                </a:solidFill>
                <a:latin typeface="Trebuchet MS" panose="020B0603020202020204" pitchFamily="34" charset="0"/>
              </a:rPr>
              <a:t> </a:t>
            </a:r>
          </a:p>
          <a:p>
            <a:pPr algn="just"/>
            <a:r>
              <a:rPr lang="en-US" sz="3200" dirty="0">
                <a:ln w="0"/>
                <a:solidFill>
                  <a:schemeClr val="tx1"/>
                </a:solidFill>
                <a:latin typeface="Trebuchet MS" panose="020B0603020202020204" pitchFamily="34" charset="0"/>
              </a:rPr>
              <a:t>(PNRR) </a:t>
            </a:r>
            <a:r>
              <a:rPr lang="en-US" sz="3200" dirty="0" err="1">
                <a:ln w="0"/>
                <a:solidFill>
                  <a:schemeClr val="tx1"/>
                </a:solidFill>
                <a:latin typeface="Trebuchet MS" panose="020B0603020202020204" pitchFamily="34" charset="0"/>
              </a:rPr>
              <a:t>privind</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operaționalizarea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cadrelor</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competență</a:t>
            </a:r>
            <a:r>
              <a:rPr lang="en-US" sz="3200" dirty="0">
                <a:ln w="0"/>
                <a:solidFill>
                  <a:schemeClr val="tx1"/>
                </a:solidFill>
                <a:latin typeface="Trebuchet MS" panose="020B0603020202020204" pitchFamily="34" charset="0"/>
              </a:rPr>
              <a:t> din </a:t>
            </a:r>
            <a:r>
              <a:rPr lang="en-US" sz="3200" dirty="0" err="1">
                <a:ln w="0"/>
                <a:solidFill>
                  <a:schemeClr val="tx1"/>
                </a:solidFill>
                <a:latin typeface="Trebuchet MS" panose="020B0603020202020204" pitchFamily="34" charset="0"/>
              </a:rPr>
              <a:t>administrația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publică</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centrală</a:t>
            </a:r>
            <a:r>
              <a:rPr lang="en-US" sz="3200" dirty="0">
                <a:ln w="0"/>
                <a:solidFill>
                  <a:schemeClr val="tx1"/>
                </a:solidFill>
                <a:latin typeface="Trebuchet MS" panose="020B0603020202020204" pitchFamily="34" charset="0"/>
              </a:rPr>
              <a:t>, care </a:t>
            </a:r>
            <a:r>
              <a:rPr lang="en-US" sz="3200" dirty="0" smtClean="0">
                <a:ln w="0"/>
                <a:solidFill>
                  <a:schemeClr val="tx1"/>
                </a:solidFill>
                <a:latin typeface="Trebuchet MS" panose="020B0603020202020204" pitchFamily="34" charset="0"/>
              </a:rPr>
              <a:t>include </a:t>
            </a:r>
            <a:r>
              <a:rPr lang="en-US" sz="3200" dirty="0" err="1">
                <a:ln w="0"/>
                <a:solidFill>
                  <a:schemeClr val="tx1"/>
                </a:solidFill>
                <a:latin typeface="Trebuchet MS" panose="020B0603020202020204" pitchFamily="34" charset="0"/>
              </a:rPr>
              <a:t>pregătirea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adoptării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actului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legislativ</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punerea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în</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aplicare</a:t>
            </a:r>
            <a:r>
              <a:rPr lang="en-US" sz="3200" dirty="0">
                <a:ln w="0"/>
                <a:solidFill>
                  <a:schemeClr val="tx1"/>
                </a:solidFill>
                <a:latin typeface="Trebuchet MS" panose="020B0603020202020204" pitchFamily="34" charset="0"/>
              </a:rPr>
              <a:t> a </a:t>
            </a:r>
            <a:r>
              <a:rPr lang="en-US" sz="3200" dirty="0" err="1" smtClean="0">
                <a:ln w="0"/>
                <a:solidFill>
                  <a:schemeClr val="tx1"/>
                </a:solidFill>
                <a:latin typeface="Trebuchet MS" panose="020B0603020202020204" pitchFamily="34" charset="0"/>
              </a:rPr>
              <a:t>acestuia</a:t>
            </a:r>
            <a:r>
              <a:rPr lang="ro-RO" sz="3200" dirty="0" smtClean="0">
                <a:ln w="0"/>
                <a:solidFill>
                  <a:schemeClr val="tx1"/>
                </a:solidFill>
                <a:latin typeface="Trebuchet MS" panose="020B0603020202020204" pitchFamily="34" charset="0"/>
              </a:rPr>
              <a:t>.</a:t>
            </a:r>
            <a:endParaRPr lang="en-US" sz="3200" dirty="0">
              <a:ln w="0"/>
              <a:solidFill>
                <a:schemeClr val="tx1"/>
              </a:solidFill>
              <a:latin typeface="Trebuchet MS" panose="020B06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226142" y="4850944"/>
            <a:ext cx="2853831" cy="3018475"/>
          </a:xfrm>
          <a:prstGeom prst="rect">
            <a:avLst/>
          </a:prstGeom>
        </p:spPr>
        <p:txBody>
          <a:bodyPr lIns="50800" tIns="50800" rIns="50800" bIns="50800" rtlCol="0" anchor="ctr"/>
          <a:lstStyle/>
          <a:p>
            <a:pPr algn="ctr">
              <a:lnSpc>
                <a:spcPts val="3359"/>
              </a:lnSpc>
            </a:pPr>
            <a:endParaRPr dirty="0"/>
          </a:p>
        </p:txBody>
      </p:sp>
      <p:sp>
        <p:nvSpPr>
          <p:cNvPr id="5" name="TextBox 4">
            <a:extLst>
              <a:ext uri="{FF2B5EF4-FFF2-40B4-BE49-F238E27FC236}">
                <a16:creationId xmlns:a16="http://schemas.microsoft.com/office/drawing/2014/main" xmlns="" id="{FDC286F4-2ADB-E4D2-1BAE-B2DD18ACA895}"/>
              </a:ext>
            </a:extLst>
          </p:cNvPr>
          <p:cNvSpPr txBox="1"/>
          <p:nvPr/>
        </p:nvSpPr>
        <p:spPr>
          <a:xfrm>
            <a:off x="3521529" y="2663560"/>
            <a:ext cx="11165305" cy="655436"/>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5200" y="3848100"/>
            <a:ext cx="13639800" cy="4401205"/>
          </a:xfrm>
          <a:prstGeom prst="rect">
            <a:avLst/>
          </a:prstGeom>
        </p:spPr>
        <p:txBody>
          <a:bodyPr wrap="square">
            <a:spAutoFit/>
          </a:bodyPr>
          <a:lstStyle/>
          <a:p>
            <a:endParaRPr lang="en-US" sz="2800" dirty="0" smtClean="0">
              <a:latin typeface="Trebuchet MS" panose="020B0603020202020204" pitchFamily="34" charset="0"/>
            </a:endParaRPr>
          </a:p>
          <a:p>
            <a:pPr algn="just"/>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specifice</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pregătirea</a:t>
            </a:r>
            <a:r>
              <a:rPr lang="en-US" sz="2800" dirty="0">
                <a:latin typeface="Trebuchet MS" panose="020B0603020202020204" pitchFamily="34" charset="0"/>
              </a:rPr>
              <a:t> pentru </a:t>
            </a:r>
            <a:r>
              <a:rPr lang="en-US" sz="2800" dirty="0" err="1">
                <a:latin typeface="Trebuchet MS" panose="020B0603020202020204" pitchFamily="34" charset="0"/>
              </a:rPr>
              <a:t>introducerea</a:t>
            </a:r>
            <a:r>
              <a:rPr lang="en-US" sz="2800" dirty="0">
                <a:latin typeface="Trebuchet MS" panose="020B0603020202020204" pitchFamily="34" charset="0"/>
              </a:rPr>
              <a:t> </a:t>
            </a:r>
            <a:r>
              <a:rPr lang="en-US" sz="2800" dirty="0" err="1">
                <a:latin typeface="Trebuchet MS" panose="020B0603020202020204" pitchFamily="34" charset="0"/>
              </a:rPr>
              <a:t>cadrului</a:t>
            </a:r>
            <a:r>
              <a:rPr lang="en-US" sz="2800" dirty="0">
                <a:latin typeface="Trebuchet MS" panose="020B0603020202020204" pitchFamily="34" charset="0"/>
              </a:rPr>
              <a:t> de </a:t>
            </a:r>
            <a:r>
              <a:rPr lang="en-US" sz="2800" dirty="0" err="1" smtClean="0">
                <a:latin typeface="Trebuchet MS" panose="020B0603020202020204" pitchFamily="34" charset="0"/>
              </a:rPr>
              <a:t>competențe</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en-US" sz="2800" dirty="0" smtClean="0">
              <a:latin typeface="Trebuchet MS" panose="020B0603020202020204" pitchFamily="34" charset="0"/>
            </a:endParaRPr>
          </a:p>
          <a:p>
            <a:pPr algn="just"/>
            <a:r>
              <a:rPr lang="en-US" sz="2800" dirty="0" err="1">
                <a:latin typeface="Trebuchet MS" panose="020B0603020202020204" pitchFamily="34" charset="0"/>
              </a:rPr>
              <a:t>simplificarea</a:t>
            </a:r>
            <a:r>
              <a:rPr lang="en-US" sz="2800" dirty="0">
                <a:latin typeface="Trebuchet MS" panose="020B0603020202020204" pitchFamily="34" charset="0"/>
              </a:rPr>
              <a:t> </a:t>
            </a:r>
            <a:r>
              <a:rPr lang="en-US" sz="2800" dirty="0" err="1">
                <a:latin typeface="Trebuchet MS" panose="020B0603020202020204" pitchFamily="34" charset="0"/>
              </a:rPr>
              <a:t>clasificării</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corelarea</a:t>
            </a:r>
            <a:r>
              <a:rPr lang="en-US" sz="2800" dirty="0">
                <a:latin typeface="Trebuchet MS" panose="020B0603020202020204" pitchFamily="34" charset="0"/>
              </a:rPr>
              <a:t> </a:t>
            </a:r>
            <a:r>
              <a:rPr lang="en-US" sz="2800" dirty="0" err="1">
                <a:latin typeface="Trebuchet MS" panose="020B0603020202020204" pitchFamily="34" charset="0"/>
              </a:rPr>
              <a:t>infrastructurii</a:t>
            </a:r>
            <a:r>
              <a:rPr lang="en-US" sz="2800" dirty="0">
                <a:latin typeface="Trebuchet MS" panose="020B0603020202020204" pitchFamily="34" charset="0"/>
              </a:rPr>
              <a:t> TIC cu </a:t>
            </a:r>
            <a:r>
              <a:rPr lang="en-US" sz="2800" dirty="0" err="1">
                <a:latin typeface="Trebuchet MS" panose="020B0603020202020204" pitchFamily="34" charset="0"/>
              </a:rPr>
              <a:t>procesele</a:t>
            </a:r>
            <a:r>
              <a:rPr lang="en-US" sz="2800" dirty="0">
                <a:latin typeface="Trebuchet MS" panose="020B0603020202020204" pitchFamily="34" charset="0"/>
              </a:rPr>
              <a:t> de management al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ro-RO" sz="2800" dirty="0" smtClean="0">
              <a:latin typeface="Trebuchet MS" panose="020B0603020202020204" pitchFamily="34" charset="0"/>
            </a:endParaRPr>
          </a:p>
          <a:p>
            <a:pPr algn="just"/>
            <a:r>
              <a:rPr lang="it-IT" sz="2800" dirty="0">
                <a:latin typeface="Trebuchet MS" panose="020B0603020202020204" pitchFamily="34" charset="0"/>
              </a:rPr>
              <a:t>evaluarea performanței profesionale pe baza competențelor.</a:t>
            </a:r>
            <a:endParaRPr lang="en-US" sz="2800" dirty="0" smtClean="0">
              <a:latin typeface="Trebuchet MS" panose="020B0603020202020204" pitchFamily="34" charset="0"/>
            </a:endParaRPr>
          </a:p>
        </p:txBody>
      </p:sp>
      <p:pic>
        <p:nvPicPr>
          <p:cNvPr id="8" name="Picture 7"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84970" y="4393743"/>
            <a:ext cx="457201" cy="457201"/>
          </a:xfrm>
          <a:prstGeom prst="rect">
            <a:avLst/>
          </a:prstGeom>
        </p:spPr>
      </p:pic>
      <p:pic>
        <p:nvPicPr>
          <p:cNvPr id="9" name="Picture 8"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52313" y="6131581"/>
            <a:ext cx="457201" cy="457201"/>
          </a:xfrm>
          <a:prstGeom prst="rect">
            <a:avLst/>
          </a:prstGeom>
        </p:spPr>
      </p:pic>
      <p:pic>
        <p:nvPicPr>
          <p:cNvPr id="11" name="Picture 10"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3070" y="7640818"/>
            <a:ext cx="457201" cy="4572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26617" y="2604241"/>
            <a:ext cx="7234765" cy="996612"/>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54" name="TextBox 53">
            <a:extLst>
              <a:ext uri="{FF2B5EF4-FFF2-40B4-BE49-F238E27FC236}">
                <a16:creationId xmlns:a16="http://schemas.microsoft.com/office/drawing/2014/main" xmlns="" id="{FDC286F4-2ADB-E4D2-1BAE-B2DD18ACA895}"/>
              </a:ext>
            </a:extLst>
          </p:cNvPr>
          <p:cNvSpPr txBox="1"/>
          <p:nvPr/>
        </p:nvSpPr>
        <p:spPr>
          <a:xfrm>
            <a:off x="3048000" y="2604241"/>
            <a:ext cx="11165305" cy="520592"/>
          </a:xfrm>
          <a:prstGeom prst="rect">
            <a:avLst/>
          </a:prstGeom>
          <a:noFill/>
        </p:spPr>
        <p:txBody>
          <a:bodyPr wrap="square" rtlCol="0">
            <a:spAutoFit/>
          </a:bodyPr>
          <a:lstStyle/>
          <a:p>
            <a:pPr algn="ctr">
              <a:lnSpc>
                <a:spcPct val="107000"/>
              </a:lnSpc>
              <a:spcAft>
                <a:spcPts val="800"/>
              </a:spcAft>
            </a:pP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8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47800" y="3467100"/>
            <a:ext cx="14325600" cy="1384995"/>
          </a:xfrm>
          <a:prstGeom prst="rect">
            <a:avLst/>
          </a:prstGeom>
        </p:spPr>
        <p:txBody>
          <a:bodyPr wrap="square">
            <a:spAutoFit/>
          </a:bodyPr>
          <a:lstStyle/>
          <a:p>
            <a:pPr algn="just"/>
            <a:r>
              <a:rPr lang="en-US" sz="2800" dirty="0" err="1">
                <a:latin typeface="Trebuchet MS" panose="020B0603020202020204" pitchFamily="34" charset="0"/>
              </a:rPr>
              <a:t>Agenţia</a:t>
            </a:r>
            <a:r>
              <a:rPr lang="en-US" sz="2800" dirty="0">
                <a:latin typeface="Trebuchet MS" panose="020B0603020202020204" pitchFamily="34" charset="0"/>
              </a:rPr>
              <a:t> </a:t>
            </a:r>
            <a:r>
              <a:rPr lang="en-US" sz="2800" dirty="0" err="1">
                <a:latin typeface="Trebuchet MS" panose="020B0603020202020204" pitchFamily="34" charset="0"/>
              </a:rPr>
              <a:t>Naţională</a:t>
            </a:r>
            <a:r>
              <a:rPr lang="en-US" sz="2800" dirty="0">
                <a:latin typeface="Trebuchet MS" panose="020B0603020202020204" pitchFamily="34" charset="0"/>
              </a:rPr>
              <a:t> a </a:t>
            </a:r>
            <a:r>
              <a:rPr lang="en-US" sz="2800" dirty="0" err="1">
                <a:latin typeface="Trebuchet MS" panose="020B0603020202020204" pitchFamily="34" charset="0"/>
              </a:rPr>
              <a:t>Funcţionarilor</a:t>
            </a:r>
            <a:r>
              <a:rPr lang="en-US" sz="2800" dirty="0">
                <a:latin typeface="Trebuchet MS" panose="020B0603020202020204" pitchFamily="34" charset="0"/>
              </a:rPr>
              <a:t> </a:t>
            </a:r>
            <a:r>
              <a:rPr lang="en-US" sz="2800" dirty="0" err="1">
                <a:latin typeface="Trebuchet MS" panose="020B0603020202020204" pitchFamily="34" charset="0"/>
              </a:rPr>
              <a:t>Publici</a:t>
            </a:r>
            <a:r>
              <a:rPr lang="en-US" sz="2800" dirty="0">
                <a:latin typeface="Trebuchet MS" panose="020B0603020202020204" pitchFamily="34" charset="0"/>
              </a:rPr>
              <a:t>, </a:t>
            </a:r>
            <a:r>
              <a:rPr lang="en-US" sz="2800" dirty="0" err="1">
                <a:latin typeface="Trebuchet MS" panose="020B0603020202020204" pitchFamily="34" charset="0"/>
              </a:rPr>
              <a:t>Secretariatul</a:t>
            </a:r>
            <a:r>
              <a:rPr lang="en-US" sz="2800" dirty="0">
                <a:latin typeface="Trebuchet MS" panose="020B0603020202020204" pitchFamily="34" charset="0"/>
              </a:rPr>
              <a:t> General al </a:t>
            </a:r>
            <a:r>
              <a:rPr lang="en-US" sz="2800" dirty="0" err="1">
                <a:latin typeface="Trebuchet MS" panose="020B0603020202020204" pitchFamily="34" charset="0"/>
              </a:rPr>
              <a:t>Guvernului</a:t>
            </a:r>
            <a:r>
              <a:rPr lang="en-US" sz="2800" dirty="0">
                <a:latin typeface="Trebuchet MS" panose="020B0603020202020204" pitchFamily="34" charset="0"/>
              </a:rPr>
              <a:t>, </a:t>
            </a:r>
            <a:r>
              <a:rPr lang="en-US" sz="2800" dirty="0" err="1">
                <a:latin typeface="Trebuchet MS" panose="020B0603020202020204" pitchFamily="34" charset="0"/>
              </a:rPr>
              <a:t>mediul</a:t>
            </a:r>
            <a:r>
              <a:rPr lang="en-US" sz="2800" dirty="0">
                <a:latin typeface="Trebuchet MS" panose="020B0603020202020204" pitchFamily="34" charset="0"/>
              </a:rPr>
              <a:t> academic, </a:t>
            </a:r>
            <a:r>
              <a:rPr lang="en-US" sz="2800" dirty="0" err="1">
                <a:latin typeface="Trebuchet MS" panose="020B0603020202020204" pitchFamily="34" charset="0"/>
              </a:rPr>
              <a:t>Ministerul</a:t>
            </a:r>
            <a:r>
              <a:rPr lang="en-US" sz="2800" dirty="0">
                <a:latin typeface="Trebuchet MS" panose="020B0603020202020204" pitchFamily="34" charset="0"/>
              </a:rPr>
              <a:t> </a:t>
            </a:r>
            <a:r>
              <a:rPr lang="en-US" sz="2800" dirty="0" err="1">
                <a:latin typeface="Trebuchet MS" panose="020B0603020202020204" pitchFamily="34" charset="0"/>
              </a:rPr>
              <a:t>Dezvoltării</a:t>
            </a:r>
            <a:r>
              <a:rPr lang="en-US" sz="2800" dirty="0">
                <a:latin typeface="Trebuchet MS" panose="020B0603020202020204" pitchFamily="34" charset="0"/>
              </a:rPr>
              <a:t>, </a:t>
            </a:r>
            <a:r>
              <a:rPr lang="en-US" sz="2800" dirty="0" err="1">
                <a:latin typeface="Trebuchet MS" panose="020B0603020202020204" pitchFamily="34" charset="0"/>
              </a:rPr>
              <a:t>Lucrărilor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şi</a:t>
            </a:r>
            <a:r>
              <a:rPr lang="en-US" sz="2800" dirty="0">
                <a:latin typeface="Trebuchet MS" panose="020B0603020202020204" pitchFamily="34" charset="0"/>
              </a:rPr>
              <a:t> </a:t>
            </a:r>
            <a:r>
              <a:rPr lang="en-US" sz="2800" dirty="0" err="1">
                <a:latin typeface="Trebuchet MS" panose="020B0603020202020204" pitchFamily="34" charset="0"/>
              </a:rPr>
              <a:t>Administraţiei</a:t>
            </a:r>
            <a:r>
              <a:rPr lang="en-US" sz="2800" dirty="0">
                <a:latin typeface="Trebuchet MS" panose="020B0603020202020204" pitchFamily="34" charset="0"/>
              </a:rPr>
              <a:t>, </a:t>
            </a:r>
            <a:r>
              <a:rPr lang="en-US" sz="2800" dirty="0" err="1">
                <a:latin typeface="Trebuchet MS" panose="020B0603020202020204" pitchFamily="34" charset="0"/>
              </a:rPr>
              <a:t>alte</a:t>
            </a:r>
            <a:r>
              <a:rPr lang="en-US" sz="2800" dirty="0">
                <a:latin typeface="Trebuchet MS" panose="020B0603020202020204" pitchFamily="34" charset="0"/>
              </a:rPr>
              <a:t> </a:t>
            </a:r>
            <a:r>
              <a:rPr lang="en-US" sz="2800" dirty="0" err="1">
                <a:latin typeface="Trebuchet MS" panose="020B0603020202020204" pitchFamily="34" charset="0"/>
              </a:rPr>
              <a:t>ministere</a:t>
            </a:r>
            <a:r>
              <a:rPr lang="en-US" sz="2800" dirty="0">
                <a:latin typeface="Trebuchet MS" panose="020B0603020202020204" pitchFamily="34" charset="0"/>
              </a:rPr>
              <a:t> cu </a:t>
            </a:r>
            <a:r>
              <a:rPr lang="en-US" sz="2800" dirty="0" err="1">
                <a:latin typeface="Trebuchet MS" panose="020B0603020202020204" pitchFamily="34" charset="0"/>
              </a:rPr>
              <a:t>atribuții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domeniul</a:t>
            </a:r>
            <a:r>
              <a:rPr lang="en-US" sz="2800" dirty="0">
                <a:latin typeface="Trebuchet MS" panose="020B0603020202020204" pitchFamily="34" charset="0"/>
              </a:rPr>
              <a:t> </a:t>
            </a:r>
            <a:r>
              <a:rPr lang="en-US" sz="2800" dirty="0" err="1">
                <a:latin typeface="Trebuchet MS" panose="020B0603020202020204" pitchFamily="34" charset="0"/>
              </a:rPr>
              <a:t>vizat</a:t>
            </a:r>
            <a:r>
              <a:rPr lang="en-US" sz="2800" dirty="0">
                <a:latin typeface="Trebuchet MS" panose="020B0603020202020204" pitchFamily="34" charset="0"/>
              </a:rPr>
              <a:t>.</a:t>
            </a:r>
          </a:p>
        </p:txBody>
      </p:sp>
      <p:pic>
        <p:nvPicPr>
          <p:cNvPr id="55" name="Picture 54"/>
          <p:cNvPicPr>
            <a:picLocks noChangeAspect="1"/>
          </p:cNvPicPr>
          <p:nvPr/>
        </p:nvPicPr>
        <p:blipFill>
          <a:blip r:embed="rId3"/>
          <a:stretch>
            <a:fillRect/>
          </a:stretch>
        </p:blipFill>
        <p:spPr>
          <a:xfrm>
            <a:off x="10296989" y="4615268"/>
            <a:ext cx="5476411" cy="1624266"/>
          </a:xfrm>
          <a:prstGeom prst="rect">
            <a:avLst/>
          </a:prstGeom>
        </p:spPr>
      </p:pic>
      <p:sp>
        <p:nvSpPr>
          <p:cNvPr id="56" name="Rectangle 55"/>
          <p:cNvSpPr/>
          <p:nvPr/>
        </p:nvSpPr>
        <p:spPr>
          <a:xfrm>
            <a:off x="1447800" y="6333191"/>
            <a:ext cx="14554200" cy="1815882"/>
          </a:xfrm>
          <a:prstGeom prst="rect">
            <a:avLst/>
          </a:prstGeom>
        </p:spPr>
        <p:txBody>
          <a:bodyPr wrap="square">
            <a:spAutoFit/>
          </a:bodyPr>
          <a:lstStyle/>
          <a:p>
            <a:pPr algn="ctr"/>
            <a:r>
              <a:rPr lang="ro-RO" sz="2800" b="1" dirty="0">
                <a:solidFill>
                  <a:schemeClr val="accent1"/>
                </a:solidFill>
                <a:latin typeface="Trebuchet MS" panose="020B0603020202020204" pitchFamily="34" charset="0"/>
              </a:rPr>
              <a:t>Grup țintă</a:t>
            </a:r>
          </a:p>
          <a:p>
            <a:pPr algn="just"/>
            <a:r>
              <a:rPr lang="ro-RO" sz="2800" dirty="0">
                <a:latin typeface="Trebuchet MS" panose="020B0603020202020204" pitchFamily="34" charset="0"/>
              </a:rPr>
              <a:t>Funcționarii publici din instituții publice din administrația publică </a:t>
            </a:r>
            <a:r>
              <a:rPr lang="ro-RO" sz="2800" dirty="0" smtClean="0">
                <a:latin typeface="Trebuchet MS" panose="020B0603020202020204" pitchFamily="34" charset="0"/>
              </a:rPr>
              <a:t>centrală într-o primă etapă și ulterior administrația </a:t>
            </a:r>
            <a:r>
              <a:rPr lang="ro-RO" sz="2800" dirty="0">
                <a:latin typeface="Trebuchet MS" panose="020B0603020202020204" pitchFamily="34" charset="0"/>
              </a:rPr>
              <a:t>publică locală, </a:t>
            </a:r>
            <a:r>
              <a:rPr lang="ro-RO" sz="2800" dirty="0" smtClean="0">
                <a:latin typeface="Trebuchet MS" panose="020B0603020202020204" pitchFamily="34" charset="0"/>
              </a:rPr>
              <a:t>personalul contractual </a:t>
            </a:r>
            <a:r>
              <a:rPr lang="ro-RO" sz="2800" dirty="0">
                <a:latin typeface="Trebuchet MS" panose="020B0603020202020204" pitchFamily="34" charset="0"/>
              </a:rPr>
              <a:t>din instituții publice din administrația publică centrală și </a:t>
            </a:r>
            <a:r>
              <a:rPr lang="ro-RO" sz="2800" dirty="0" smtClean="0">
                <a:latin typeface="Trebuchet MS" panose="020B0603020202020204" pitchFamily="34" charset="0"/>
              </a:rPr>
              <a:t>locală</a:t>
            </a:r>
            <a:endParaRPr lang="ro-RO" sz="2800" dirty="0">
              <a:latin typeface="Trebuchet MS" panose="020B0603020202020204" pitchFamily="34" charset="0"/>
            </a:endParaRPr>
          </a:p>
        </p:txBody>
      </p:sp>
    </p:spTree>
    <p:extLst>
      <p:ext uri="{BB962C8B-B14F-4D97-AF65-F5344CB8AC3E}">
        <p14:creationId xmlns:p14="http://schemas.microsoft.com/office/powerpoint/2010/main" val="419605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93544" y="2457251"/>
            <a:ext cx="10937289" cy="2002569"/>
          </a:xfrm>
          <a:prstGeom prst="rect">
            <a:avLst/>
          </a:prstGeom>
        </p:spPr>
        <p:txBody>
          <a:bodyPr lIns="50800" tIns="50800" rIns="50800" bIns="50800" rtlCol="0" anchor="ctr"/>
          <a:lstStyle/>
          <a:p>
            <a:pPr algn="ctr">
              <a:lnSpc>
                <a:spcPts val="3359"/>
              </a:lnSpc>
            </a:pPr>
            <a:endParaRPr/>
          </a:p>
        </p:txBody>
      </p:sp>
      <p:sp>
        <p:nvSpPr>
          <p:cNvPr id="20" name="TextBox 19">
            <a:extLst>
              <a:ext uri="{FF2B5EF4-FFF2-40B4-BE49-F238E27FC236}">
                <a16:creationId xmlns:a16="http://schemas.microsoft.com/office/drawing/2014/main" xmlns="" id="{FDC286F4-2ADB-E4D2-1BAE-B2DD18ACA895}"/>
              </a:ext>
            </a:extLst>
          </p:cNvPr>
          <p:cNvSpPr txBox="1"/>
          <p:nvPr/>
        </p:nvSpPr>
        <p:spPr>
          <a:xfrm>
            <a:off x="3352800" y="2457251"/>
            <a:ext cx="11165305" cy="553357"/>
          </a:xfrm>
          <a:prstGeom prst="rect">
            <a:avLst/>
          </a:prstGeom>
          <a:noFill/>
        </p:spPr>
        <p:txBody>
          <a:bodyPr wrap="square" rtlCol="0">
            <a:spAutoFit/>
          </a:bodyPr>
          <a:lstStyle/>
          <a:p>
            <a:pPr marL="0" marR="0" algn="ctr">
              <a:lnSpc>
                <a:spcPct val="107000"/>
              </a:lnSpc>
              <a:spcBef>
                <a:spcPts val="0"/>
              </a:spcBef>
              <a:spcAft>
                <a:spcPts val="800"/>
              </a:spcAft>
            </a:pPr>
            <a:r>
              <a:rPr lang="ro-RO" sz="2800"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D</a:t>
            </a:r>
            <a:r>
              <a:rPr lang="ro-RO" sz="2800"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ate </a:t>
            </a:r>
            <a:r>
              <a:rPr lang="ro-RO"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privind implementarea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Diagonal Corners Rounded 4">
            <a:extLst>
              <a:ext uri="{FF2B5EF4-FFF2-40B4-BE49-F238E27FC236}">
                <a16:creationId xmlns:a16="http://schemas.microsoft.com/office/drawing/2014/main" xmlns="" id="{970C8DAB-34C1-F37C-2874-0CD2998C165F}"/>
              </a:ext>
            </a:extLst>
          </p:cNvPr>
          <p:cNvSpPr/>
          <p:nvPr/>
        </p:nvSpPr>
        <p:spPr>
          <a:xfrm>
            <a:off x="2209800" y="3814204"/>
            <a:ext cx="14554200"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ro-RO" sz="2800" dirty="0">
                <a:ln w="0"/>
                <a:solidFill>
                  <a:schemeClr val="tx1"/>
                </a:solidFill>
                <a:latin typeface="Trebuchet MS" panose="020B0603020202020204" pitchFamily="34" charset="0"/>
              </a:rPr>
              <a:t>Perioada de implementare: iulie 2022 – decembrie </a:t>
            </a:r>
            <a:r>
              <a:rPr lang="ro-RO" sz="2800" dirty="0" smtClean="0">
                <a:ln w="0"/>
                <a:solidFill>
                  <a:schemeClr val="tx1"/>
                </a:solidFill>
                <a:latin typeface="Trebuchet MS" panose="020B0603020202020204" pitchFamily="34" charset="0"/>
              </a:rPr>
              <a:t>2025</a:t>
            </a:r>
            <a:endParaRPr lang="ro-RO" sz="2800" dirty="0">
              <a:ln w="0"/>
              <a:solidFill>
                <a:schemeClr val="tx1"/>
              </a:solidFill>
              <a:latin typeface="Trebuchet MS" panose="020B0603020202020204" pitchFamily="34" charset="0"/>
            </a:endParaRPr>
          </a:p>
          <a:p>
            <a:endParaRPr lang="ro-RO" sz="2800" dirty="0">
              <a:ln w="0"/>
              <a:solidFill>
                <a:schemeClr val="tx1"/>
              </a:solidFill>
              <a:latin typeface="Trebuchet MS" panose="020B0603020202020204" pitchFamily="34" charset="0"/>
            </a:endParaRPr>
          </a:p>
          <a:p>
            <a:r>
              <a:rPr lang="ro-RO" sz="2800" dirty="0">
                <a:ln w="0"/>
                <a:solidFill>
                  <a:schemeClr val="tx1"/>
                </a:solidFill>
                <a:latin typeface="Trebuchet MS" panose="020B0603020202020204" pitchFamily="34" charset="0"/>
              </a:rPr>
              <a:t>Valoarea proiectului: </a:t>
            </a:r>
            <a:r>
              <a:rPr lang="ro-RO" sz="2800" dirty="0" smtClean="0">
                <a:ln w="0"/>
                <a:solidFill>
                  <a:schemeClr val="tx1"/>
                </a:solidFill>
                <a:latin typeface="Trebuchet MS" panose="020B0603020202020204" pitchFamily="34" charset="0"/>
              </a:rPr>
              <a:t>4 000 </a:t>
            </a:r>
            <a:r>
              <a:rPr lang="ro-RO" sz="2800" dirty="0">
                <a:ln w="0"/>
                <a:solidFill>
                  <a:schemeClr val="tx1"/>
                </a:solidFill>
                <a:latin typeface="Trebuchet MS" panose="020B0603020202020204" pitchFamily="34" charset="0"/>
              </a:rPr>
              <a:t>000 euro</a:t>
            </a:r>
          </a:p>
          <a:p>
            <a:pPr algn="just"/>
            <a:endParaRPr lang="en-US" sz="2400" dirty="0">
              <a:ln w="0"/>
              <a:solidFill>
                <a:schemeClr val="tx1"/>
              </a:solidFill>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00300"/>
            <a:ext cx="11165305" cy="553357"/>
          </a:xfrm>
          <a:prstGeom prst="rect">
            <a:avLst/>
          </a:prstGeom>
          <a:noFill/>
        </p:spPr>
        <p:txBody>
          <a:bodyPr wrap="square" rtlCol="0">
            <a:spAutoFit/>
          </a:bodyPr>
          <a:lstStyle/>
          <a:p>
            <a:pPr algn="ctr">
              <a:lnSpc>
                <a:spcPct val="107000"/>
              </a:lnSpc>
              <a:spcAft>
                <a:spcPts val="800"/>
              </a:spcAft>
            </a:pPr>
            <a:r>
              <a:rPr lang="ro-RO"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(1</a:t>
            </a: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990600" y="3162300"/>
            <a:ext cx="16840200" cy="4678204"/>
          </a:xfrm>
          <a:prstGeom prst="rect">
            <a:avLst/>
          </a:prstGeom>
        </p:spPr>
        <p:txBody>
          <a:bodyPr wrap="square">
            <a:spAutoFit/>
          </a:bodyPr>
          <a:lstStyle/>
          <a:p>
            <a:r>
              <a:rPr lang="en-US" sz="2800" dirty="0" err="1">
                <a:latin typeface="Trebuchet MS" panose="020B0603020202020204" pitchFamily="34" charset="0"/>
              </a:rPr>
              <a:t>Lipsa</a:t>
            </a:r>
            <a:r>
              <a:rPr lang="en-US" sz="2800" dirty="0">
                <a:latin typeface="Trebuchet MS" panose="020B0603020202020204" pitchFamily="34" charset="0"/>
              </a:rPr>
              <a:t> de </a:t>
            </a:r>
            <a:r>
              <a:rPr lang="en-US" sz="2800" dirty="0" err="1">
                <a:latin typeface="Trebuchet MS" panose="020B0603020202020204" pitchFamily="34" charset="0"/>
              </a:rPr>
              <a:t>acțiune</a:t>
            </a:r>
            <a:r>
              <a:rPr lang="en-US" sz="2800" dirty="0">
                <a:latin typeface="Trebuchet MS" panose="020B0603020202020204" pitchFamily="34" charset="0"/>
              </a:rPr>
              <a:t> </a:t>
            </a:r>
            <a:r>
              <a:rPr lang="en-US" sz="2800" dirty="0" err="1">
                <a:latin typeface="Trebuchet MS" panose="020B0603020202020204" pitchFamily="34" charset="0"/>
              </a:rPr>
              <a:t>guvernamentală</a:t>
            </a:r>
            <a:r>
              <a:rPr lang="en-US" sz="2800" dirty="0">
                <a:latin typeface="Trebuchet MS" panose="020B0603020202020204" pitchFamily="34" charset="0"/>
              </a:rPr>
              <a:t> pentru </a:t>
            </a:r>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funcțiilor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operaționalizarea</a:t>
            </a:r>
            <a:r>
              <a:rPr lang="en-US" sz="2800" dirty="0">
                <a:latin typeface="Trebuchet MS" panose="020B0603020202020204" pitchFamily="34" charset="0"/>
              </a:rPr>
              <a:t> </a:t>
            </a:r>
            <a:r>
              <a:rPr lang="en-US" sz="2800" dirty="0" err="1">
                <a:latin typeface="Trebuchet MS" panose="020B0603020202020204" pitchFamily="34" charset="0"/>
              </a:rPr>
              <a:t>completă</a:t>
            </a:r>
            <a:r>
              <a:rPr lang="en-US" sz="2800" dirty="0">
                <a:latin typeface="Trebuchet MS" panose="020B0603020202020204" pitchFamily="34" charset="0"/>
              </a:rPr>
              <a:t> a </a:t>
            </a:r>
            <a:r>
              <a:rPr lang="en-US" sz="2800" dirty="0" err="1" smtClean="0">
                <a:latin typeface="Trebuchet MS" panose="020B0603020202020204" pitchFamily="34" charset="0"/>
              </a:rPr>
              <a:t>cadrelor</a:t>
            </a:r>
            <a:r>
              <a:rPr lang="en-US" sz="2800" dirty="0" smtClean="0">
                <a:latin typeface="Trebuchet MS" panose="020B0603020202020204" pitchFamily="34" charset="0"/>
              </a:rPr>
              <a:t> </a:t>
            </a:r>
            <a:r>
              <a:rPr lang="en-US" sz="2800" dirty="0">
                <a:latin typeface="Trebuchet MS" panose="020B0603020202020204" pitchFamily="34" charset="0"/>
              </a:rPr>
              <a:t>de </a:t>
            </a:r>
            <a:r>
              <a:rPr lang="en-US" sz="2800" dirty="0" err="1">
                <a:latin typeface="Trebuchet MS" panose="020B0603020202020204" pitchFamily="34" charset="0"/>
              </a:rPr>
              <a:t>competențe</a:t>
            </a:r>
            <a:r>
              <a:rPr lang="en-US" sz="2800" dirty="0">
                <a:latin typeface="Trebuchet MS" panose="020B0603020202020204" pitchFamily="34" charset="0"/>
              </a:rPr>
              <a:t> la </a:t>
            </a:r>
            <a:r>
              <a:rPr lang="en-US" sz="2800" dirty="0" err="1">
                <a:latin typeface="Trebuchet MS" panose="020B0603020202020204" pitchFamily="34" charset="0"/>
              </a:rPr>
              <a:t>nivelul</a:t>
            </a:r>
            <a:r>
              <a:rPr lang="en-US" sz="2800" dirty="0">
                <a:latin typeface="Trebuchet MS" panose="020B0603020202020204" pitchFamily="34" charset="0"/>
              </a:rPr>
              <a:t> </a:t>
            </a:r>
            <a:r>
              <a:rPr lang="en-US" sz="2800" dirty="0" err="1">
                <a:latin typeface="Trebuchet MS" panose="020B0603020202020204" pitchFamily="34" charset="0"/>
              </a:rPr>
              <a:t>administrației</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poate</a:t>
            </a:r>
            <a:r>
              <a:rPr lang="en-US" sz="2800" dirty="0">
                <a:latin typeface="Trebuchet MS" panose="020B0603020202020204" pitchFamily="34" charset="0"/>
              </a:rPr>
              <a:t> </a:t>
            </a:r>
            <a:r>
              <a:rPr lang="en-US" sz="2800" dirty="0" err="1">
                <a:latin typeface="Trebuchet MS" panose="020B0603020202020204" pitchFamily="34" charset="0"/>
              </a:rPr>
              <a:t>avea</a:t>
            </a:r>
            <a:r>
              <a:rPr lang="en-US" sz="2800" dirty="0">
                <a:latin typeface="Trebuchet MS" panose="020B0603020202020204" pitchFamily="34" charset="0"/>
              </a:rPr>
              <a:t> </a:t>
            </a:r>
            <a:r>
              <a:rPr lang="en-US" sz="2800" dirty="0" err="1">
                <a:latin typeface="Trebuchet MS" panose="020B0603020202020204" pitchFamily="34" charset="0"/>
              </a:rPr>
              <a:t>implicații</a:t>
            </a:r>
            <a:r>
              <a:rPr lang="en-US" sz="2800" dirty="0">
                <a:latin typeface="Trebuchet MS" panose="020B0603020202020204" pitchFamily="34" charset="0"/>
              </a:rPr>
              <a:t> negative de </a:t>
            </a:r>
            <a:r>
              <a:rPr lang="en-US" sz="2800" dirty="0" err="1">
                <a:latin typeface="Trebuchet MS" panose="020B0603020202020204" pitchFamily="34" charset="0"/>
              </a:rPr>
              <a:t>lungă</a:t>
            </a:r>
            <a:r>
              <a:rPr lang="en-US" sz="2800" dirty="0">
                <a:latin typeface="Trebuchet MS" panose="020B0603020202020204" pitchFamily="34" charset="0"/>
              </a:rPr>
              <a:t> </a:t>
            </a:r>
            <a:r>
              <a:rPr lang="en-US" sz="2800" dirty="0" err="1">
                <a:latin typeface="Trebuchet MS" panose="020B0603020202020204" pitchFamily="34" charset="0"/>
              </a:rPr>
              <a:t>durată</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endParaRPr lang="en-US" sz="2800" dirty="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Profesionalizare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performanță</a:t>
            </a:r>
            <a:r>
              <a:rPr lang="en-US" sz="2800" dirty="0">
                <a:latin typeface="Trebuchet MS" panose="020B0603020202020204" pitchFamily="34" charset="0"/>
              </a:rPr>
              <a:t> </a:t>
            </a:r>
            <a:r>
              <a:rPr lang="en-US" sz="2800" dirty="0" err="1">
                <a:latin typeface="Trebuchet MS" panose="020B0603020202020204" pitchFamily="34" charset="0"/>
              </a:rPr>
              <a:t>limitate</a:t>
            </a:r>
            <a:r>
              <a:rPr lang="en-US" sz="2800" dirty="0">
                <a:latin typeface="Trebuchet MS" panose="020B0603020202020204" pitchFamily="34" charset="0"/>
              </a:rPr>
              <a:t> ale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a:latin typeface="Trebuchet MS" panose="020B0603020202020204" pitchFamily="34" charset="0"/>
              </a:rPr>
              <a:t> din </a:t>
            </a:r>
            <a:r>
              <a:rPr lang="en-US" sz="2800" dirty="0" err="1">
                <a:latin typeface="Trebuchet MS" panose="020B0603020202020204" pitchFamily="34" charset="0"/>
              </a:rPr>
              <a:t>administrația</a:t>
            </a:r>
            <a:r>
              <a:rPr lang="en-US" sz="2800" dirty="0">
                <a:latin typeface="Trebuchet MS" panose="020B0603020202020204" pitchFamily="34" charset="0"/>
              </a:rPr>
              <a:t> </a:t>
            </a:r>
            <a:r>
              <a:rPr lang="en-US" sz="2800" dirty="0" err="1" smtClean="0">
                <a:latin typeface="Trebuchet MS" panose="020B0603020202020204" pitchFamily="34" charset="0"/>
              </a:rPr>
              <a:t>publică</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Competitivitate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t>
            </a:r>
            <a:r>
              <a:rPr lang="en-US" sz="2800" dirty="0" err="1">
                <a:latin typeface="Trebuchet MS" panose="020B0603020202020204" pitchFamily="34" charset="0"/>
              </a:rPr>
              <a:t>pe</a:t>
            </a:r>
            <a:r>
              <a:rPr lang="en-US" sz="2800" dirty="0">
                <a:latin typeface="Trebuchet MS" panose="020B0603020202020204" pitchFamily="34" charset="0"/>
              </a:rPr>
              <a:t> </a:t>
            </a:r>
            <a:r>
              <a:rPr lang="en-US" sz="2800" dirty="0" err="1">
                <a:latin typeface="Trebuchet MS" panose="020B0603020202020204" pitchFamily="34" charset="0"/>
              </a:rPr>
              <a:t>piața</a:t>
            </a:r>
            <a:r>
              <a:rPr lang="en-US" sz="2800" dirty="0">
                <a:latin typeface="Trebuchet MS" panose="020B0603020202020204" pitchFamily="34" charset="0"/>
              </a:rPr>
              <a:t> </a:t>
            </a:r>
            <a:r>
              <a:rPr lang="en-US" sz="2800" dirty="0" err="1">
                <a:latin typeface="Trebuchet MS" panose="020B0603020202020204" pitchFamily="34" charset="0"/>
              </a:rPr>
              <a:t>forței</a:t>
            </a:r>
            <a:r>
              <a:rPr lang="en-US" sz="2800" dirty="0">
                <a:latin typeface="Trebuchet MS" panose="020B0603020202020204" pitchFamily="34" charset="0"/>
              </a:rPr>
              <a:t> de </a:t>
            </a:r>
            <a:r>
              <a:rPr lang="en-US" sz="2800" dirty="0" err="1">
                <a:latin typeface="Trebuchet MS" panose="020B0603020202020204" pitchFamily="34" charset="0"/>
              </a:rPr>
              <a:t>muncă</a:t>
            </a:r>
            <a:r>
              <a:rPr lang="en-US" sz="2800" dirty="0">
                <a:latin typeface="Trebuchet MS" panose="020B0603020202020204" pitchFamily="34" charset="0"/>
              </a:rPr>
              <a:t> a </a:t>
            </a:r>
            <a:r>
              <a:rPr lang="en-US" sz="2800" dirty="0" err="1">
                <a:latin typeface="Trebuchet MS" panose="020B0603020202020204" pitchFamily="34" charset="0"/>
              </a:rPr>
              <a:t>sectorului</a:t>
            </a:r>
            <a:r>
              <a:rPr lang="en-US" sz="2800" dirty="0">
                <a:latin typeface="Trebuchet MS" panose="020B0603020202020204" pitchFamily="34" charset="0"/>
              </a:rPr>
              <a:t> public </a:t>
            </a:r>
            <a:r>
              <a:rPr lang="en-US" sz="2800" dirty="0" err="1">
                <a:latin typeface="Trebuchet MS" panose="020B0603020202020204" pitchFamily="34" charset="0"/>
              </a:rPr>
              <a:t>față</a:t>
            </a:r>
            <a:r>
              <a:rPr lang="en-US" sz="2800" dirty="0">
                <a:latin typeface="Trebuchet MS" panose="020B0603020202020204" pitchFamily="34" charset="0"/>
              </a:rPr>
              <a:t> de </a:t>
            </a:r>
            <a:r>
              <a:rPr lang="en-US" sz="2800" dirty="0" err="1">
                <a:latin typeface="Trebuchet MS" panose="020B0603020202020204" pitchFamily="34" charset="0"/>
              </a:rPr>
              <a:t>cel</a:t>
            </a:r>
            <a:r>
              <a:rPr lang="en-US" sz="2800" dirty="0">
                <a:latin typeface="Trebuchet MS" panose="020B0603020202020204" pitchFamily="34" charset="0"/>
              </a:rPr>
              <a:t> </a:t>
            </a:r>
            <a:r>
              <a:rPr lang="en-US" sz="2800" dirty="0" err="1" smtClean="0">
                <a:latin typeface="Trebuchet MS" panose="020B0603020202020204" pitchFamily="34" charset="0"/>
              </a:rPr>
              <a:t>privat</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Calitate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serviciilor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încredere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societății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performanța</a:t>
            </a:r>
            <a:r>
              <a:rPr lang="en-US" sz="2800" dirty="0">
                <a:latin typeface="Trebuchet MS" panose="020B0603020202020204" pitchFamily="34" charset="0"/>
              </a:rPr>
              <a:t> </a:t>
            </a:r>
          </a:p>
          <a:p>
            <a:r>
              <a:rPr lang="ro-RO" sz="2800" dirty="0" err="1">
                <a:latin typeface="Trebuchet MS" panose="020B0603020202020204" pitchFamily="34" charset="0"/>
              </a:rPr>
              <a:t>g</a:t>
            </a:r>
            <a:r>
              <a:rPr lang="en-US" sz="2800" dirty="0" err="1" smtClean="0">
                <a:latin typeface="Trebuchet MS" panose="020B0603020202020204" pitchFamily="34" charset="0"/>
              </a:rPr>
              <a:t>uvernamentală</a:t>
            </a:r>
            <a:r>
              <a:rPr lang="ro-RO" sz="2800" dirty="0" smtClean="0">
                <a:latin typeface="Trebuchet MS" panose="020B0603020202020204" pitchFamily="34" charset="0"/>
              </a:rPr>
              <a:t>.</a:t>
            </a:r>
          </a:p>
          <a:p>
            <a:endParaRPr lang="en-US" dirty="0">
              <a:latin typeface="Trebuchet MS" panose="020B0603020202020204" pitchFamily="34" charset="0"/>
            </a:endParaRPr>
          </a:p>
        </p:txBody>
      </p:sp>
    </p:spTree>
    <p:extLst>
      <p:ext uri="{BB962C8B-B14F-4D97-AF65-F5344CB8AC3E}">
        <p14:creationId xmlns:p14="http://schemas.microsoft.com/office/powerpoint/2010/main" val="348800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048000" y="2247900"/>
            <a:ext cx="11165305"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Descrierea jalonului, mecanism de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verificare</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90600" y="3314700"/>
            <a:ext cx="15925800" cy="4154984"/>
          </a:xfrm>
          <a:prstGeom prst="rect">
            <a:avLst/>
          </a:prstGeom>
        </p:spPr>
        <p:txBody>
          <a:bodyPr wrap="square">
            <a:spAutoFit/>
          </a:bodyPr>
          <a:lstStyle/>
          <a:p>
            <a:r>
              <a:rPr lang="ro-RO" sz="2400" dirty="0">
                <a:solidFill>
                  <a:srgbClr val="000000"/>
                </a:solidFill>
                <a:latin typeface="Trebuchet MS" panose="020B0603020202020204" pitchFamily="34" charset="0"/>
              </a:rPr>
              <a:t>I</a:t>
            </a:r>
            <a:r>
              <a:rPr lang="en-US" sz="2400" dirty="0" err="1">
                <a:solidFill>
                  <a:srgbClr val="000000"/>
                </a:solidFill>
                <a:latin typeface="Trebuchet MS" panose="020B0603020202020204" pitchFamily="34" charset="0"/>
              </a:rPr>
              <a:t>ntrarea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vigoare</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actului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efectivă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acestuia</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Propunerea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etapizată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cadrelor</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instituțiile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publice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se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modelul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dezvoltat</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SIPOCA 136. </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fi </a:t>
            </a:r>
            <a:r>
              <a:rPr lang="en-US" sz="2400" dirty="0" err="1">
                <a:solidFill>
                  <a:srgbClr val="000000"/>
                </a:solidFill>
                <a:latin typeface="Trebuchet MS" panose="020B0603020202020204" pitchFamily="34" charset="0"/>
              </a:rPr>
              <a:t>realizată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următoarele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(1) </a:t>
            </a:r>
            <a:r>
              <a:rPr lang="en-US" sz="2400" dirty="0" err="1">
                <a:solidFill>
                  <a:srgbClr val="000000"/>
                </a:solidFill>
                <a:latin typeface="Trebuchet MS" panose="020B0603020202020204" pitchFamily="34" charset="0"/>
              </a:rPr>
              <a:t>clarificarea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rolurilor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specifice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pregătirea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pentru</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introducerea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(2) </a:t>
            </a:r>
            <a:r>
              <a:rPr lang="en-US" sz="2400" dirty="0" err="1">
                <a:solidFill>
                  <a:srgbClr val="000000"/>
                </a:solidFill>
                <a:latin typeface="Trebuchet MS" panose="020B0603020202020204" pitchFamily="34" charset="0"/>
              </a:rPr>
              <a:t>simplificarea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clasificării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corelarea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infrastructurii</a:t>
            </a:r>
            <a:r>
              <a:rPr lang="en-US" sz="2400" dirty="0">
                <a:solidFill>
                  <a:srgbClr val="000000"/>
                </a:solidFill>
                <a:latin typeface="Trebuchet MS" panose="020B0603020202020204" pitchFamily="34" charset="0"/>
              </a:rPr>
              <a:t> TIC cu </a:t>
            </a:r>
            <a:r>
              <a:rPr lang="en-US" sz="2400" dirty="0" err="1">
                <a:solidFill>
                  <a:srgbClr val="000000"/>
                </a:solidFill>
                <a:latin typeface="Trebuchet MS" panose="020B0603020202020204" pitchFamily="34" charset="0"/>
              </a:rPr>
              <a:t>procesele</a:t>
            </a:r>
            <a:r>
              <a:rPr lang="en-US" sz="2400" dirty="0">
                <a:solidFill>
                  <a:srgbClr val="000000"/>
                </a:solidFill>
                <a:latin typeface="Trebuchet MS" panose="020B0603020202020204" pitchFamily="34" charset="0"/>
              </a:rPr>
              <a:t> de management al </a:t>
            </a:r>
            <a:r>
              <a:rPr lang="en-US" sz="2400" dirty="0" err="1">
                <a:solidFill>
                  <a:srgbClr val="000000"/>
                </a:solidFill>
                <a:latin typeface="Trebuchet MS" panose="020B0603020202020204" pitchFamily="34" charset="0"/>
              </a:rPr>
              <a:t>resurselor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umane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(3) </a:t>
            </a:r>
            <a:r>
              <a:rPr lang="en-US" sz="2400" dirty="0" err="1">
                <a:solidFill>
                  <a:srgbClr val="000000"/>
                </a:solidFill>
                <a:latin typeface="Trebuchet MS" panose="020B0603020202020204" pitchFamily="34" charset="0"/>
              </a:rPr>
              <a:t>evaluarea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performanței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profesionale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competențelor</a:t>
            </a:r>
            <a:r>
              <a:rPr lang="en-US" sz="2400" dirty="0">
                <a:solidFill>
                  <a:srgbClr val="000000"/>
                </a:solidFill>
                <a:latin typeface="Trebuchet MS" panose="020B0603020202020204" pitchFamily="34" charset="0"/>
              </a:rPr>
              <a:t>.</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face </a:t>
            </a:r>
            <a:r>
              <a:rPr lang="en-US" sz="2400" dirty="0" err="1">
                <a:solidFill>
                  <a:srgbClr val="000000"/>
                </a:solidFill>
                <a:latin typeface="Trebuchet MS" panose="020B0603020202020204" pitchFamily="34" charset="0"/>
              </a:rPr>
              <a:t>obiectul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unei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actualizări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periodice</a:t>
            </a:r>
            <a:r>
              <a:rPr lang="en-US" sz="2400" dirty="0">
                <a:solidFill>
                  <a:srgbClr val="000000"/>
                </a:solidFill>
                <a:latin typeface="Trebuchet MS" panose="020B0603020202020204" pitchFamily="34" charset="0"/>
              </a:rPr>
              <a:t>.</a:t>
            </a:r>
            <a:endParaRPr lang="en-US" sz="2400" dirty="0">
              <a:latin typeface="Trebuchet MS" panose="020B0603020202020204" pitchFamily="34" charset="0"/>
            </a:endParaRPr>
          </a:p>
        </p:txBody>
      </p:sp>
    </p:spTree>
    <p:extLst>
      <p:ext uri="{BB962C8B-B14F-4D97-AF65-F5344CB8AC3E}">
        <p14:creationId xmlns:p14="http://schemas.microsoft.com/office/powerpoint/2010/main" val="29303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14903"/>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86769C4-377C-13F2-EC7E-33E624A1091B}"/>
              </a:ext>
            </a:extLst>
          </p:cNvPr>
          <p:cNvSpPr txBox="1"/>
          <p:nvPr/>
        </p:nvSpPr>
        <p:spPr>
          <a:xfrm>
            <a:off x="914400" y="2854373"/>
            <a:ext cx="16230600" cy="4524315"/>
          </a:xfrm>
          <a:prstGeom prst="rect">
            <a:avLst/>
          </a:prstGeom>
          <a:noFill/>
        </p:spPr>
        <p:txBody>
          <a:bodyPr wrap="square">
            <a:spAutoFit/>
          </a:bodyPr>
          <a:lstStyle/>
          <a:p>
            <a:endParaRPr lang="en-GB" sz="2400" dirty="0"/>
          </a:p>
          <a:p>
            <a:pPr marL="342900" indent="-342900">
              <a:buFont typeface="Arial" panose="020B0604020202020204" pitchFamily="34" charset="0"/>
              <a:buChar char="•"/>
            </a:pPr>
            <a:r>
              <a:rPr lang="en-GB" sz="2400" dirty="0"/>
              <a:t> </a:t>
            </a:r>
            <a:r>
              <a:rPr lang="en-GB" sz="2400" b="1" dirty="0" err="1"/>
              <a:t>Asocierea</a:t>
            </a:r>
            <a:r>
              <a:rPr lang="en-GB" sz="2400" b="1" dirty="0"/>
              <a:t> SC Ernst &amp; Young SRL </a:t>
            </a:r>
            <a:r>
              <a:rPr lang="en-GB" sz="2400" dirty="0"/>
              <a:t>- </a:t>
            </a:r>
            <a:r>
              <a:rPr lang="en-GB" sz="2400" dirty="0" err="1"/>
              <a:t>Ascendis</a:t>
            </a:r>
            <a:r>
              <a:rPr lang="en-GB" sz="2400" dirty="0"/>
              <a:t> Consulting SRL - </a:t>
            </a:r>
            <a:r>
              <a:rPr lang="en-GB" sz="2400" dirty="0" err="1"/>
              <a:t>Băncilă</a:t>
            </a:r>
            <a:r>
              <a:rPr lang="en-GB" sz="2400" dirty="0"/>
              <a:t>, </a:t>
            </a:r>
            <a:r>
              <a:rPr lang="en-GB" sz="2400" dirty="0" err="1"/>
              <a:t>Diaconu</a:t>
            </a:r>
            <a:r>
              <a:rPr lang="en-GB" sz="2400" dirty="0"/>
              <a:t> </a:t>
            </a:r>
            <a:r>
              <a:rPr lang="en-GB" sz="2400" dirty="0" err="1"/>
              <a:t>și</a:t>
            </a:r>
            <a:r>
              <a:rPr lang="en-GB" sz="2400" dirty="0"/>
              <a:t> </a:t>
            </a:r>
            <a:r>
              <a:rPr lang="en-GB" sz="2400" dirty="0" err="1"/>
              <a:t>Asociații</a:t>
            </a:r>
            <a:r>
              <a:rPr lang="en-GB" sz="2400" dirty="0"/>
              <a:t> – </a:t>
            </a:r>
            <a:r>
              <a:rPr lang="en-GB" sz="2400" dirty="0" err="1"/>
              <a:t>Societate</a:t>
            </a:r>
            <a:r>
              <a:rPr lang="en-GB" sz="2400" dirty="0"/>
              <a:t> </a:t>
            </a:r>
            <a:r>
              <a:rPr lang="en-GB" sz="2400" dirty="0" err="1"/>
              <a:t>Profesională</a:t>
            </a:r>
            <a:r>
              <a:rPr lang="en-GB" sz="2400" dirty="0"/>
              <a:t> de </a:t>
            </a:r>
            <a:r>
              <a:rPr lang="en-GB" sz="2400" dirty="0" err="1"/>
              <a:t>Avocați</a:t>
            </a:r>
            <a:r>
              <a:rPr lang="en-GB" sz="2400" dirty="0"/>
              <a:t> cu </a:t>
            </a:r>
            <a:r>
              <a:rPr lang="en-GB" sz="2400" dirty="0" err="1"/>
              <a:t>Răspundere</a:t>
            </a:r>
            <a:r>
              <a:rPr lang="en-GB" sz="2400" dirty="0"/>
              <a:t> </a:t>
            </a:r>
            <a:r>
              <a:rPr lang="en-GB" sz="2400" dirty="0" err="1"/>
              <a:t>Limitată</a:t>
            </a:r>
            <a:r>
              <a:rPr lang="en-GB" sz="2400" dirty="0"/>
              <a:t> - 42 Organizational Assessment SRL - EY Cyprus Advisory Services Limited - Ernst &amp; Young Cyprus Limited </a:t>
            </a:r>
            <a:r>
              <a:rPr lang="en-GB" sz="2400" b="1" dirty="0"/>
              <a:t>(</a:t>
            </a:r>
            <a:r>
              <a:rPr lang="en-GB" sz="2400" b="1" dirty="0" err="1"/>
              <a:t>Asocierea</a:t>
            </a:r>
            <a:r>
              <a:rPr lang="en-GB" sz="2400" b="1" dirty="0"/>
              <a:t> EY) </a:t>
            </a:r>
            <a:r>
              <a:rPr lang="ro-RO" sz="2400" dirty="0" smtClean="0"/>
              <a:t>- </a:t>
            </a:r>
            <a:r>
              <a:rPr lang="ro-RO" sz="2400" b="1" dirty="0" smtClean="0"/>
              <a:t> </a:t>
            </a:r>
            <a:r>
              <a:rPr lang="en-GB" sz="2400" b="1" dirty="0" err="1" smtClean="0"/>
              <a:t>Servicii</a:t>
            </a:r>
            <a:r>
              <a:rPr lang="en-GB" sz="2400" b="1" dirty="0" smtClean="0"/>
              <a:t> </a:t>
            </a:r>
            <a:r>
              <a:rPr lang="en-GB" sz="2400" b="1" dirty="0"/>
              <a:t>de </a:t>
            </a:r>
            <a:r>
              <a:rPr lang="en-GB" sz="2400" b="1" dirty="0" err="1"/>
              <a:t>consultanță</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elaborării</a:t>
            </a:r>
            <a:r>
              <a:rPr lang="en-GB" sz="2400" b="1" dirty="0"/>
              <a:t> de </a:t>
            </a:r>
            <a:r>
              <a:rPr lang="en-GB" sz="2400" b="1" dirty="0" err="1"/>
              <a:t>studii</a:t>
            </a:r>
            <a:r>
              <a:rPr lang="en-GB" sz="2400" b="1" dirty="0"/>
              <a:t>/ </a:t>
            </a:r>
            <a:r>
              <a:rPr lang="en-GB" sz="2400" b="1" dirty="0" err="1"/>
              <a:t>analize</a:t>
            </a:r>
            <a:r>
              <a:rPr lang="en-GB" sz="2400" b="1" dirty="0"/>
              <a:t> </a:t>
            </a:r>
            <a:r>
              <a:rPr lang="en-GB" sz="2400" b="1" dirty="0" err="1"/>
              <a:t>și</a:t>
            </a:r>
            <a:r>
              <a:rPr lang="en-GB" sz="2400" b="1" dirty="0"/>
              <a:t> </a:t>
            </a:r>
            <a:r>
              <a:rPr lang="en-GB" sz="2400" b="1" dirty="0" err="1"/>
              <a:t>proiecte</a:t>
            </a:r>
            <a:r>
              <a:rPr lang="en-GB" sz="2400" b="1" dirty="0"/>
              <a:t> de </a:t>
            </a:r>
            <a:r>
              <a:rPr lang="en-GB" sz="2400" b="1" dirty="0" err="1"/>
              <a:t>acte</a:t>
            </a:r>
            <a:r>
              <a:rPr lang="en-GB" sz="2400" b="1" dirty="0"/>
              <a:t> normative </a:t>
            </a:r>
            <a:r>
              <a:rPr lang="en-GB" sz="2400" b="1" dirty="0" err="1"/>
              <a:t>și</a:t>
            </a:r>
            <a:r>
              <a:rPr lang="en-GB" sz="2400" b="1" dirty="0"/>
              <a:t> </a:t>
            </a:r>
            <a:r>
              <a:rPr lang="en-GB" sz="2400" b="1" dirty="0" err="1"/>
              <a:t>acordarea</a:t>
            </a:r>
            <a:r>
              <a:rPr lang="en-GB" sz="2400" b="1" dirty="0"/>
              <a:t> de </a:t>
            </a:r>
            <a:r>
              <a:rPr lang="en-GB" sz="2400" b="1" dirty="0" err="1"/>
              <a:t>suport</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implementării</a:t>
            </a:r>
            <a:r>
              <a:rPr lang="en-GB" sz="2400" b="1" dirty="0"/>
              <a:t> </a:t>
            </a:r>
            <a:r>
              <a:rPr lang="en-GB" sz="2400" b="1" dirty="0" err="1"/>
              <a:t>jalonului</a:t>
            </a:r>
            <a:r>
              <a:rPr lang="en-GB" sz="2400" b="1" dirty="0"/>
              <a:t> 419 -PNRR</a:t>
            </a:r>
            <a:r>
              <a:rPr lang="ro-RO" sz="2400" b="1" dirty="0" smtClean="0"/>
              <a:t> </a:t>
            </a:r>
          </a:p>
          <a:p>
            <a:endParaRPr lang="ro-RO" sz="2400" dirty="0" smtClean="0"/>
          </a:p>
          <a:p>
            <a:pPr marL="285750" indent="-285750">
              <a:buFont typeface="Arial" panose="020B0604020202020204" pitchFamily="34" charset="0"/>
              <a:buChar char="•"/>
            </a:pPr>
            <a:r>
              <a:rPr lang="ro-RO" sz="2400" b="1" dirty="0" smtClean="0"/>
              <a:t>Banca Mondială - </a:t>
            </a:r>
            <a:r>
              <a:rPr lang="ro-RO" sz="2400" dirty="0"/>
              <a:t>Serviciile de consiliere </a:t>
            </a:r>
            <a:r>
              <a:rPr lang="ro-RO" sz="2400" dirty="0" smtClean="0"/>
              <a:t>rambursabile</a:t>
            </a:r>
            <a:r>
              <a:rPr lang="ro-RO" sz="2400" dirty="0"/>
              <a:t> </a:t>
            </a:r>
            <a:r>
              <a:rPr lang="ro-RO" sz="2400" dirty="0" smtClean="0"/>
              <a:t>(RAS)</a:t>
            </a:r>
            <a:endParaRPr lang="ro-RO" sz="2400" b="1" dirty="0" smtClean="0"/>
          </a:p>
          <a:p>
            <a:pPr marL="285750" indent="-285750">
              <a:buFont typeface="Arial" panose="020B0604020202020204" pitchFamily="34" charset="0"/>
              <a:buChar char="•"/>
            </a:pPr>
            <a:r>
              <a:rPr lang="en-US" sz="2400" b="1" dirty="0" err="1"/>
              <a:t>Societatea</a:t>
            </a:r>
            <a:r>
              <a:rPr lang="en-US" sz="2400" b="1" dirty="0"/>
              <a:t> REPUBLIC AFFAIRS S.R.L. </a:t>
            </a:r>
            <a:r>
              <a:rPr lang="ro-RO" sz="2400" b="1" dirty="0" smtClean="0"/>
              <a:t> - </a:t>
            </a:r>
            <a:r>
              <a:rPr lang="ro-RO" sz="2400" dirty="0" smtClean="0"/>
              <a:t>Servicii </a:t>
            </a:r>
            <a:r>
              <a:rPr lang="ro-RO" sz="2400" dirty="0"/>
              <a:t>de  consultanță în vederea realizării caietului de sarcini pentru serviciile de dezvoltare a aplicației de evaluare a </a:t>
            </a:r>
            <a:r>
              <a:rPr lang="ro-RO" sz="2400" dirty="0" err="1"/>
              <a:t>performanţelor</a:t>
            </a:r>
            <a:r>
              <a:rPr lang="ro-RO" sz="2400" dirty="0"/>
              <a:t> profesionale ale funcționarilor publici în </a:t>
            </a:r>
            <a:r>
              <a:rPr lang="ro-RO" sz="2400" dirty="0" err="1"/>
              <a:t>funcţie</a:t>
            </a:r>
            <a:r>
              <a:rPr lang="ro-RO" sz="2400" dirty="0"/>
              <a:t> de </a:t>
            </a:r>
            <a:r>
              <a:rPr lang="ro-RO" sz="2400" dirty="0" err="1"/>
              <a:t>competenţe</a:t>
            </a:r>
            <a:r>
              <a:rPr lang="ro-RO" sz="2400" dirty="0"/>
              <a:t> </a:t>
            </a:r>
            <a:r>
              <a:rPr lang="ro-RO" sz="2400" dirty="0" err="1"/>
              <a:t>şi</a:t>
            </a:r>
            <a:r>
              <a:rPr lang="ro-RO" sz="2400" dirty="0"/>
              <a:t> </a:t>
            </a:r>
            <a:r>
              <a:rPr lang="ro-RO" sz="2400" dirty="0" err="1"/>
              <a:t>performanţe</a:t>
            </a:r>
            <a:r>
              <a:rPr lang="ro-RO" sz="2400" dirty="0"/>
              <a:t> </a:t>
            </a:r>
            <a:endParaRPr lang="ro-RO" sz="2400" dirty="0" smtClean="0"/>
          </a:p>
          <a:p>
            <a:pPr marL="342900" indent="-342900">
              <a:buFont typeface="Arial" panose="020B0604020202020204" pitchFamily="34" charset="0"/>
              <a:buChar char="•"/>
            </a:pPr>
            <a:r>
              <a:rPr lang="ro-RO" sz="2400" b="1" dirty="0" smtClean="0"/>
              <a:t>SC Avangarde SRL - </a:t>
            </a:r>
            <a:r>
              <a:rPr lang="en-GB" sz="2400" dirty="0" smtClean="0"/>
              <a:t> </a:t>
            </a:r>
            <a:r>
              <a:rPr lang="ro-RO" sz="2400" dirty="0" err="1"/>
              <a:t>S</a:t>
            </a:r>
            <a:r>
              <a:rPr lang="en-GB" sz="2400" dirty="0" err="1" smtClean="0"/>
              <a:t>ervicii</a:t>
            </a:r>
            <a:r>
              <a:rPr lang="en-GB" sz="2400" dirty="0" smtClean="0"/>
              <a:t> </a:t>
            </a:r>
            <a:r>
              <a:rPr lang="en-GB" sz="2400" dirty="0"/>
              <a:t>de </a:t>
            </a:r>
            <a:r>
              <a:rPr lang="en-GB" sz="2400" dirty="0" err="1"/>
              <a:t>organizare</a:t>
            </a:r>
            <a:r>
              <a:rPr lang="en-GB" sz="2400" dirty="0"/>
              <a:t> </a:t>
            </a:r>
            <a:r>
              <a:rPr lang="en-GB" sz="2400" dirty="0" err="1"/>
              <a:t>evenimente</a:t>
            </a:r>
            <a:r>
              <a:rPr lang="en-GB" sz="2400" dirty="0"/>
              <a:t>, </a:t>
            </a:r>
            <a:r>
              <a:rPr lang="en-GB" sz="2400" dirty="0" err="1"/>
              <a:t>informare</a:t>
            </a:r>
            <a:r>
              <a:rPr lang="en-GB" sz="2400" dirty="0"/>
              <a:t>, </a:t>
            </a:r>
            <a:r>
              <a:rPr lang="en-GB" sz="2400" dirty="0" err="1"/>
              <a:t>promovare</a:t>
            </a:r>
            <a:r>
              <a:rPr lang="en-GB" sz="2400" dirty="0"/>
              <a:t>, </a:t>
            </a:r>
            <a:r>
              <a:rPr lang="en-GB" sz="2400" dirty="0" err="1"/>
              <a:t>publicitate</a:t>
            </a:r>
            <a:r>
              <a:rPr lang="en-GB" sz="2400" dirty="0"/>
              <a:t> </a:t>
            </a:r>
            <a:r>
              <a:rPr lang="en-GB" sz="2400" dirty="0" err="1"/>
              <a:t>și</a:t>
            </a:r>
            <a:r>
              <a:rPr lang="en-GB" sz="2400" dirty="0"/>
              <a:t> </a:t>
            </a:r>
            <a:r>
              <a:rPr lang="en-GB" sz="2400" dirty="0" err="1"/>
              <a:t>conexe</a:t>
            </a:r>
            <a:r>
              <a:rPr lang="en-GB" sz="2400" dirty="0"/>
              <a:t> cu </a:t>
            </a:r>
            <a:r>
              <a:rPr lang="en-GB" sz="2400" dirty="0" err="1"/>
              <a:t>privire</a:t>
            </a:r>
            <a:r>
              <a:rPr lang="en-GB" sz="2400" dirty="0"/>
              <a:t> la </a:t>
            </a:r>
            <a:r>
              <a:rPr lang="en-GB" sz="2400" dirty="0" err="1"/>
              <a:t>reformele</a:t>
            </a:r>
            <a:r>
              <a:rPr lang="en-GB" sz="2400" dirty="0"/>
              <a:t> </a:t>
            </a:r>
            <a:r>
              <a:rPr lang="en-GB" sz="2400" dirty="0" err="1"/>
              <a:t>implementate</a:t>
            </a:r>
            <a:r>
              <a:rPr lang="en-GB" sz="2400" dirty="0"/>
              <a:t> </a:t>
            </a:r>
            <a:r>
              <a:rPr lang="en-GB" sz="2400" dirty="0" err="1"/>
              <a:t>prin</a:t>
            </a:r>
            <a:r>
              <a:rPr lang="en-GB" sz="2400" dirty="0"/>
              <a:t> </a:t>
            </a:r>
            <a:r>
              <a:rPr lang="en-GB" sz="2400" dirty="0" err="1"/>
              <a:t>proiectele</a:t>
            </a:r>
            <a:r>
              <a:rPr lang="en-GB" sz="2400" dirty="0"/>
              <a:t> </a:t>
            </a:r>
            <a:r>
              <a:rPr lang="en-GB" sz="2400" dirty="0" err="1"/>
              <a:t>finanțate</a:t>
            </a:r>
            <a:r>
              <a:rPr lang="en-GB" sz="2400" dirty="0"/>
              <a:t> </a:t>
            </a:r>
            <a:r>
              <a:rPr lang="en-GB" sz="2400" dirty="0" err="1"/>
              <a:t>prin</a:t>
            </a:r>
            <a:r>
              <a:rPr lang="en-GB" sz="2400" dirty="0"/>
              <a:t> PNRR, LOTUL VI </a:t>
            </a:r>
            <a:endParaRPr lang="en-US" sz="2400" dirty="0"/>
          </a:p>
        </p:txBody>
      </p:sp>
    </p:spTree>
    <p:extLst>
      <p:ext uri="{BB962C8B-B14F-4D97-AF65-F5344CB8AC3E}">
        <p14:creationId xmlns:p14="http://schemas.microsoft.com/office/powerpoint/2010/main" val="97073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6670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381000" y="3314700"/>
            <a:ext cx="16916400" cy="6093976"/>
          </a:xfrm>
          <a:prstGeom prst="rect">
            <a:avLst/>
          </a:prstGeom>
          <a:noFill/>
        </p:spPr>
        <p:txBody>
          <a:bodyPr wrap="square">
            <a:spAutoFit/>
          </a:bodyPr>
          <a:lstStyle/>
          <a:p>
            <a:pPr marL="342900" indent="-342900" algn="just">
              <a:buAutoNum type="arabicPeriod"/>
            </a:pPr>
            <a:r>
              <a:rPr lang="pt-BR" sz="2400" b="1" dirty="0" smtClean="0">
                <a:latin typeface="Trebuchet MS" panose="020B0603020202020204" pitchFamily="34" charset="0"/>
              </a:rPr>
              <a:t>Metodologie </a:t>
            </a:r>
            <a:r>
              <a:rPr lang="pt-BR" sz="2400" b="1" dirty="0">
                <a:latin typeface="Trebuchet MS" panose="020B0603020202020204" pitchFamily="34" charset="0"/>
              </a:rPr>
              <a:t>de analiză a posturilor actualizată și </a:t>
            </a:r>
            <a:r>
              <a:rPr lang="pt-BR" sz="2400" b="1" dirty="0" smtClean="0">
                <a:latin typeface="Trebuchet MS" panose="020B0603020202020204" pitchFamily="34" charset="0"/>
              </a:rPr>
              <a:t>dezvoltată</a:t>
            </a:r>
            <a:r>
              <a:rPr lang="ro-RO" sz="2400" b="1" dirty="0" smtClean="0">
                <a:latin typeface="Trebuchet MS" panose="020B0603020202020204" pitchFamily="34" charset="0"/>
              </a:rPr>
              <a:t>:</a:t>
            </a: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Metodologiei</a:t>
            </a:r>
            <a:r>
              <a:rPr lang="en-US" sz="2400" dirty="0">
                <a:latin typeface="Trebuchet MS" panose="020B0603020202020204" pitchFamily="34" charset="0"/>
              </a:rPr>
              <a:t> de </a:t>
            </a:r>
            <a:r>
              <a:rPr lang="en-US" sz="2400" dirty="0" err="1">
                <a:latin typeface="Trebuchet MS" panose="020B0603020202020204" pitchFamily="34" charset="0"/>
              </a:rPr>
              <a:t>analiză</a:t>
            </a:r>
            <a:r>
              <a:rPr lang="en-US" sz="2400" dirty="0">
                <a:latin typeface="Trebuchet MS" panose="020B0603020202020204" pitchFamily="34" charset="0"/>
              </a:rPr>
              <a:t> a </a:t>
            </a:r>
            <a:r>
              <a:rPr lang="en-US" sz="2400" dirty="0" err="1">
                <a:latin typeface="Trebuchet MS" panose="020B0603020202020204" pitchFamily="34" charset="0"/>
              </a:rPr>
              <a:t>posturilor</a:t>
            </a:r>
            <a:r>
              <a:rPr lang="en-US" sz="2400" dirty="0">
                <a:latin typeface="Trebuchet MS" panose="020B0603020202020204" pitchFamily="34" charset="0"/>
              </a:rPr>
              <a:t> </a:t>
            </a:r>
            <a:r>
              <a:rPr lang="en-US" sz="2400" dirty="0" err="1">
                <a:latin typeface="Trebuchet MS" panose="020B0603020202020204" pitchFamily="34" charset="0"/>
              </a:rPr>
              <a:t>este</a:t>
            </a:r>
            <a:r>
              <a:rPr lang="en-US" sz="2400" dirty="0">
                <a:latin typeface="Trebuchet MS" panose="020B0603020202020204" pitchFamily="34" charset="0"/>
              </a:rPr>
              <a:t> </a:t>
            </a:r>
            <a:r>
              <a:rPr lang="en-US" sz="2400" dirty="0" err="1">
                <a:latin typeface="Trebuchet MS" panose="020B0603020202020204" pitchFamily="34" charset="0"/>
              </a:rPr>
              <a:t>descrierea</a:t>
            </a:r>
            <a:r>
              <a:rPr lang="en-US" sz="2400" dirty="0">
                <a:latin typeface="Trebuchet MS" panose="020B0603020202020204" pitchFamily="34" charset="0"/>
              </a:rPr>
              <a:t> </a:t>
            </a:r>
            <a:r>
              <a:rPr lang="en-US" sz="2400" dirty="0" err="1">
                <a:latin typeface="Trebuchet MS" panose="020B0603020202020204" pitchFamily="34" charset="0"/>
              </a:rPr>
              <a:t>etapelor</a:t>
            </a:r>
            <a:r>
              <a:rPr lang="en-US" sz="2400" dirty="0">
                <a:latin typeface="Trebuchet MS" panose="020B0603020202020204" pitchFamily="34" charset="0"/>
              </a:rPr>
              <a:t> de </a:t>
            </a:r>
            <a:r>
              <a:rPr lang="en-US" sz="2400" dirty="0" err="1">
                <a:latin typeface="Trebuchet MS" panose="020B0603020202020204" pitchFamily="34" charset="0"/>
              </a:rPr>
              <a:t>proces</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 </a:t>
            </a:r>
            <a:r>
              <a:rPr lang="en-US" sz="2400" dirty="0" err="1">
                <a:latin typeface="Trebuchet MS" panose="020B0603020202020204" pitchFamily="34" charset="0"/>
              </a:rPr>
              <a:t>activităților</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intermediul</a:t>
            </a:r>
            <a:r>
              <a:rPr lang="en-US" sz="2400" dirty="0">
                <a:latin typeface="Trebuchet MS" panose="020B0603020202020204" pitchFamily="34" charset="0"/>
              </a:rPr>
              <a:t> </a:t>
            </a:r>
            <a:r>
              <a:rPr lang="en-US" sz="2400" dirty="0" err="1">
                <a:latin typeface="Trebuchet MS" panose="020B0603020202020204" pitchFamily="34" charset="0"/>
              </a:rPr>
              <a:t>cărora</a:t>
            </a:r>
            <a:r>
              <a:rPr lang="en-US" sz="2400" dirty="0">
                <a:latin typeface="Trebuchet MS" panose="020B0603020202020204" pitchFamily="34" charset="0"/>
              </a:rPr>
              <a:t> se </a:t>
            </a:r>
            <a:r>
              <a:rPr lang="en-US" sz="2400" dirty="0" err="1">
                <a:latin typeface="Trebuchet MS" panose="020B0603020202020204" pitchFamily="34" charset="0"/>
              </a:rPr>
              <a:t>derulează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elaborare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avizare</a:t>
            </a:r>
            <a:r>
              <a:rPr lang="en-US" sz="2400" dirty="0">
                <a:latin typeface="Trebuchet MS" panose="020B0603020202020204" pitchFamily="34" charset="0"/>
              </a:rPr>
              <a:t> a </a:t>
            </a:r>
            <a:r>
              <a:rPr lang="en-US" sz="2400" dirty="0" err="1">
                <a:latin typeface="Trebuchet MS" panose="020B0603020202020204" pitchFamily="34" charset="0"/>
              </a:rPr>
              <a:t>cadrului</a:t>
            </a:r>
            <a:r>
              <a:rPr lang="en-US" sz="2400" dirty="0">
                <a:latin typeface="Trebuchet MS" panose="020B0603020202020204" pitchFamily="34" charset="0"/>
              </a:rPr>
              <a:t> de </a:t>
            </a:r>
            <a:r>
              <a:rPr lang="en-US" sz="2400" dirty="0" err="1">
                <a:latin typeface="Trebuchet MS" panose="020B0603020202020204" pitchFamily="34" charset="0"/>
              </a:rPr>
              <a:t>competențe</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introdusă</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Capitolul</a:t>
            </a:r>
            <a:r>
              <a:rPr lang="en-US" sz="2400" dirty="0">
                <a:latin typeface="Trebuchet MS" panose="020B0603020202020204" pitchFamily="34" charset="0"/>
              </a:rPr>
              <a:t> IV din </a:t>
            </a:r>
            <a:r>
              <a:rPr lang="en-US" sz="2400" dirty="0" err="1">
                <a:latin typeface="Trebuchet MS" panose="020B0603020202020204" pitchFamily="34" charset="0"/>
              </a:rPr>
              <a:t>anexa</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8 la </a:t>
            </a:r>
            <a:r>
              <a:rPr lang="en-US" sz="2400" dirty="0" err="1">
                <a:latin typeface="Trebuchet MS" panose="020B0603020202020204" pitchFamily="34" charset="0"/>
              </a:rPr>
              <a:t>Ordonanța</a:t>
            </a:r>
            <a:r>
              <a:rPr lang="en-US" sz="2400" dirty="0">
                <a:latin typeface="Trebuchet MS" panose="020B0603020202020204" pitchFamily="34" charset="0"/>
              </a:rPr>
              <a:t> de </a:t>
            </a:r>
            <a:r>
              <a:rPr lang="en-US" sz="2400" dirty="0" err="1">
                <a:latin typeface="Trebuchet MS" panose="020B0603020202020204" pitchFamily="34" charset="0"/>
              </a:rPr>
              <a:t>urgență</a:t>
            </a:r>
            <a:r>
              <a:rPr lang="en-US" sz="2400" dirty="0">
                <a:latin typeface="Trebuchet MS" panose="020B0603020202020204" pitchFamily="34" charset="0"/>
              </a:rPr>
              <a:t> a </a:t>
            </a:r>
            <a:r>
              <a:rPr lang="en-US" sz="2400" dirty="0" err="1">
                <a:latin typeface="Trebuchet MS" panose="020B0603020202020204" pitchFamily="34" charset="0"/>
              </a:rPr>
              <a:t>Guvernului</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57/2019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cu </a:t>
            </a:r>
            <a:r>
              <a:rPr lang="en-US" sz="2400" dirty="0" err="1">
                <a:latin typeface="Trebuchet MS" panose="020B0603020202020204" pitchFamily="34" charset="0"/>
              </a:rPr>
              <a:t>modificările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completările</a:t>
            </a:r>
            <a:r>
              <a:rPr lang="en-US" sz="2400" dirty="0">
                <a:latin typeface="Trebuchet MS" panose="020B0603020202020204" pitchFamily="34" charset="0"/>
              </a:rPr>
              <a:t> </a:t>
            </a:r>
            <a:r>
              <a:rPr lang="en-US" sz="2400" dirty="0" err="1">
                <a:latin typeface="Trebuchet MS" panose="020B0603020202020204" pitchFamily="34" charset="0"/>
              </a:rPr>
              <a:t>ulterioare</a:t>
            </a:r>
            <a:r>
              <a:rPr lang="en-US" sz="2400" dirty="0">
                <a:latin typeface="Trebuchet MS" panose="020B0603020202020204" pitchFamily="34" charset="0"/>
              </a:rPr>
              <a:t>. </a:t>
            </a:r>
          </a:p>
          <a:p>
            <a:pPr algn="just"/>
            <a:r>
              <a:rPr lang="en-US" sz="2400" dirty="0">
                <a:latin typeface="Trebuchet MS" panose="020B0603020202020204" pitchFamily="34" charset="0"/>
                <a:hlinkClick r:id="rId2"/>
              </a:rPr>
              <a:t>https://</a:t>
            </a:r>
            <a:r>
              <a:rPr lang="en-US" sz="2400" dirty="0" smtClean="0">
                <a:latin typeface="Trebuchet MS" panose="020B0603020202020204" pitchFamily="34" charset="0"/>
                <a:hlinkClick r:id="rId2"/>
              </a:rPr>
              <a:t>www.anfp.gov.ro/media/2kcljn5x/livrabil-1-raport-privind-actualizarea-si-dezvoltarea-metodologiei-de-analiza-a-posturilordocx.pd</a:t>
            </a:r>
            <a:r>
              <a:rPr lang="ro-RO" sz="2400" dirty="0" smtClean="0">
                <a:latin typeface="Trebuchet MS" panose="020B0603020202020204" pitchFamily="34" charset="0"/>
                <a:hlinkClick r:id="rId2"/>
              </a:rPr>
              <a:t>f</a:t>
            </a:r>
            <a:r>
              <a:rPr lang="ro-RO" sz="2400" dirty="0" smtClean="0">
                <a:latin typeface="Trebuchet MS" panose="020B0603020202020204" pitchFamily="34" charset="0"/>
              </a:rPr>
              <a:t> </a:t>
            </a:r>
            <a:endParaRPr lang="en-US" sz="2400" dirty="0">
              <a:latin typeface="Trebuchet MS" panose="020B0603020202020204" pitchFamily="34" charset="0"/>
            </a:endParaRPr>
          </a:p>
          <a:p>
            <a:pPr algn="just"/>
            <a:r>
              <a:rPr lang="en-US" sz="2400" dirty="0">
                <a:latin typeface="Trebuchet MS" panose="020B0603020202020204" pitchFamily="34" charset="0"/>
              </a:rPr>
              <a:t>2. </a:t>
            </a:r>
            <a:r>
              <a:rPr lang="ro-RO" sz="2400" b="1" dirty="0" smtClean="0">
                <a:latin typeface="Trebuchet MS" panose="020B0603020202020204" pitchFamily="34" charset="0"/>
              </a:rPr>
              <a:t>Metodologie </a:t>
            </a:r>
            <a:r>
              <a:rPr lang="ro-RO" sz="2400" b="1" dirty="0">
                <a:latin typeface="Trebuchet MS" panose="020B0603020202020204" pitchFamily="34" charset="0"/>
              </a:rPr>
              <a:t>privind activitatea de acordare a asistenței de specialitate compartimentelor de resurse umane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Identifică </a:t>
            </a:r>
            <a:r>
              <a:rPr lang="ro-RO" sz="2400" dirty="0">
                <a:latin typeface="Trebuchet MS" panose="020B0603020202020204" pitchFamily="34" charset="0"/>
              </a:rPr>
              <a:t>tipurile de solicitări de asistență de specialitate venite din partea compartimentelor de resurse umane din cadrul autorităților și instituțiilor publice, care derulează procesul de analiză a </a:t>
            </a:r>
            <a:r>
              <a:rPr lang="ro-RO" sz="2400" dirty="0" smtClean="0">
                <a:latin typeface="Trebuchet MS" panose="020B0603020202020204" pitchFamily="34" charset="0"/>
              </a:rPr>
              <a:t>posturilor. Detaliază </a:t>
            </a:r>
            <a:r>
              <a:rPr lang="ro-RO" sz="2400" dirty="0">
                <a:latin typeface="Trebuchet MS" panose="020B0603020202020204" pitchFamily="34" charset="0"/>
              </a:rPr>
              <a:t>un model nou privind acordarea de </a:t>
            </a:r>
            <a:r>
              <a:rPr lang="ro-RO" sz="2400" dirty="0" smtClean="0">
                <a:latin typeface="Trebuchet MS" panose="020B0603020202020204" pitchFamily="34" charset="0"/>
              </a:rPr>
              <a:t>asistență. Identifică </a:t>
            </a:r>
            <a:r>
              <a:rPr lang="ro-RO" sz="2400" dirty="0">
                <a:latin typeface="Trebuchet MS" panose="020B0603020202020204" pitchFamily="34" charset="0"/>
              </a:rPr>
              <a:t>competențele specifice pe care reprezentanții ANFP trebuie să le dezvolte sau să le dobândească în vederea derulării activităților de acordare a </a:t>
            </a:r>
            <a:r>
              <a:rPr lang="ro-RO" sz="2400" dirty="0" smtClean="0">
                <a:latin typeface="Trebuchet MS" panose="020B0603020202020204" pitchFamily="34" charset="0"/>
              </a:rPr>
              <a:t>asistenței.</a:t>
            </a:r>
          </a:p>
          <a:p>
            <a:pPr algn="just"/>
            <a:r>
              <a:rPr lang="ro-RO" sz="2400" dirty="0">
                <a:latin typeface="Trebuchet MS" panose="020B0603020202020204" pitchFamily="34" charset="0"/>
                <a:hlinkClick r:id="rId3"/>
              </a:rPr>
              <a:t>https://</a:t>
            </a:r>
            <a:r>
              <a:rPr lang="ro-RO" sz="2400" dirty="0" smtClean="0">
                <a:latin typeface="Trebuchet MS" panose="020B0603020202020204" pitchFamily="34" charset="0"/>
                <a:hlinkClick r:id="rId3"/>
              </a:rPr>
              <a:t>www.anfp.gov.ro/media/firbl3yz/livrabil-2-metodologie-privind-activitatea-de-acordare-a-asisten%C8%9Bei-de-specialitate-compartimentelor-de-resurse-umanedocx.pdf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a:p>
            <a:pPr marL="285750" indent="-285750" algn="just">
              <a:buFontTx/>
              <a:buChar char="-"/>
            </a:pPr>
            <a:endParaRPr lang="ro-RO" dirty="0">
              <a:latin typeface="Trebuchet MS" panose="020B0603020202020204" pitchFamily="34" charset="0"/>
            </a:endParaRPr>
          </a:p>
          <a:p>
            <a:pPr algn="just"/>
            <a:endParaRPr lang="en-US" dirty="0">
              <a:latin typeface="Trebuchet MS" panose="020B0603020202020204" pitchFamily="34" charset="0"/>
            </a:endParaRPr>
          </a:p>
        </p:txBody>
      </p:sp>
    </p:spTree>
    <p:extLst>
      <p:ext uri="{BB962C8B-B14F-4D97-AF65-F5344CB8AC3E}">
        <p14:creationId xmlns:p14="http://schemas.microsoft.com/office/powerpoint/2010/main" val="307241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619</TotalTime>
  <Words>1189</Words>
  <Application>Microsoft Office PowerPoint</Application>
  <PresentationFormat>Custom</PresentationFormat>
  <Paragraphs>107</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vt:lpstr>
      <vt:lpstr>Montserrat</vt:lpstr>
      <vt:lpstr>Montserrat Bold</vt:lpstr>
      <vt:lpstr>Trebuchet MS</vt:lpstr>
      <vt:lpstr>Arial</vt:lpstr>
      <vt:lpstr>Montserrat Semi-Bold</vt:lpstr>
      <vt:lpstr>Aptos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Epure</dc:creator>
  <cp:lastModifiedBy>Sonia Negoita</cp:lastModifiedBy>
  <cp:revision>45</cp:revision>
  <cp:lastPrinted>2024-10-28T07:50:06Z</cp:lastPrinted>
  <dcterms:created xsi:type="dcterms:W3CDTF">2006-08-16T00:00:00Z</dcterms:created>
  <dcterms:modified xsi:type="dcterms:W3CDTF">2024-10-28T10:41:26Z</dcterms:modified>
  <dc:identifier>DAGQh32qHC8</dc:identifier>
</cp:coreProperties>
</file>