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74" r:id="rId3"/>
    <p:sldId id="275" r:id="rId4"/>
    <p:sldId id="257" r:id="rId5"/>
    <p:sldId id="276" r:id="rId6"/>
    <p:sldId id="258" r:id="rId7"/>
    <p:sldId id="277" r:id="rId8"/>
    <p:sldId id="278" r:id="rId9"/>
    <p:sldId id="279" r:id="rId10"/>
    <p:sldId id="280" r:id="rId11"/>
    <p:sldId id="281" r:id="rId12"/>
    <p:sldId id="260" r:id="rId13"/>
    <p:sldId id="282" r:id="rId14"/>
    <p:sldId id="286" r:id="rId15"/>
    <p:sldId id="259" r:id="rId16"/>
    <p:sldId id="283" r:id="rId17"/>
    <p:sldId id="271" r:id="rId18"/>
    <p:sldId id="284" r:id="rId19"/>
    <p:sldId id="285" r:id="rId20"/>
    <p:sldId id="273" r:id="rId21"/>
  </p:sldIdLst>
  <p:sldSz cx="18288000" cy="10287000"/>
  <p:notesSz cx="6858000" cy="9144000"/>
  <p:embeddedFontLs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 autoAdjust="0"/>
    <p:restoredTop sz="94574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D5A84-5D36-6443-B03F-6EAF3BECD7F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1ACD8-5BF3-5D47-99B6-37BC49C4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5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1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2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0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1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75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1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18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7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l="10000" t="10000" r="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D634D-92F7-D4BB-2956-1AD0C41B8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38" y="9098406"/>
            <a:ext cx="16317324" cy="998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CF9E7-78D5-5A30-BB34-1A4990B58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concurs-national.anfp.gov.ro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oncurs-national.anfp.gov.ro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fp.gov.ro/proiecte/proiecte-in-implementare/proiecte-pnrr/proiecte-pnrr-lista/organizarea-cadrelor-de-competenta-din-administratia-publica-centrala/#sec2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nfp.gov.ro:8080/opendata.aspx" TargetMode="External"/><Relationship Id="rId5" Type="http://schemas.openxmlformats.org/officeDocument/2006/relationships/hyperlink" Target="https://www.anfp.gov.ro:8080/" TargetMode="External"/><Relationship Id="rId4" Type="http://schemas.openxmlformats.org/officeDocument/2006/relationships/hyperlink" Target="https://www.anfp.gov.ro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jpeg"/><Relationship Id="rId3" Type="http://schemas.openxmlformats.org/officeDocument/2006/relationships/image" Target="../media/image6.png"/><Relationship Id="rId7" Type="http://schemas.openxmlformats.org/officeDocument/2006/relationships/image" Target="../media/image18.sv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2.jpeg"/><Relationship Id="rId5" Type="http://schemas.openxmlformats.org/officeDocument/2006/relationships/image" Target="../media/image40.png"/><Relationship Id="rId15" Type="http://schemas.openxmlformats.org/officeDocument/2006/relationships/image" Target="../media/image46.jpe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png"/><Relationship Id="rId1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nfp.gov.ro/R/Doc/2023/Concurs%20National/Raport%20final/raport%20final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oncurs-national.anfp.gov.ro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06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561" r="-27529" b="-696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8570922" y="1505931"/>
            <a:ext cx="1136484" cy="12020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703412" y="2604101"/>
            <a:ext cx="1053654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o-RO" sz="4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Transformarea administrației publice pentru viitor – prezentarea elementelor de reformă introduse de ANFP prin proiectele PNRR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97013" y="5810299"/>
            <a:ext cx="7348874" cy="416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400" dirty="0">
                <a:solidFill>
                  <a:srgbClr val="000000"/>
                </a:solidFill>
                <a:latin typeface="Trebuchet MS" panose="020B0703020202090204" pitchFamily="34" charset="0"/>
                <a:ea typeface="Montserrat Semi-Bold"/>
                <a:cs typeface="Montserrat Semi-Bold"/>
                <a:sym typeface="Montserrat Semi-Bold"/>
              </a:rPr>
              <a:t>Lavinia Niculescu – </a:t>
            </a:r>
            <a:r>
              <a:rPr lang="en-US" sz="2400" dirty="0" err="1">
                <a:solidFill>
                  <a:srgbClr val="000000"/>
                </a:solidFill>
                <a:latin typeface="Trebuchet MS" panose="020B0703020202090204" pitchFamily="34" charset="0"/>
                <a:ea typeface="Montserrat Semi-Bold"/>
                <a:cs typeface="Montserrat Semi-Bold"/>
                <a:sym typeface="Montserrat Semi-Bold"/>
              </a:rPr>
              <a:t>secretar</a:t>
            </a:r>
            <a:r>
              <a:rPr lang="en-US" sz="2400" dirty="0">
                <a:solidFill>
                  <a:srgbClr val="000000"/>
                </a:solidFill>
                <a:latin typeface="Trebuchet MS" panose="020B0703020202090204" pitchFamily="34" charset="0"/>
                <a:ea typeface="Montserrat Semi-Bold"/>
                <a:cs typeface="Montserrat Semi-Bold"/>
                <a:sym typeface="Montserrat Semi-Bold"/>
              </a:rPr>
              <a:t> general ANFP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AE9398-3F42-93E3-B815-23BC964AB580}"/>
              </a:ext>
            </a:extLst>
          </p:cNvPr>
          <p:cNvGrpSpPr/>
          <p:nvPr/>
        </p:nvGrpSpPr>
        <p:grpSpPr>
          <a:xfrm>
            <a:off x="11531213" y="-1360337"/>
            <a:ext cx="18900984" cy="13258553"/>
            <a:chOff x="12163484" y="-1140945"/>
            <a:chExt cx="18900984" cy="13258553"/>
          </a:xfrm>
        </p:grpSpPr>
        <p:sp>
          <p:nvSpPr>
            <p:cNvPr id="8" name="Freeform 8"/>
            <p:cNvSpPr/>
            <p:nvPr/>
          </p:nvSpPr>
          <p:spPr>
            <a:xfrm>
              <a:off x="14925508" y="2489728"/>
              <a:ext cx="1398750" cy="139875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7805915" y="-1140945"/>
              <a:ext cx="13258553" cy="13258553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571500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796265" y="1972266"/>
              <a:ext cx="812410" cy="81241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2163484" y="3834377"/>
              <a:ext cx="3601244" cy="3601244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2499723" y="4145742"/>
              <a:ext cx="2952274" cy="2952262"/>
              <a:chOff x="-24018" y="-87750"/>
              <a:chExt cx="6350000" cy="634997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24018" y="-8775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2371" r="-7722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8" name="AutoShape 28"/>
          <p:cNvSpPr/>
          <p:nvPr/>
        </p:nvSpPr>
        <p:spPr>
          <a:xfrm>
            <a:off x="4724400" y="6743700"/>
            <a:ext cx="317677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83B589-9820-BCC4-F5AF-A43DF48A33FF}"/>
              </a:ext>
            </a:extLst>
          </p:cNvPr>
          <p:cNvGrpSpPr/>
          <p:nvPr/>
        </p:nvGrpSpPr>
        <p:grpSpPr>
          <a:xfrm>
            <a:off x="3929088" y="7842187"/>
            <a:ext cx="10429825" cy="903084"/>
            <a:chOff x="3929088" y="7842187"/>
            <a:chExt cx="10429825" cy="903084"/>
          </a:xfrm>
        </p:grpSpPr>
        <p:pic>
          <p:nvPicPr>
            <p:cNvPr id="40" name="Picture 3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2ACABC0-6311-5B44-EE9A-69D22FAC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088" y="7842187"/>
              <a:ext cx="3323464" cy="900000"/>
            </a:xfrm>
            <a:prstGeom prst="rect">
              <a:avLst/>
            </a:prstGeom>
          </p:spPr>
        </p:pic>
        <p:pic>
          <p:nvPicPr>
            <p:cNvPr id="42" name="Picture 41" descr="A white dog with blue text&#10;&#10;Description automatically generated">
              <a:extLst>
                <a:ext uri="{FF2B5EF4-FFF2-40B4-BE49-F238E27FC236}">
                  <a16:creationId xmlns:a16="http://schemas.microsoft.com/office/drawing/2014/main" id="{0A267967-C5B2-83DD-0BCA-6EF211AE5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1640" y="7845271"/>
              <a:ext cx="3177273" cy="9000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B23D6CF-59F1-A4BD-B177-55ED71D7FA42}"/>
              </a:ext>
            </a:extLst>
          </p:cNvPr>
          <p:cNvSpPr txBox="1"/>
          <p:nvPr/>
        </p:nvSpPr>
        <p:spPr>
          <a:xfrm>
            <a:off x="10326062" y="893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E7F7-E11E-EEBD-6672-543C9E10EB06}"/>
              </a:ext>
            </a:extLst>
          </p:cNvPr>
          <p:cNvSpPr txBox="1"/>
          <p:nvPr/>
        </p:nvSpPr>
        <p:spPr>
          <a:xfrm>
            <a:off x="10242935" y="7347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3D46D1-19A4-8D81-7779-0D1340CDEB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74" y="9098406"/>
            <a:ext cx="16318861" cy="998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C3EC1E-7562-83B0-77D2-17A0065595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E3C23F34-838B-3789-BC4C-09438A65CDEA}"/>
              </a:ext>
            </a:extLst>
          </p:cNvPr>
          <p:cNvSpPr txBox="1"/>
          <p:nvPr/>
        </p:nvSpPr>
        <p:spPr>
          <a:xfrm>
            <a:off x="1828800" y="6819171"/>
            <a:ext cx="91428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Trebuchet MS" panose="020B0603020202020204" pitchFamily="34" charset="0"/>
              </a:rPr>
              <a:t>Eveniment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regional de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promovare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-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Trebuchet MS" panose="020B0603020202020204" pitchFamily="34" charset="0"/>
              </a:rPr>
              <a:t>ținta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nr.185 din PNRR -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Iași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, 25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septembrie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2024 </a:t>
            </a:r>
            <a:endParaRPr lang="en-US" sz="2400" dirty="0">
              <a:solidFill>
                <a:srgbClr val="000000"/>
              </a:solidFill>
              <a:latin typeface="Trebuchet MS" panose="020B0703020202090204" pitchFamily="34" charset="0"/>
              <a:ea typeface="Montserrat Semi-Bold"/>
              <a:cs typeface="Montserrat Semi-Bold"/>
              <a:sym typeface="Montserrat Semi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2D6520-28DB-F0D2-FF95-47F91FC6F6AB}"/>
              </a:ext>
            </a:extLst>
          </p:cNvPr>
          <p:cNvSpPr txBox="1"/>
          <p:nvPr/>
        </p:nvSpPr>
        <p:spPr>
          <a:xfrm>
            <a:off x="914400" y="2303621"/>
            <a:ext cx="12115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rebuchet MS" panose="020B0603020202020204" pitchFamily="34" charset="0"/>
                <a:hlinkClick r:id="rId2"/>
              </a:rPr>
              <a:t>https://concurs-national.anfp.gov.ro</a:t>
            </a:r>
            <a:r>
              <a:rPr lang="en-US" sz="2000" dirty="0">
                <a:latin typeface="Trebuchet MS" panose="020B0603020202020204" pitchFamily="34" charset="0"/>
                <a:hlinkClick r:id="rId2"/>
              </a:rPr>
              <a:t>/</a:t>
            </a:r>
            <a:endParaRPr lang="ro-RO" sz="2000" dirty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581961-858E-64F5-C822-AE4472B8F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857500"/>
            <a:ext cx="11734800" cy="606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32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2D6520-28DB-F0D2-FF95-47F91FC6F6AB}"/>
              </a:ext>
            </a:extLst>
          </p:cNvPr>
          <p:cNvSpPr txBox="1"/>
          <p:nvPr/>
        </p:nvSpPr>
        <p:spPr>
          <a:xfrm>
            <a:off x="914400" y="2303621"/>
            <a:ext cx="12115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rebuchet MS" panose="020B0603020202020204" pitchFamily="34" charset="0"/>
                <a:hlinkClick r:id="rId2"/>
              </a:rPr>
              <a:t>https://concurs-national.anfp.gov.ro</a:t>
            </a:r>
            <a:r>
              <a:rPr lang="en-US" sz="2000" dirty="0">
                <a:latin typeface="Trebuchet MS" panose="020B0603020202020204" pitchFamily="34" charset="0"/>
                <a:hlinkClick r:id="rId2"/>
              </a:rPr>
              <a:t>/</a:t>
            </a:r>
            <a:endParaRPr lang="ro-RO" sz="2000" dirty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178ED-0D51-0C51-A069-9174A1760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1" t="14020" r="854" b="4092"/>
          <a:stretch/>
        </p:blipFill>
        <p:spPr>
          <a:xfrm>
            <a:off x="3276600" y="2857499"/>
            <a:ext cx="10972800" cy="606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31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93545" y="2628900"/>
            <a:ext cx="12576601" cy="1830920"/>
            <a:chOff x="0" y="0"/>
            <a:chExt cx="242769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27695" cy="406400"/>
            </a:xfrm>
            <a:custGeom>
              <a:avLst/>
              <a:gdLst/>
              <a:ahLst/>
              <a:cxnLst/>
              <a:rect l="l" t="t" r="r" b="b"/>
              <a:pathLst>
                <a:path w="2427695" h="406400">
                  <a:moveTo>
                    <a:pt x="2224495" y="0"/>
                  </a:moveTo>
                  <a:cubicBezTo>
                    <a:pt x="2336719" y="0"/>
                    <a:pt x="2427695" y="90976"/>
                    <a:pt x="2427695" y="203200"/>
                  </a:cubicBezTo>
                  <a:cubicBezTo>
                    <a:pt x="2427695" y="315424"/>
                    <a:pt x="2336719" y="406400"/>
                    <a:pt x="222449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42769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723471" y="5321642"/>
            <a:ext cx="1179687" cy="1159043"/>
          </a:xfrm>
          <a:custGeom>
            <a:avLst/>
            <a:gdLst/>
            <a:ahLst/>
            <a:cxnLst/>
            <a:rect l="l" t="t" r="r" b="b"/>
            <a:pathLst>
              <a:path w="1179687" h="1159043">
                <a:moveTo>
                  <a:pt x="0" y="0"/>
                </a:moveTo>
                <a:lnTo>
                  <a:pt x="1179687" y="0"/>
                </a:lnTo>
                <a:lnTo>
                  <a:pt x="1179687" y="1159043"/>
                </a:lnTo>
                <a:lnTo>
                  <a:pt x="0" y="11590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A8CE0B-6FAA-B2AB-A685-84B05D1ED66F}"/>
              </a:ext>
            </a:extLst>
          </p:cNvPr>
          <p:cNvGrpSpPr/>
          <p:nvPr/>
        </p:nvGrpSpPr>
        <p:grpSpPr>
          <a:xfrm>
            <a:off x="699634" y="5695873"/>
            <a:ext cx="1972527" cy="1972527"/>
            <a:chOff x="4653698" y="4914900"/>
            <a:chExt cx="1972527" cy="1972527"/>
          </a:xfrm>
        </p:grpSpPr>
        <p:grpSp>
          <p:nvGrpSpPr>
            <p:cNvPr id="17" name="Group 17"/>
            <p:cNvGrpSpPr/>
            <p:nvPr/>
          </p:nvGrpSpPr>
          <p:grpSpPr>
            <a:xfrm>
              <a:off x="4653698" y="4914900"/>
              <a:ext cx="1972527" cy="1972527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5049268" y="5310470"/>
              <a:ext cx="1181386" cy="1181386"/>
            </a:xfrm>
            <a:custGeom>
              <a:avLst/>
              <a:gdLst/>
              <a:ahLst/>
              <a:cxnLst/>
              <a:rect l="l" t="t" r="r" b="b"/>
              <a:pathLst>
                <a:path w="1181386" h="1181386">
                  <a:moveTo>
                    <a:pt x="0" y="0"/>
                  </a:moveTo>
                  <a:lnTo>
                    <a:pt x="1181387" y="0"/>
                  </a:lnTo>
                  <a:lnTo>
                    <a:pt x="1181387" y="1181387"/>
                  </a:lnTo>
                  <a:lnTo>
                    <a:pt x="0" y="1181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8501489" y="5436044"/>
            <a:ext cx="930238" cy="930238"/>
          </a:xfrm>
          <a:custGeom>
            <a:avLst/>
            <a:gdLst/>
            <a:ahLst/>
            <a:cxnLst/>
            <a:rect l="l" t="t" r="r" b="b"/>
            <a:pathLst>
              <a:path w="930238" h="930238">
                <a:moveTo>
                  <a:pt x="0" y="0"/>
                </a:moveTo>
                <a:lnTo>
                  <a:pt x="930238" y="0"/>
                </a:lnTo>
                <a:lnTo>
                  <a:pt x="930238" y="930239"/>
                </a:lnTo>
                <a:lnTo>
                  <a:pt x="0" y="930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47444" y="2931572"/>
            <a:ext cx="10899255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9"/>
              </a:lnSpc>
            </a:pPr>
            <a:r>
              <a:rPr lang="en-US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JALON 419</a:t>
            </a: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- </a:t>
            </a:r>
            <a:r>
              <a:rPr lang="vi-VN" sz="4000" dirty="0">
                <a:solidFill>
                  <a:schemeClr val="bg1"/>
                </a:solidFill>
                <a:latin typeface="Trebuchet MS" panose="020B0603020202020204" pitchFamily="34" charset="0"/>
              </a:rPr>
              <a:t>Operaționalizarea cadrelor de competență în administrația publică centrală</a:t>
            </a:r>
          </a:p>
          <a:p>
            <a:pPr algn="l">
              <a:lnSpc>
                <a:spcPts val="4599"/>
              </a:lnSpc>
            </a:pP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3776F-2C9E-3B36-B6EF-F7E4E8AE9E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3200" y="4867975"/>
            <a:ext cx="7225166" cy="3628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E81EB-3C60-E952-8193-149E105A5E03}"/>
              </a:ext>
            </a:extLst>
          </p:cNvPr>
          <p:cNvSpPr txBox="1"/>
          <p:nvPr/>
        </p:nvSpPr>
        <p:spPr>
          <a:xfrm>
            <a:off x="12039600" y="2931572"/>
            <a:ext cx="53469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dirty="0">
                <a:solidFill>
                  <a:schemeClr val="accent1">
                    <a:lumMod val="50000"/>
                  </a:schemeClr>
                </a:solidFill>
                <a:highlight>
                  <a:srgbClr val="FFFFFF"/>
                </a:highlight>
              </a:rPr>
              <a:t>SC Ernst &amp; Young SRL, în calitate de lider al Asocierii dintre Societatea Ascendis Consulting SRL, Băncilă, Diaconu și Asociații - Societate Profesională de Avocați cu Răspundere Limitată, Societatea 42 Organizational Assessment SRL, EY Cyprus Advisory Services Limited - Ernst &amp; Young Cyprus Limited</a:t>
            </a:r>
            <a:endParaRPr lang="en-GB" sz="1400" dirty="0">
              <a:solidFill>
                <a:schemeClr val="accent1">
                  <a:lumMod val="50000"/>
                </a:schemeClr>
              </a:solidFill>
              <a:highlight>
                <a:srgbClr val="FFFFFF"/>
              </a:highlight>
              <a:latin typeface="Trebuchet MS" panose="020B06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D0C5B7-10FF-C626-9E08-CEE6DB1D47CA}"/>
              </a:ext>
            </a:extLst>
          </p:cNvPr>
          <p:cNvSpPr txBox="1"/>
          <p:nvPr/>
        </p:nvSpPr>
        <p:spPr>
          <a:xfrm>
            <a:off x="3300427" y="5359753"/>
            <a:ext cx="6380109" cy="279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Abilități pentru </a:t>
            </a:r>
            <a:r>
              <a:rPr lang="ro-RO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performanță;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Recrutarea și evoluția în carieră;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Evaluarea performanțelor;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Managementul talentelor;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Atragerea și retenția personalului;</a:t>
            </a:r>
            <a:endParaRPr lang="ro-RO" sz="16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A11A3C-C614-6071-6169-663CC1535728}"/>
              </a:ext>
            </a:extLst>
          </p:cNvPr>
          <p:cNvSpPr txBox="1"/>
          <p:nvPr/>
        </p:nvSpPr>
        <p:spPr>
          <a:xfrm>
            <a:off x="591886" y="2526001"/>
            <a:ext cx="112308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Competență</a:t>
            </a:r>
            <a:r>
              <a:rPr lang="ro-RO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= 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et de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caracteristici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personale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demonstrabile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şi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măsurabile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cuprinde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cunoștințe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atitudini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aptitudini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şi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abilități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, care fac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posibilă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îndeplinirea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eficace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şi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eficientă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unei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activități</a:t>
            </a:r>
            <a:endParaRPr lang="ro-RO" sz="28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DEF94-E2F6-AF99-4EAB-71828C6A34AF}"/>
              </a:ext>
            </a:extLst>
          </p:cNvPr>
          <p:cNvSpPr txBox="1"/>
          <p:nvPr/>
        </p:nvSpPr>
        <p:spPr>
          <a:xfrm>
            <a:off x="1295400" y="6697486"/>
            <a:ext cx="6019800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o-RO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Metodologia de analiză a posturilor</a:t>
            </a:r>
          </a:p>
          <a:p>
            <a:pPr>
              <a:lnSpc>
                <a:spcPct val="150000"/>
              </a:lnSpc>
            </a:pPr>
            <a:r>
              <a:rPr lang="ro-RO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Compendiu de competențe specifice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9D3AA-A250-1041-A9CD-5EF82885C7AD}"/>
              </a:ext>
            </a:extLst>
          </p:cNvPr>
          <p:cNvSpPr txBox="1"/>
          <p:nvPr/>
        </p:nvSpPr>
        <p:spPr>
          <a:xfrm>
            <a:off x="7315200" y="6697486"/>
            <a:ext cx="9677400" cy="1420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o-RO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hlinkClick r:id="rId2"/>
              </a:rPr>
              <a:t>https://www.anfp.gov.ro/proiecte/proiecte-in-implementare/proiecte-pnrr/proiecte-pnrr-lista/organizarea-cadrelor-de-competenta-din-administratia-publica-centrala/#sec2</a:t>
            </a:r>
            <a:endParaRPr lang="ro-RO" sz="20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622FB-6A84-E15B-0AF1-F13AE36DD453}"/>
              </a:ext>
            </a:extLst>
          </p:cNvPr>
          <p:cNvSpPr txBox="1"/>
          <p:nvPr/>
        </p:nvSpPr>
        <p:spPr>
          <a:xfrm>
            <a:off x="5410200" y="4396300"/>
            <a:ext cx="112308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ro-RO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Competențe specifice </a:t>
            </a:r>
            <a:r>
              <a:rPr lang="ro-RO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= competențe obligatorii care au în componentă cunoștințe, atitudini, aptitudini </a:t>
            </a:r>
            <a:r>
              <a:rPr lang="ro-RO" sz="28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şi</a:t>
            </a:r>
            <a:r>
              <a:rPr lang="ro-RO" sz="28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abilități, stabilite la nivelul instituției pentru fiecare post în parte, necesare ocupării funcției respective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2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5C62B1-0E08-9870-1375-7E6E77826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741180"/>
              </p:ext>
            </p:extLst>
          </p:nvPr>
        </p:nvGraphicFramePr>
        <p:xfrm>
          <a:off x="1371600" y="2738537"/>
          <a:ext cx="7772400" cy="5001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7833">
                  <a:extLst>
                    <a:ext uri="{9D8B030D-6E8A-4147-A177-3AD203B41FA5}">
                      <a16:colId xmlns:a16="http://schemas.microsoft.com/office/drawing/2014/main" val="602139256"/>
                    </a:ext>
                  </a:extLst>
                </a:gridCol>
                <a:gridCol w="4104567">
                  <a:extLst>
                    <a:ext uri="{9D8B030D-6E8A-4147-A177-3AD203B41FA5}">
                      <a16:colId xmlns:a16="http://schemas.microsoft.com/office/drawing/2014/main" val="2265009396"/>
                    </a:ext>
                  </a:extLst>
                </a:gridCol>
              </a:tblGrid>
              <a:tr h="663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Luna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Nr. </a:t>
                      </a:r>
                      <a:r>
                        <a:rPr lang="en-US" sz="2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posturi</a:t>
                      </a:r>
                      <a:r>
                        <a:rPr lang="en-US" sz="2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2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avizate</a:t>
                      </a:r>
                      <a:r>
                        <a:rPr lang="ro-RO" sz="2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 2024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0620652"/>
                  </a:ext>
                </a:extLst>
              </a:tr>
              <a:tr h="4603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feb</a:t>
                      </a:r>
                      <a:r>
                        <a:rPr lang="ro-RO" sz="2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ruarie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942913"/>
                  </a:ext>
                </a:extLst>
              </a:tr>
              <a:tr h="460321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martie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6106055"/>
                  </a:ext>
                </a:extLst>
              </a:tr>
              <a:tr h="460321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aprilie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4590891"/>
                  </a:ext>
                </a:extLst>
              </a:tr>
              <a:tr h="460321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mai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ro-RO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795214"/>
                  </a:ext>
                </a:extLst>
              </a:tr>
              <a:tr h="460321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iunie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o-RO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8827152"/>
                  </a:ext>
                </a:extLst>
              </a:tr>
              <a:tr h="460321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iulie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43</a:t>
                      </a:r>
                      <a:r>
                        <a:rPr lang="ro-RO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6583656"/>
                  </a:ext>
                </a:extLst>
              </a:tr>
              <a:tr h="460321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august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ro-RO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2400" b="0" i="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0796893"/>
                  </a:ext>
                </a:extLst>
              </a:tr>
              <a:tr h="111663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400" u="none" strike="noStrike" dirty="0"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TOTAL: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54</a:t>
                      </a:r>
                      <a:r>
                        <a:rPr lang="ro-RO" sz="2400" u="none" strike="noStrike" dirty="0"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.</a:t>
                      </a:r>
                      <a:r>
                        <a:rPr lang="en-US" sz="2400" u="none" strike="noStrike" dirty="0"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437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64673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5B74DC-892C-4F5F-191E-E8BBBEF2F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659927"/>
              </p:ext>
            </p:extLst>
          </p:nvPr>
        </p:nvGraphicFramePr>
        <p:xfrm>
          <a:off x="10363200" y="2738537"/>
          <a:ext cx="6324600" cy="50019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3029">
                  <a:extLst>
                    <a:ext uri="{9D8B030D-6E8A-4147-A177-3AD203B41FA5}">
                      <a16:colId xmlns:a16="http://schemas.microsoft.com/office/drawing/2014/main" val="2150865486"/>
                    </a:ext>
                  </a:extLst>
                </a:gridCol>
                <a:gridCol w="3681571">
                  <a:extLst>
                    <a:ext uri="{9D8B030D-6E8A-4147-A177-3AD203B41FA5}">
                      <a16:colId xmlns:a16="http://schemas.microsoft.com/office/drawing/2014/main" val="3109559809"/>
                    </a:ext>
                  </a:extLst>
                </a:gridCol>
              </a:tblGrid>
              <a:tr h="981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Luna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Nr. </a:t>
                      </a:r>
                      <a:r>
                        <a:rPr lang="ro-RO" sz="24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autorități și instituții publice pentru care s-au avizat posturile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8619249"/>
                  </a:ext>
                </a:extLst>
              </a:tr>
              <a:tr h="3983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feb</a:t>
                      </a:r>
                      <a:r>
                        <a:rPr lang="ro-RO" sz="240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ruarie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6915640"/>
                  </a:ext>
                </a:extLst>
              </a:tr>
              <a:tr h="398337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martie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u="none" strike="noStrike" kern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5377683"/>
                  </a:ext>
                </a:extLst>
              </a:tr>
              <a:tr h="398337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aprilie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969598"/>
                  </a:ext>
                </a:extLst>
              </a:tr>
              <a:tr h="398337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mai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6833975"/>
                  </a:ext>
                </a:extLst>
              </a:tr>
              <a:tr h="398337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iunie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5120262"/>
                  </a:ext>
                </a:extLst>
              </a:tr>
              <a:tr h="398337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iulie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6842769"/>
                  </a:ext>
                </a:extLst>
              </a:tr>
              <a:tr h="398337"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august</a:t>
                      </a:r>
                      <a:endParaRPr lang="en-US" sz="24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0025379"/>
                  </a:ext>
                </a:extLst>
              </a:tr>
              <a:tr h="104042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400" u="none" strike="noStrike" dirty="0"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TOTAL: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u="none" strike="noStrike" dirty="0"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400" u="none" strike="noStrike" dirty="0">
                          <a:effectLst/>
                          <a:highlight>
                            <a:srgbClr val="FFF2CC"/>
                          </a:highlight>
                          <a:latin typeface="Trebuchet MS" panose="020B0603020202020204" pitchFamily="34" charset="0"/>
                        </a:rPr>
                        <a:t>1.343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524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335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68885" y="2247900"/>
            <a:ext cx="11742883" cy="1830920"/>
            <a:chOff x="0" y="0"/>
            <a:chExt cx="161270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2708" cy="406400"/>
            </a:xfrm>
            <a:custGeom>
              <a:avLst/>
              <a:gdLst/>
              <a:ahLst/>
              <a:cxnLst/>
              <a:rect l="l" t="t" r="r" b="b"/>
              <a:pathLst>
                <a:path w="1612708" h="406400">
                  <a:moveTo>
                    <a:pt x="1409508" y="0"/>
                  </a:moveTo>
                  <a:cubicBezTo>
                    <a:pt x="1521732" y="0"/>
                    <a:pt x="1612708" y="90976"/>
                    <a:pt x="1612708" y="203200"/>
                  </a:cubicBezTo>
                  <a:cubicBezTo>
                    <a:pt x="1612708" y="315424"/>
                    <a:pt x="1521732" y="406400"/>
                    <a:pt x="14095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27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480756" y="7465512"/>
            <a:ext cx="898828" cy="911359"/>
          </a:xfrm>
          <a:custGeom>
            <a:avLst/>
            <a:gdLst/>
            <a:ahLst/>
            <a:cxnLst/>
            <a:rect l="l" t="t" r="r" b="b"/>
            <a:pathLst>
              <a:path w="1091382" h="1106598">
                <a:moveTo>
                  <a:pt x="0" y="0"/>
                </a:moveTo>
                <a:lnTo>
                  <a:pt x="1091382" y="0"/>
                </a:lnTo>
                <a:lnTo>
                  <a:pt x="1091382" y="1106598"/>
                </a:lnTo>
                <a:lnTo>
                  <a:pt x="0" y="1106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831033" y="4336142"/>
            <a:ext cx="10522768" cy="4478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o-RO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POCA 2014-2020 – proiectul „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Dezvoltarea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unui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sistem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de management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unitar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al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resurselor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umane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din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administraţia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publică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”</a:t>
            </a:r>
            <a:r>
              <a:rPr lang="ro-RO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(</a:t>
            </a:r>
            <a:r>
              <a:rPr lang="ro-RO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SIPOCA 136</a:t>
            </a:r>
            <a:r>
              <a:rPr lang="ro-RO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), finalizat în 2022: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o-RO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Noul model de recrutare în funcția publică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o-RO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Dezvoltarea și operaționalizarea cadrelor de competență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o-RO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Jalon 419: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o-RO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Sprijin gestionare și coordonare politici MRU;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o-RO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Program de consolidare a capacității funcționarilor publici de conducere;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o-RO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Activitate analitică MRU – date pentru forța de muncă strategică.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o-RO" sz="20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o-RO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TSI 2024 </a:t>
            </a:r>
            <a:r>
              <a:rPr lang="ro-RO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– proiectul 24RO09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„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Dezvoltarea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cadrului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competențe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digitale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generale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pentru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funcționarii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publici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din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România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”</a:t>
            </a:r>
            <a:endParaRPr lang="ro-RO" sz="16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68534" y="2537741"/>
            <a:ext cx="9162553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Asistența</a:t>
            </a:r>
            <a:r>
              <a:rPr lang="en-US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tehnică</a:t>
            </a:r>
            <a:r>
              <a:rPr lang="en-US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furnizată</a:t>
            </a:r>
            <a:r>
              <a:rPr lang="en-US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999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către</a:t>
            </a:r>
            <a:r>
              <a:rPr lang="en-US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Banca </a:t>
            </a:r>
            <a:r>
              <a:rPr lang="en-US" sz="3999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Mondială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DDD71F-0972-5382-7106-6154D2E1C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2508206"/>
            <a:ext cx="6193468" cy="60848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68885" y="2247900"/>
            <a:ext cx="14989685" cy="1830920"/>
            <a:chOff x="0" y="0"/>
            <a:chExt cx="161270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2708" cy="406400"/>
            </a:xfrm>
            <a:custGeom>
              <a:avLst/>
              <a:gdLst/>
              <a:ahLst/>
              <a:cxnLst/>
              <a:rect l="l" t="t" r="r" b="b"/>
              <a:pathLst>
                <a:path w="1612708" h="406400">
                  <a:moveTo>
                    <a:pt x="1409508" y="0"/>
                  </a:moveTo>
                  <a:cubicBezTo>
                    <a:pt x="1521732" y="0"/>
                    <a:pt x="1612708" y="90976"/>
                    <a:pt x="1612708" y="203200"/>
                  </a:cubicBezTo>
                  <a:cubicBezTo>
                    <a:pt x="1612708" y="315424"/>
                    <a:pt x="1521732" y="406400"/>
                    <a:pt x="14095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27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480756" y="7465512"/>
            <a:ext cx="898828" cy="911359"/>
          </a:xfrm>
          <a:custGeom>
            <a:avLst/>
            <a:gdLst/>
            <a:ahLst/>
            <a:cxnLst/>
            <a:rect l="l" t="t" r="r" b="b"/>
            <a:pathLst>
              <a:path w="1091382" h="1106598">
                <a:moveTo>
                  <a:pt x="0" y="0"/>
                </a:moveTo>
                <a:lnTo>
                  <a:pt x="1091382" y="0"/>
                </a:lnTo>
                <a:lnTo>
                  <a:pt x="1091382" y="1106598"/>
                </a:lnTo>
                <a:lnTo>
                  <a:pt x="0" y="1106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773240" y="2355756"/>
            <a:ext cx="126379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JALON 418</a:t>
            </a: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: Identificarea și implementarea unor soluții privind creșterea prestigiului funcției publice </a:t>
            </a:r>
          </a:p>
          <a:p>
            <a:pPr algn="l">
              <a:lnSpc>
                <a:spcPts val="4599"/>
              </a:lnSpc>
            </a:pP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AB205-7C13-3AA9-A3F0-76A046054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72800" y="4418026"/>
            <a:ext cx="6541960" cy="4364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A0249-7176-F393-DD23-A4C20697F91B}"/>
              </a:ext>
            </a:extLst>
          </p:cNvPr>
          <p:cNvSpPr txBox="1"/>
          <p:nvPr/>
        </p:nvSpPr>
        <p:spPr>
          <a:xfrm>
            <a:off x="609600" y="4418026"/>
            <a:ext cx="10668000" cy="378565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2 propuneri legislative elaborate              ADOPTARE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Introducere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modificări privind gestionarea carierei funcționarilor publici </a:t>
            </a: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=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&gt;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meritocrație</a:t>
            </a:r>
            <a:endParaRPr lang="ro-RO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Reglementarea gestionării personalului contractual din administrația publică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ro-RO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Analize de imagine a modului în care este reflectat rolul ANFP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şi al funcţionarilor publici în opinia publică;</a:t>
            </a:r>
            <a:endParaRPr lang="ro-RO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Modele de bune practici -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imaginea funcţionarilor publici în alte state europene</a:t>
            </a:r>
            <a:endParaRPr lang="ro-RO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F68B9-8BDB-F8FE-E696-6E336B2EC92D}"/>
              </a:ext>
            </a:extLst>
          </p:cNvPr>
          <p:cNvSpPr txBox="1"/>
          <p:nvPr/>
        </p:nvSpPr>
        <p:spPr>
          <a:xfrm>
            <a:off x="8045560" y="-1612673"/>
            <a:ext cx="1527770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Identificarea</a:t>
            </a:r>
            <a:r>
              <a:rPr lang="en-US" sz="1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și</a:t>
            </a:r>
            <a:r>
              <a:rPr lang="en-US" sz="1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implementarea</a:t>
            </a:r>
            <a:r>
              <a:rPr lang="en-US" sz="1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unor</a:t>
            </a:r>
            <a:r>
              <a:rPr lang="en-US" sz="1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soluții</a:t>
            </a:r>
            <a:r>
              <a:rPr lang="en-US" sz="1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privind</a:t>
            </a:r>
            <a:r>
              <a:rPr lang="en-US" sz="1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creșterea</a:t>
            </a:r>
            <a:r>
              <a:rPr lang="en-US" sz="1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prestigiului</a:t>
            </a:r>
            <a:r>
              <a:rPr lang="en-US" sz="1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funcției</a:t>
            </a:r>
            <a:r>
              <a:rPr lang="en-US" sz="1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publice</a:t>
            </a:r>
            <a:r>
              <a:rPr lang="en-US" sz="1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endParaRPr lang="ro-RO" sz="14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algn="ctr"/>
            <a:r>
              <a:rPr lang="vi-VN" sz="12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Asocierea dintre Rovner &amp; Moore SRL, Public Research SRL, Asociația</a:t>
            </a:r>
          </a:p>
          <a:p>
            <a:pPr algn="ctr"/>
            <a:r>
              <a:rPr lang="vi-VN" sz="12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Română pentru Transparență| Transparency International Romania și</a:t>
            </a:r>
          </a:p>
          <a:p>
            <a:pPr algn="ctr"/>
            <a:r>
              <a:rPr lang="vi-VN" sz="1200" dirty="0">
                <a:solidFill>
                  <a:srgbClr val="4472C4">
                    <a:lumMod val="50000"/>
                  </a:srgbClr>
                </a:solidFill>
                <a:latin typeface="Trebuchet MS" panose="020B0603020202020204" pitchFamily="34" charset="0"/>
              </a:rPr>
              <a:t>Deloitte Consultanță SRL</a:t>
            </a:r>
            <a:endParaRPr lang="en-GB" b="1" dirty="0">
              <a:solidFill>
                <a:srgbClr val="4472C4">
                  <a:lumMod val="50000"/>
                </a:srgbClr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6" descr="A logo with people in the shape of a heart&#10;&#10;Description automatically generated">
            <a:extLst>
              <a:ext uri="{FF2B5EF4-FFF2-40B4-BE49-F238E27FC236}">
                <a16:creationId xmlns:a16="http://schemas.microsoft.com/office/drawing/2014/main" id="{D8848B53-AEE8-82C4-FEC2-7093EE2984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t="17385" r="18919" b="20452"/>
          <a:stretch/>
        </p:blipFill>
        <p:spPr>
          <a:xfrm>
            <a:off x="14706600" y="1745062"/>
            <a:ext cx="2503360" cy="2503361"/>
          </a:xfrm>
          <a:prstGeom prst="rect">
            <a:avLst/>
          </a:prstGeom>
        </p:spPr>
      </p:pic>
      <p:sp>
        <p:nvSpPr>
          <p:cNvPr id="8" name="Right Arrow 6">
            <a:extLst>
              <a:ext uri="{FF2B5EF4-FFF2-40B4-BE49-F238E27FC236}">
                <a16:creationId xmlns:a16="http://schemas.microsoft.com/office/drawing/2014/main" id="{09BF4646-B81E-5E28-067B-02603B54B428}"/>
              </a:ext>
            </a:extLst>
          </p:cNvPr>
          <p:cNvSpPr/>
          <p:nvPr/>
        </p:nvSpPr>
        <p:spPr>
          <a:xfrm>
            <a:off x="5724027" y="4610100"/>
            <a:ext cx="905373" cy="15240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6B5AEB-C8D6-B8DF-0CF2-D3B2EA8632B6}"/>
              </a:ext>
            </a:extLst>
          </p:cNvPr>
          <p:cNvSpPr txBox="1"/>
          <p:nvPr/>
        </p:nvSpPr>
        <p:spPr>
          <a:xfrm>
            <a:off x="939290" y="8203678"/>
            <a:ext cx="950011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400" dirty="0">
                <a:solidFill>
                  <a:schemeClr val="accent1">
                    <a:lumMod val="50000"/>
                  </a:schemeClr>
                </a:solidFill>
                <a:highlight>
                  <a:srgbClr val="FFFFFF"/>
                </a:highlight>
              </a:rPr>
              <a:t>Asocierea dintre Rovner &amp; Moore SRL, Public Research SRL, Asociația</a:t>
            </a:r>
          </a:p>
          <a:p>
            <a:pPr algn="ctr"/>
            <a:r>
              <a:rPr lang="vi-VN" sz="1400" dirty="0">
                <a:solidFill>
                  <a:schemeClr val="accent1">
                    <a:lumMod val="50000"/>
                  </a:schemeClr>
                </a:solidFill>
                <a:highlight>
                  <a:srgbClr val="FFFFFF"/>
                </a:highlight>
              </a:rPr>
              <a:t>Română pentru Transparență| Transparency International Romania și</a:t>
            </a:r>
          </a:p>
          <a:p>
            <a:pPr algn="ctr"/>
            <a:r>
              <a:rPr lang="vi-VN" sz="1400" dirty="0">
                <a:solidFill>
                  <a:schemeClr val="accent1">
                    <a:lumMod val="50000"/>
                  </a:schemeClr>
                </a:solidFill>
                <a:highlight>
                  <a:srgbClr val="FFFFFF"/>
                </a:highlight>
              </a:rPr>
              <a:t>Deloitte Consultanță SRL</a:t>
            </a:r>
            <a:endParaRPr lang="en-GB" sz="1400" dirty="0">
              <a:solidFill>
                <a:schemeClr val="accent1">
                  <a:lumMod val="50000"/>
                </a:schemeClr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01253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9514" y="2249388"/>
            <a:ext cx="15626886" cy="1676999"/>
            <a:chOff x="0" y="0"/>
            <a:chExt cx="322678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6786" cy="406400"/>
            </a:xfrm>
            <a:custGeom>
              <a:avLst/>
              <a:gdLst/>
              <a:ahLst/>
              <a:cxnLst/>
              <a:rect l="l" t="t" r="r" b="b"/>
              <a:pathLst>
                <a:path w="3226786" h="406400">
                  <a:moveTo>
                    <a:pt x="3023586" y="0"/>
                  </a:moveTo>
                  <a:cubicBezTo>
                    <a:pt x="3135810" y="0"/>
                    <a:pt x="3226786" y="90976"/>
                    <a:pt x="3226786" y="203200"/>
                  </a:cubicBezTo>
                  <a:cubicBezTo>
                    <a:pt x="3226786" y="315424"/>
                    <a:pt x="3135810" y="406400"/>
                    <a:pt x="302358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857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67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330066" y="2353842"/>
            <a:ext cx="15129134" cy="135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JALON 177: </a:t>
            </a:r>
            <a:r>
              <a:rPr lang="vi-VN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platforme interactive și colaborative pentru managementul standardizat al resurselor umane în administrația publică centrală</a:t>
            </a:r>
            <a:endParaRPr lang="en-US" sz="3999" b="1" dirty="0">
              <a:solidFill>
                <a:schemeClr val="bg1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1FA543-F333-35F8-EE02-A333AFD6DB16}"/>
              </a:ext>
            </a:extLst>
          </p:cNvPr>
          <p:cNvGrpSpPr/>
          <p:nvPr/>
        </p:nvGrpSpPr>
        <p:grpSpPr>
          <a:xfrm>
            <a:off x="457200" y="4293982"/>
            <a:ext cx="2986501" cy="2986501"/>
            <a:chOff x="801570" y="3925403"/>
            <a:chExt cx="2986501" cy="298650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D8D2BF2-ECF6-047D-99F2-546FB52D5DBB}"/>
                </a:ext>
              </a:extLst>
            </p:cNvPr>
            <p:cNvSpPr/>
            <p:nvPr/>
          </p:nvSpPr>
          <p:spPr>
            <a:xfrm>
              <a:off x="801570" y="3925403"/>
              <a:ext cx="2986501" cy="2986501"/>
            </a:xfrm>
            <a:custGeom>
              <a:avLst/>
              <a:gdLst/>
              <a:ahLst/>
              <a:cxnLst/>
              <a:rect l="l" t="t" r="r" b="b"/>
              <a:pathLst>
                <a:path w="2986501" h="2986501">
                  <a:moveTo>
                    <a:pt x="0" y="0"/>
                  </a:moveTo>
                  <a:lnTo>
                    <a:pt x="2986501" y="0"/>
                  </a:lnTo>
                  <a:lnTo>
                    <a:pt x="2986501" y="2986501"/>
                  </a:lnTo>
                  <a:lnTo>
                    <a:pt x="0" y="2986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BBC7706F-E101-2682-01D7-0780AFB95226}"/>
                </a:ext>
              </a:extLst>
            </p:cNvPr>
            <p:cNvGrpSpPr/>
            <p:nvPr/>
          </p:nvGrpSpPr>
          <p:grpSpPr>
            <a:xfrm>
              <a:off x="1061208" y="4202008"/>
              <a:ext cx="2435259" cy="2435259"/>
              <a:chOff x="0" y="0"/>
              <a:chExt cx="812800" cy="8128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B23D09B1-D8CB-9EE4-2F46-D5527DD4B04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6FEBFD3B-B25E-9011-65DD-CF10710FF37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1B55A6-85FB-E995-B44C-6A9FF737B7F5}"/>
                </a:ext>
              </a:extLst>
            </p:cNvPr>
            <p:cNvSpPr txBox="1"/>
            <p:nvPr/>
          </p:nvSpPr>
          <p:spPr>
            <a:xfrm>
              <a:off x="1435853" y="5070173"/>
              <a:ext cx="17179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o-RO" sz="32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E-ANFP</a:t>
              </a:r>
              <a:endParaRPr lang="en-US" sz="32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AF1EC2-712A-5432-8947-53227332A8F2}"/>
              </a:ext>
            </a:extLst>
          </p:cNvPr>
          <p:cNvGrpSpPr/>
          <p:nvPr/>
        </p:nvGrpSpPr>
        <p:grpSpPr>
          <a:xfrm>
            <a:off x="8526730" y="4293981"/>
            <a:ext cx="2986501" cy="2986501"/>
            <a:chOff x="4218168" y="3925403"/>
            <a:chExt cx="2986501" cy="2986501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A7FC100D-3CFE-396C-4964-17BCAA4C6814}"/>
                </a:ext>
              </a:extLst>
            </p:cNvPr>
            <p:cNvSpPr/>
            <p:nvPr/>
          </p:nvSpPr>
          <p:spPr>
            <a:xfrm>
              <a:off x="4218168" y="3925403"/>
              <a:ext cx="2986501" cy="2986501"/>
            </a:xfrm>
            <a:custGeom>
              <a:avLst/>
              <a:gdLst/>
              <a:ahLst/>
              <a:cxnLst/>
              <a:rect l="l" t="t" r="r" b="b"/>
              <a:pathLst>
                <a:path w="2986501" h="2986501">
                  <a:moveTo>
                    <a:pt x="0" y="0"/>
                  </a:moveTo>
                  <a:lnTo>
                    <a:pt x="2986501" y="0"/>
                  </a:lnTo>
                  <a:lnTo>
                    <a:pt x="2986501" y="2986501"/>
                  </a:lnTo>
                  <a:lnTo>
                    <a:pt x="0" y="2986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FF77E6-41BC-284E-037E-15C2FCEE80B7}"/>
                </a:ext>
              </a:extLst>
            </p:cNvPr>
            <p:cNvGrpSpPr/>
            <p:nvPr/>
          </p:nvGrpSpPr>
          <p:grpSpPr>
            <a:xfrm>
              <a:off x="4509761" y="4202008"/>
              <a:ext cx="2435259" cy="2435259"/>
              <a:chOff x="4509761" y="4202008"/>
              <a:chExt cx="2435259" cy="2435259"/>
            </a:xfrm>
          </p:grpSpPr>
          <p:grpSp>
            <p:nvGrpSpPr>
              <p:cNvPr id="16" name="Group 16">
                <a:extLst>
                  <a:ext uri="{FF2B5EF4-FFF2-40B4-BE49-F238E27FC236}">
                    <a16:creationId xmlns:a16="http://schemas.microsoft.com/office/drawing/2014/main" id="{632825B7-96AF-945D-4F11-FE06C48EAA55}"/>
                  </a:ext>
                </a:extLst>
              </p:cNvPr>
              <p:cNvGrpSpPr/>
              <p:nvPr/>
            </p:nvGrpSpPr>
            <p:grpSpPr>
              <a:xfrm>
                <a:off x="4509761" y="4202008"/>
                <a:ext cx="2435259" cy="2435259"/>
                <a:chOff x="0" y="0"/>
                <a:chExt cx="812800" cy="812800"/>
              </a:xfrm>
            </p:grpSpPr>
            <p:sp>
              <p:nvSpPr>
                <p:cNvPr id="17" name="Freeform 17">
                  <a:extLst>
                    <a:ext uri="{FF2B5EF4-FFF2-40B4-BE49-F238E27FC236}">
                      <a16:creationId xmlns:a16="http://schemas.microsoft.com/office/drawing/2014/main" id="{08401421-12E3-715F-1FDB-223C533BE3B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293E6B"/>
                </a:solidFill>
                <a:ln w="161925" cap="sq">
                  <a:solidFill>
                    <a:srgbClr val="3B599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" name="TextBox 18">
                  <a:extLst>
                    <a:ext uri="{FF2B5EF4-FFF2-40B4-BE49-F238E27FC236}">
                      <a16:creationId xmlns:a16="http://schemas.microsoft.com/office/drawing/2014/main" id="{1EE12330-B434-1EAF-87D9-ABC340B60A7E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59"/>
                    </a:lnSpc>
                  </a:pPr>
                  <a:endParaRPr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B86BD8-25C5-79D1-CDAA-09B9EF6B6F86}"/>
                  </a:ext>
                </a:extLst>
              </p:cNvPr>
              <p:cNvSpPr txBox="1"/>
              <p:nvPr/>
            </p:nvSpPr>
            <p:spPr>
              <a:xfrm>
                <a:off x="4852451" y="5070172"/>
                <a:ext cx="17179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o-RO" sz="32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SIMRU</a:t>
                </a:r>
                <a:endParaRPr lang="en-US" sz="32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DCC9D4E-22B7-1BB8-5DE5-99B524169914}"/>
              </a:ext>
            </a:extLst>
          </p:cNvPr>
          <p:cNvSpPr txBox="1"/>
          <p:nvPr/>
        </p:nvSpPr>
        <p:spPr>
          <a:xfrm>
            <a:off x="3512077" y="4316160"/>
            <a:ext cx="48397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14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n-US" sz="1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ro-RO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e-ANFP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ro-RO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– dezvoltarea și extinderea platformei de gestionare a funcției publice 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(t</a:t>
            </a:r>
            <a:r>
              <a:rPr lang="ro-RO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oate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procesele:</a:t>
            </a:r>
          </a:p>
          <a:p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on boarding  - recrutare –evaluare/promovare/ieșire din sistemul public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modelul cadrelor de competență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fișe de post standardizate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)</a:t>
            </a:r>
          </a:p>
          <a:p>
            <a:endParaRPr lang="en-US" sz="14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algn="just"/>
            <a:endParaRPr lang="en-US" sz="12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1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8986E9-F767-0DF1-CCEF-C5168B8F5B78}"/>
              </a:ext>
            </a:extLst>
          </p:cNvPr>
          <p:cNvSpPr txBox="1"/>
          <p:nvPr/>
        </p:nvSpPr>
        <p:spPr>
          <a:xfrm>
            <a:off x="11804835" y="4133134"/>
            <a:ext cx="547578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r>
              <a:rPr lang="vi-VN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SIMRU</a:t>
            </a:r>
            <a:r>
              <a:rPr lang="ro-RO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– dezvoltarea platformei de gestionare internă pentru autoritățile publice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- 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self service 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(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acces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dosar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profesional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digital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pentru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angajat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generare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adeverințe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-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automatizat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cazier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administrativ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validare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acte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de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studii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etc.)</a:t>
            </a:r>
          </a:p>
          <a:p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- 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self management 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(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actualizarea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directă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de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către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funcționar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a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propriului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dosar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profesional</a:t>
            </a:r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).</a:t>
            </a:r>
          </a:p>
          <a:p>
            <a:pPr algn="just"/>
            <a:endParaRPr lang="en-US" sz="12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1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58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C3082-540F-86C6-6D73-85AA97260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7" b="6396"/>
          <a:stretch/>
        </p:blipFill>
        <p:spPr>
          <a:xfrm>
            <a:off x="762000" y="2095500"/>
            <a:ext cx="7696200" cy="3713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EFFA03-55B2-F024-230A-4C95FA21A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" t="6645" b="5870"/>
          <a:stretch/>
        </p:blipFill>
        <p:spPr>
          <a:xfrm>
            <a:off x="8780295" y="2107442"/>
            <a:ext cx="8931731" cy="3713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6CF1F-D68A-BBF7-042D-9B402E6283A6}"/>
              </a:ext>
            </a:extLst>
          </p:cNvPr>
          <p:cNvSpPr txBox="1"/>
          <p:nvPr/>
        </p:nvSpPr>
        <p:spPr>
          <a:xfrm>
            <a:off x="3625072" y="6316069"/>
            <a:ext cx="493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Noul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website: </a:t>
            </a:r>
            <a:r>
              <a:rPr lang="en-US" dirty="0">
                <a:latin typeface="Trebuchet MS" panose="020B0603020202020204" pitchFamily="34" charset="0"/>
                <a:hlinkClick r:id="rId4"/>
              </a:rPr>
              <a:t>anfp.gov.ro</a:t>
            </a:r>
            <a:r>
              <a:rPr lang="ro-RO" dirty="0">
                <a:latin typeface="Trebuchet MS" panose="020B0603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</a:rPr>
              <a:t>/</a:t>
            </a:r>
            <a:r>
              <a:rPr lang="ro-RO" dirty="0">
                <a:latin typeface="Trebuchet MS" panose="020B0603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  <a:hlinkClick r:id="rId5"/>
              </a:rPr>
              <a:t>anfp.gov.ro:8080 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E549E-7843-6561-F9DD-E94F53ECC4C4}"/>
              </a:ext>
            </a:extLst>
          </p:cNvPr>
          <p:cNvSpPr txBox="1"/>
          <p:nvPr/>
        </p:nvSpPr>
        <p:spPr>
          <a:xfrm>
            <a:off x="12877800" y="6316069"/>
            <a:ext cx="502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Noul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sistem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de management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documente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BFC5B-AEB5-064E-AD0C-D0D380FCFD84}"/>
              </a:ext>
            </a:extLst>
          </p:cNvPr>
          <p:cNvSpPr txBox="1"/>
          <p:nvPr/>
        </p:nvSpPr>
        <p:spPr>
          <a:xfrm>
            <a:off x="7620000" y="7277100"/>
            <a:ext cx="555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Open data </a:t>
            </a:r>
            <a:r>
              <a:rPr lang="en-US" dirty="0">
                <a:latin typeface="Trebuchet MS" panose="020B0603020202020204" pitchFamily="34" charset="0"/>
                <a:hlinkClick r:id="rId6"/>
              </a:rPr>
              <a:t>anfp.gov.ro:8080/opendata.aspx</a:t>
            </a:r>
            <a:endParaRPr lang="en-US" dirty="0">
              <a:latin typeface="Trebuchet MS" panose="020B0603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26A831-16D9-6578-A86B-A79AEEE6AF6F}"/>
              </a:ext>
            </a:extLst>
          </p:cNvPr>
          <p:cNvGrpSpPr/>
          <p:nvPr/>
        </p:nvGrpSpPr>
        <p:grpSpPr>
          <a:xfrm>
            <a:off x="2438400" y="6000132"/>
            <a:ext cx="1006599" cy="1006599"/>
            <a:chOff x="1028700" y="5381253"/>
            <a:chExt cx="1006599" cy="1006599"/>
          </a:xfrm>
        </p:grpSpPr>
        <p:grpSp>
          <p:nvGrpSpPr>
            <p:cNvPr id="8" name="Group 23">
              <a:extLst>
                <a:ext uri="{FF2B5EF4-FFF2-40B4-BE49-F238E27FC236}">
                  <a16:creationId xmlns:a16="http://schemas.microsoft.com/office/drawing/2014/main" id="{66DFCF9D-693A-FC81-0AA2-57927ACBE084}"/>
                </a:ext>
              </a:extLst>
            </p:cNvPr>
            <p:cNvGrpSpPr/>
            <p:nvPr/>
          </p:nvGrpSpPr>
          <p:grpSpPr>
            <a:xfrm>
              <a:off x="1028700" y="5381253"/>
              <a:ext cx="1006599" cy="1006599"/>
              <a:chOff x="0" y="0"/>
              <a:chExt cx="812800" cy="812800"/>
            </a:xfrm>
          </p:grpSpPr>
          <p:sp>
            <p:nvSpPr>
              <p:cNvPr id="10" name="Freeform 24">
                <a:extLst>
                  <a:ext uri="{FF2B5EF4-FFF2-40B4-BE49-F238E27FC236}">
                    <a16:creationId xmlns:a16="http://schemas.microsoft.com/office/drawing/2014/main" id="{33ACB95D-C2E8-51CB-0CB7-4990DD36E14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B599B"/>
              </a:solid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11" name="TextBox 25">
                <a:extLst>
                  <a:ext uri="{FF2B5EF4-FFF2-40B4-BE49-F238E27FC236}">
                    <a16:creationId xmlns:a16="http://schemas.microsoft.com/office/drawing/2014/main" id="{C28E39BF-E2D9-136D-D9D9-1AF1BA00E22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BD99538E-2A07-52A0-D004-9B0BEC7A234B}"/>
                </a:ext>
              </a:extLst>
            </p:cNvPr>
            <p:cNvSpPr/>
            <p:nvPr/>
          </p:nvSpPr>
          <p:spPr>
            <a:xfrm>
              <a:off x="1174654" y="5381253"/>
              <a:ext cx="809941" cy="874431"/>
            </a:xfrm>
            <a:custGeom>
              <a:avLst/>
              <a:gdLst/>
              <a:ahLst/>
              <a:cxnLst/>
              <a:rect l="l" t="t" r="r" b="b"/>
              <a:pathLst>
                <a:path w="809941" h="874431">
                  <a:moveTo>
                    <a:pt x="0" y="0"/>
                  </a:moveTo>
                  <a:lnTo>
                    <a:pt x="809941" y="0"/>
                  </a:lnTo>
                  <a:lnTo>
                    <a:pt x="809941" y="874430"/>
                  </a:lnTo>
                  <a:lnTo>
                    <a:pt x="0" y="874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01E3D4-6FF4-35B9-4D6F-646F4E44EC49}"/>
              </a:ext>
            </a:extLst>
          </p:cNvPr>
          <p:cNvGrpSpPr/>
          <p:nvPr/>
        </p:nvGrpSpPr>
        <p:grpSpPr>
          <a:xfrm>
            <a:off x="11658600" y="5934047"/>
            <a:ext cx="1006599" cy="1006599"/>
            <a:chOff x="1028700" y="5381253"/>
            <a:chExt cx="1006599" cy="1006599"/>
          </a:xfrm>
        </p:grpSpPr>
        <p:grpSp>
          <p:nvGrpSpPr>
            <p:cNvPr id="13" name="Group 23">
              <a:extLst>
                <a:ext uri="{FF2B5EF4-FFF2-40B4-BE49-F238E27FC236}">
                  <a16:creationId xmlns:a16="http://schemas.microsoft.com/office/drawing/2014/main" id="{1B58EE40-FFFE-FB9E-16AA-4319031EF0C3}"/>
                </a:ext>
              </a:extLst>
            </p:cNvPr>
            <p:cNvGrpSpPr/>
            <p:nvPr/>
          </p:nvGrpSpPr>
          <p:grpSpPr>
            <a:xfrm>
              <a:off x="1028700" y="5381253"/>
              <a:ext cx="1006599" cy="1006599"/>
              <a:chOff x="0" y="0"/>
              <a:chExt cx="812800" cy="812800"/>
            </a:xfrm>
          </p:grpSpPr>
          <p:sp>
            <p:nvSpPr>
              <p:cNvPr id="15" name="Freeform 24">
                <a:extLst>
                  <a:ext uri="{FF2B5EF4-FFF2-40B4-BE49-F238E27FC236}">
                    <a16:creationId xmlns:a16="http://schemas.microsoft.com/office/drawing/2014/main" id="{0ACFFEB4-5F54-1883-A618-EDCEA153DC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B599B"/>
              </a:solid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16" name="TextBox 25">
                <a:extLst>
                  <a:ext uri="{FF2B5EF4-FFF2-40B4-BE49-F238E27FC236}">
                    <a16:creationId xmlns:a16="http://schemas.microsoft.com/office/drawing/2014/main" id="{788E2D36-EF86-FBE3-E14D-D1938F48A4D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FB1F5D47-55C5-6D9E-B55E-A2EB9CF8813E}"/>
                </a:ext>
              </a:extLst>
            </p:cNvPr>
            <p:cNvSpPr/>
            <p:nvPr/>
          </p:nvSpPr>
          <p:spPr>
            <a:xfrm>
              <a:off x="1174654" y="5381253"/>
              <a:ext cx="809941" cy="874431"/>
            </a:xfrm>
            <a:custGeom>
              <a:avLst/>
              <a:gdLst/>
              <a:ahLst/>
              <a:cxnLst/>
              <a:rect l="l" t="t" r="r" b="b"/>
              <a:pathLst>
                <a:path w="809941" h="874431">
                  <a:moveTo>
                    <a:pt x="0" y="0"/>
                  </a:moveTo>
                  <a:lnTo>
                    <a:pt x="809941" y="0"/>
                  </a:lnTo>
                  <a:lnTo>
                    <a:pt x="809941" y="874430"/>
                  </a:lnTo>
                  <a:lnTo>
                    <a:pt x="0" y="874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34CB2C-9473-2921-84B3-B4932979C057}"/>
              </a:ext>
            </a:extLst>
          </p:cNvPr>
          <p:cNvGrpSpPr/>
          <p:nvPr/>
        </p:nvGrpSpPr>
        <p:grpSpPr>
          <a:xfrm>
            <a:off x="6400800" y="7278458"/>
            <a:ext cx="1006599" cy="1006599"/>
            <a:chOff x="1028700" y="5381253"/>
            <a:chExt cx="1006599" cy="1006599"/>
          </a:xfrm>
        </p:grpSpPr>
        <p:grpSp>
          <p:nvGrpSpPr>
            <p:cNvPr id="18" name="Group 23">
              <a:extLst>
                <a:ext uri="{FF2B5EF4-FFF2-40B4-BE49-F238E27FC236}">
                  <a16:creationId xmlns:a16="http://schemas.microsoft.com/office/drawing/2014/main" id="{C3C64C66-7193-B50A-05D0-198F75477067}"/>
                </a:ext>
              </a:extLst>
            </p:cNvPr>
            <p:cNvGrpSpPr/>
            <p:nvPr/>
          </p:nvGrpSpPr>
          <p:grpSpPr>
            <a:xfrm>
              <a:off x="1028700" y="5381253"/>
              <a:ext cx="1006599" cy="1006599"/>
              <a:chOff x="0" y="0"/>
              <a:chExt cx="812800" cy="812800"/>
            </a:xfrm>
          </p:grpSpPr>
          <p:sp>
            <p:nvSpPr>
              <p:cNvPr id="20" name="Freeform 24">
                <a:extLst>
                  <a:ext uri="{FF2B5EF4-FFF2-40B4-BE49-F238E27FC236}">
                    <a16:creationId xmlns:a16="http://schemas.microsoft.com/office/drawing/2014/main" id="{F16A6C38-63A1-8F2F-DA75-6E0ED2335CB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B599B"/>
              </a:solid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21" name="TextBox 25">
                <a:extLst>
                  <a:ext uri="{FF2B5EF4-FFF2-40B4-BE49-F238E27FC236}">
                    <a16:creationId xmlns:a16="http://schemas.microsoft.com/office/drawing/2014/main" id="{2116F763-074C-B69B-FCCA-D92DD2688DB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AD6862A6-1FE7-418D-AF9C-29BB8ECB542F}"/>
                </a:ext>
              </a:extLst>
            </p:cNvPr>
            <p:cNvSpPr/>
            <p:nvPr/>
          </p:nvSpPr>
          <p:spPr>
            <a:xfrm>
              <a:off x="1174654" y="5381253"/>
              <a:ext cx="809941" cy="874431"/>
            </a:xfrm>
            <a:custGeom>
              <a:avLst/>
              <a:gdLst/>
              <a:ahLst/>
              <a:cxnLst/>
              <a:rect l="l" t="t" r="r" b="b"/>
              <a:pathLst>
                <a:path w="809941" h="874431">
                  <a:moveTo>
                    <a:pt x="0" y="0"/>
                  </a:moveTo>
                  <a:lnTo>
                    <a:pt x="809941" y="0"/>
                  </a:lnTo>
                  <a:lnTo>
                    <a:pt x="809941" y="874430"/>
                  </a:lnTo>
                  <a:lnTo>
                    <a:pt x="0" y="874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128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68885" y="2247900"/>
            <a:ext cx="11742883" cy="1830920"/>
            <a:chOff x="0" y="0"/>
            <a:chExt cx="161270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2708" cy="406400"/>
            </a:xfrm>
            <a:custGeom>
              <a:avLst/>
              <a:gdLst/>
              <a:ahLst/>
              <a:cxnLst/>
              <a:rect l="l" t="t" r="r" b="b"/>
              <a:pathLst>
                <a:path w="1612708" h="406400">
                  <a:moveTo>
                    <a:pt x="1409508" y="0"/>
                  </a:moveTo>
                  <a:cubicBezTo>
                    <a:pt x="1521732" y="0"/>
                    <a:pt x="1612708" y="90976"/>
                    <a:pt x="1612708" y="203200"/>
                  </a:cubicBezTo>
                  <a:cubicBezTo>
                    <a:pt x="1612708" y="315424"/>
                    <a:pt x="1521732" y="406400"/>
                    <a:pt x="14095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27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480756" y="7465512"/>
            <a:ext cx="898828" cy="911359"/>
          </a:xfrm>
          <a:custGeom>
            <a:avLst/>
            <a:gdLst/>
            <a:ahLst/>
            <a:cxnLst/>
            <a:rect l="l" t="t" r="r" b="b"/>
            <a:pathLst>
              <a:path w="1091382" h="1106598">
                <a:moveTo>
                  <a:pt x="0" y="0"/>
                </a:moveTo>
                <a:lnTo>
                  <a:pt x="1091382" y="0"/>
                </a:lnTo>
                <a:lnTo>
                  <a:pt x="1091382" y="1106598"/>
                </a:lnTo>
                <a:lnTo>
                  <a:pt x="0" y="1106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968534" y="2537741"/>
            <a:ext cx="9162553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ȚINTA 185: Competențe digitale avansate pentru funcționarii publici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20210-10FD-C7D6-6E71-F19DFA9FBAC8}"/>
              </a:ext>
            </a:extLst>
          </p:cNvPr>
          <p:cNvSpPr txBox="1"/>
          <p:nvPr/>
        </p:nvSpPr>
        <p:spPr>
          <a:xfrm>
            <a:off x="968534" y="4997727"/>
            <a:ext cx="9982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Dezvoltarea competențelor digitale avansate 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(</a:t>
            </a:r>
            <a:r>
              <a:rPr lang="ro-RO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DigComp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 5) </a:t>
            </a:r>
            <a:r>
              <a:rPr lang="it-IT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pentru 30.000 funcționari publici</a:t>
            </a:r>
            <a:endParaRPr lang="ro-RO" sz="24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endParaRPr lang="ro-RO" sz="24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2576"/>
                </a:solidFill>
              </a:rPr>
              <a:t>Dezvoltarea competențelor de leadership și talent management în contextul digitalizării 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pentru </a:t>
            </a:r>
            <a:r>
              <a:rPr lang="vi-VN" sz="2400" dirty="0">
                <a:solidFill>
                  <a:srgbClr val="002576"/>
                </a:solidFill>
              </a:rPr>
              <a:t>2.500 funcționari publici de conducere</a:t>
            </a:r>
            <a:endParaRPr lang="ro-RO" sz="24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endParaRPr lang="ro-RO" sz="1800" dirty="0">
              <a:latin typeface="Trebuchet MS" pitchFamily="34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F773B-0333-30F3-04A0-859C2D3A4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539" y="4078820"/>
            <a:ext cx="6121444" cy="408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9622C9-0565-CD36-6754-4090893BDBEC}"/>
              </a:ext>
            </a:extLst>
          </p:cNvPr>
          <p:cNvSpPr txBox="1"/>
          <p:nvPr/>
        </p:nvSpPr>
        <p:spPr>
          <a:xfrm>
            <a:off x="1832862" y="3568686"/>
            <a:ext cx="15602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Tranziția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către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un management strategic, modern, digital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și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verde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al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resurselor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umane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din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administrația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publică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– </a:t>
            </a:r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măsuri de reformă și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finanțate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din PNRR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22C36-803B-D04A-D128-60063E83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162" y="3689562"/>
            <a:ext cx="246923" cy="306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940A8-52B8-131A-78C9-21F7DE40069B}"/>
              </a:ext>
            </a:extLst>
          </p:cNvPr>
          <p:cNvSpPr txBox="1"/>
          <p:nvPr/>
        </p:nvSpPr>
        <p:spPr>
          <a:xfrm>
            <a:off x="1799880" y="4486334"/>
            <a:ext cx="1096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Concursul național de recrutare în funcția publică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8833E-E942-B8F8-07BE-115D9296FA28}"/>
              </a:ext>
            </a:extLst>
          </p:cNvPr>
          <p:cNvSpPr txBox="1"/>
          <p:nvPr/>
        </p:nvSpPr>
        <p:spPr>
          <a:xfrm>
            <a:off x="1799880" y="5112088"/>
            <a:ext cx="10961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Operaționalizarea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cadrelor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de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competență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în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administrația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publică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centrală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F62E4-59A8-0C4D-EA77-7D0F559B8003}"/>
              </a:ext>
            </a:extLst>
          </p:cNvPr>
          <p:cNvSpPr txBox="1"/>
          <p:nvPr/>
        </p:nvSpPr>
        <p:spPr>
          <a:xfrm>
            <a:off x="1799880" y="5783818"/>
            <a:ext cx="10961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Asistența tehnică furnizată de către Banca Mondială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EF33C-FF91-EB29-871C-9C7CCCC01A0A}"/>
              </a:ext>
            </a:extLst>
          </p:cNvPr>
          <p:cNvSpPr txBox="1"/>
          <p:nvPr/>
        </p:nvSpPr>
        <p:spPr>
          <a:xfrm>
            <a:off x="1799879" y="6474732"/>
            <a:ext cx="1360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Modificări legislative privind managementul resurselor umane din administrația publică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EF8724-2799-C698-9D19-FC817B8E9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354" y="5885462"/>
            <a:ext cx="249958" cy="304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3A6237-0A10-B7D4-1C27-D89A12AA0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162" y="5239682"/>
            <a:ext cx="249958" cy="304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367D4A-0A85-77A2-8792-222E5FD3F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162" y="4580147"/>
            <a:ext cx="249958" cy="30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27170A-E524-59B3-4422-741E7529612D}"/>
              </a:ext>
            </a:extLst>
          </p:cNvPr>
          <p:cNvSpPr txBox="1"/>
          <p:nvPr/>
        </p:nvSpPr>
        <p:spPr>
          <a:xfrm>
            <a:off x="1806704" y="7922370"/>
            <a:ext cx="10961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Dezvoltarea competențelor digitale ale funcționarilor publici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B2F3E1-2847-6010-3FEC-24F342A27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354" y="7324699"/>
            <a:ext cx="249958" cy="304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EA18DB-2E6D-1BF1-59AB-E463060CA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917" y="6635552"/>
            <a:ext cx="249958" cy="304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4DDE0B-CB42-EFFC-6275-0DF57663B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917" y="7954623"/>
            <a:ext cx="249958" cy="3048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CF140E-46E7-4368-68AB-E63230186B7B}"/>
              </a:ext>
            </a:extLst>
          </p:cNvPr>
          <p:cNvSpPr txBox="1"/>
          <p:nvPr/>
        </p:nvSpPr>
        <p:spPr>
          <a:xfrm>
            <a:off x="1765760" y="7213659"/>
            <a:ext cx="14055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Digitalizarea proceselor de management al resurselor umane – platformele E-ANFP și SIMRU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66D2F8FC-8764-680F-13E5-782102DA6BEA}"/>
              </a:ext>
            </a:extLst>
          </p:cNvPr>
          <p:cNvGrpSpPr/>
          <p:nvPr/>
        </p:nvGrpSpPr>
        <p:grpSpPr>
          <a:xfrm>
            <a:off x="-1065225" y="2247901"/>
            <a:ext cx="6323025" cy="815608"/>
            <a:chOff x="0" y="0"/>
            <a:chExt cx="2558107" cy="406400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4C7DFE5D-B180-B965-C832-6557BB1C5598}"/>
                </a:ext>
              </a:extLst>
            </p:cNvPr>
            <p:cNvSpPr/>
            <p:nvPr/>
          </p:nvSpPr>
          <p:spPr>
            <a:xfrm>
              <a:off x="0" y="0"/>
              <a:ext cx="2558107" cy="406400"/>
            </a:xfrm>
            <a:custGeom>
              <a:avLst/>
              <a:gdLst/>
              <a:ahLst/>
              <a:cxnLst/>
              <a:rect l="l" t="t" r="r" b="b"/>
              <a:pathLst>
                <a:path w="2558107" h="406400">
                  <a:moveTo>
                    <a:pt x="2354907" y="0"/>
                  </a:moveTo>
                  <a:cubicBezTo>
                    <a:pt x="2467131" y="0"/>
                    <a:pt x="2558107" y="90976"/>
                    <a:pt x="2558107" y="203200"/>
                  </a:cubicBezTo>
                  <a:cubicBezTo>
                    <a:pt x="2558107" y="315424"/>
                    <a:pt x="2467131" y="406400"/>
                    <a:pt x="23549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975B8360-0708-C477-998D-157FD6723133}"/>
                </a:ext>
              </a:extLst>
            </p:cNvPr>
            <p:cNvSpPr txBox="1"/>
            <p:nvPr/>
          </p:nvSpPr>
          <p:spPr>
            <a:xfrm>
              <a:off x="0" y="-38100"/>
              <a:ext cx="25581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4" name="TextBox 14">
            <a:extLst>
              <a:ext uri="{FF2B5EF4-FFF2-40B4-BE49-F238E27FC236}">
                <a16:creationId xmlns:a16="http://schemas.microsoft.com/office/drawing/2014/main" id="{B4CA9C56-4A51-A154-E49C-D7B4AAC89690}"/>
              </a:ext>
            </a:extLst>
          </p:cNvPr>
          <p:cNvSpPr txBox="1"/>
          <p:nvPr/>
        </p:nvSpPr>
        <p:spPr>
          <a:xfrm>
            <a:off x="1219200" y="2247901"/>
            <a:ext cx="2628900" cy="72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36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CUPRINS</a:t>
            </a:r>
            <a:r>
              <a:rPr lang="ro-RO" sz="36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:</a:t>
            </a:r>
            <a:endParaRPr lang="en-US" sz="44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952932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8570922" y="1505931"/>
            <a:ext cx="1136484" cy="12020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ACABC0-6311-5B44-EE9A-69D22FAC5C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8" y="7842187"/>
            <a:ext cx="3323464" cy="900000"/>
          </a:xfrm>
          <a:prstGeom prst="rect">
            <a:avLst/>
          </a:prstGeom>
        </p:spPr>
      </p:pic>
      <p:pic>
        <p:nvPicPr>
          <p:cNvPr id="42" name="Picture 41" descr="A white dog with blue text&#10;&#10;Description automatically generated">
            <a:extLst>
              <a:ext uri="{FF2B5EF4-FFF2-40B4-BE49-F238E27FC236}">
                <a16:creationId xmlns:a16="http://schemas.microsoft.com/office/drawing/2014/main" id="{0A267967-C5B2-83DD-0BCA-6EF211AE5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640" y="7845271"/>
            <a:ext cx="3177273" cy="900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B23D6CF-59F1-A4BD-B177-55ED71D7FA42}"/>
              </a:ext>
            </a:extLst>
          </p:cNvPr>
          <p:cNvSpPr txBox="1"/>
          <p:nvPr/>
        </p:nvSpPr>
        <p:spPr>
          <a:xfrm>
            <a:off x="10326062" y="893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E7F7-E11E-EEBD-6672-543C9E10EB06}"/>
              </a:ext>
            </a:extLst>
          </p:cNvPr>
          <p:cNvSpPr txBox="1"/>
          <p:nvPr/>
        </p:nvSpPr>
        <p:spPr>
          <a:xfrm>
            <a:off x="10242935" y="7347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AAE98481-BE5A-C14D-02D5-EAB77EDB1EF3}"/>
              </a:ext>
            </a:extLst>
          </p:cNvPr>
          <p:cNvSpPr txBox="1"/>
          <p:nvPr/>
        </p:nvSpPr>
        <p:spPr>
          <a:xfrm>
            <a:off x="1028700" y="2552700"/>
            <a:ext cx="8115300" cy="1603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479"/>
              </a:lnSpc>
            </a:pPr>
            <a:r>
              <a:rPr lang="en-US" sz="9628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MULȚUMIM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730E781-65FA-6ECC-CA23-04ED388830DA}"/>
              </a:ext>
            </a:extLst>
          </p:cNvPr>
          <p:cNvSpPr txBox="1"/>
          <p:nvPr/>
        </p:nvSpPr>
        <p:spPr>
          <a:xfrm>
            <a:off x="7435483" y="2530819"/>
            <a:ext cx="585773" cy="163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479"/>
              </a:lnSpc>
            </a:pPr>
            <a:r>
              <a:rPr lang="en-US" sz="9628" b="1" dirty="0">
                <a:solidFill>
                  <a:srgbClr val="000000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!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E6155B-4395-E4EE-9EB7-41844F9C7C11}"/>
              </a:ext>
            </a:extLst>
          </p:cNvPr>
          <p:cNvGrpSpPr>
            <a:grpSpLocks noChangeAspect="1"/>
          </p:cNvGrpSpPr>
          <p:nvPr/>
        </p:nvGrpSpPr>
        <p:grpSpPr>
          <a:xfrm>
            <a:off x="15912463" y="1562100"/>
            <a:ext cx="7200000" cy="7200000"/>
            <a:chOff x="30175200" y="718712"/>
            <a:chExt cx="13258553" cy="13258553"/>
          </a:xfrm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6839E58A-F7F3-6269-394F-011E384C3964}"/>
                </a:ext>
              </a:extLst>
            </p:cNvPr>
            <p:cNvGrpSpPr/>
            <p:nvPr/>
          </p:nvGrpSpPr>
          <p:grpSpPr>
            <a:xfrm>
              <a:off x="30175200" y="718712"/>
              <a:ext cx="13258553" cy="13258553"/>
              <a:chOff x="0" y="0"/>
              <a:chExt cx="812800" cy="81280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49F3692A-370E-D591-75EF-E4D33CF35B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571500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E8FDAA1B-40E2-3C81-7EC3-7E78EBDD4D3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0F7A5B45-CC13-D346-35EF-84F5115C461E}"/>
                </a:ext>
              </a:extLst>
            </p:cNvPr>
            <p:cNvGrpSpPr/>
            <p:nvPr/>
          </p:nvGrpSpPr>
          <p:grpSpPr>
            <a:xfrm>
              <a:off x="31247874" y="1791407"/>
              <a:ext cx="11113206" cy="11113161"/>
              <a:chOff x="0" y="0"/>
              <a:chExt cx="6350000" cy="6349975"/>
            </a:xfrm>
          </p:grpSpPr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09E11030-8D1C-8DE7-BFEA-5E21A83A794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4776" t="-3221" r="-46621" b="-17635"/>
                </a:stretch>
              </a:blip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6CACBA6-A2AC-4962-5C57-9DF392A08CC6}"/>
              </a:ext>
            </a:extLst>
          </p:cNvPr>
          <p:cNvGrpSpPr/>
          <p:nvPr/>
        </p:nvGrpSpPr>
        <p:grpSpPr>
          <a:xfrm>
            <a:off x="12890651" y="3227065"/>
            <a:ext cx="4540522" cy="4540522"/>
            <a:chOff x="28755514" y="7777833"/>
            <a:chExt cx="4540522" cy="4540522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9912C911-AFFA-2D0D-D180-CD017308475A}"/>
                </a:ext>
              </a:extLst>
            </p:cNvPr>
            <p:cNvSpPr/>
            <p:nvPr/>
          </p:nvSpPr>
          <p:spPr>
            <a:xfrm>
              <a:off x="28755514" y="7777833"/>
              <a:ext cx="4540522" cy="4540522"/>
            </a:xfrm>
            <a:custGeom>
              <a:avLst/>
              <a:gdLst/>
              <a:ahLst/>
              <a:cxnLst/>
              <a:rect l="l" t="t" r="r" b="b"/>
              <a:pathLst>
                <a:path w="4540522" h="4540522">
                  <a:moveTo>
                    <a:pt x="0" y="0"/>
                  </a:moveTo>
                  <a:lnTo>
                    <a:pt x="4540522" y="0"/>
                  </a:lnTo>
                  <a:lnTo>
                    <a:pt x="4540522" y="4540522"/>
                  </a:lnTo>
                  <a:lnTo>
                    <a:pt x="0" y="45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2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grpSp>
          <p:nvGrpSpPr>
            <p:cNvPr id="32" name="Group 15">
              <a:extLst>
                <a:ext uri="{FF2B5EF4-FFF2-40B4-BE49-F238E27FC236}">
                  <a16:creationId xmlns:a16="http://schemas.microsoft.com/office/drawing/2014/main" id="{52A75505-4A8D-3B2B-3EDF-FA29B8237A95}"/>
                </a:ext>
              </a:extLst>
            </p:cNvPr>
            <p:cNvGrpSpPr/>
            <p:nvPr/>
          </p:nvGrpSpPr>
          <p:grpSpPr>
            <a:xfrm>
              <a:off x="29225153" y="8288435"/>
              <a:ext cx="3601244" cy="3601244"/>
              <a:chOff x="0" y="0"/>
              <a:chExt cx="812800" cy="812800"/>
            </a:xfrm>
          </p:grpSpPr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63AB60C7-0D71-2D74-114F-14EE339C00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34" name="TextBox 17">
                <a:extLst>
                  <a:ext uri="{FF2B5EF4-FFF2-40B4-BE49-F238E27FC236}">
                    <a16:creationId xmlns:a16="http://schemas.microsoft.com/office/drawing/2014/main" id="{B6FA2002-838D-7D8A-FBFF-2757D7426C4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35" name="Group 18">
              <a:extLst>
                <a:ext uri="{FF2B5EF4-FFF2-40B4-BE49-F238E27FC236}">
                  <a16:creationId xmlns:a16="http://schemas.microsoft.com/office/drawing/2014/main" id="{0A6704B1-33F5-3C6E-5792-57E312FB97B8}"/>
                </a:ext>
              </a:extLst>
            </p:cNvPr>
            <p:cNvGrpSpPr/>
            <p:nvPr/>
          </p:nvGrpSpPr>
          <p:grpSpPr>
            <a:xfrm>
              <a:off x="29549638" y="8612925"/>
              <a:ext cx="2952274" cy="2952262"/>
              <a:chOff x="0" y="0"/>
              <a:chExt cx="6350000" cy="6349975"/>
            </a:xfrm>
          </p:grpSpPr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D20E211E-B5AF-EBE2-8715-C1C87A9CEB1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8262" r="-31736"/>
                </a:stretch>
              </a:blip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41" name="Group 25">
            <a:extLst>
              <a:ext uri="{FF2B5EF4-FFF2-40B4-BE49-F238E27FC236}">
                <a16:creationId xmlns:a16="http://schemas.microsoft.com/office/drawing/2014/main" id="{F48CFD15-5648-E01F-DE8A-6BBC7D4F5319}"/>
              </a:ext>
            </a:extLst>
          </p:cNvPr>
          <p:cNvGrpSpPr/>
          <p:nvPr/>
        </p:nvGrpSpPr>
        <p:grpSpPr>
          <a:xfrm>
            <a:off x="11734800" y="2811613"/>
            <a:ext cx="1398750" cy="1398750"/>
            <a:chOff x="0" y="0"/>
            <a:chExt cx="812800" cy="812800"/>
          </a:xfrm>
        </p:grpSpPr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8733CB2E-F33A-E93C-0389-E739AA3089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DAB56797-0A21-304E-1C6A-83E44F1EA83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grpSp>
        <p:nvGrpSpPr>
          <p:cNvPr id="47" name="Group 28">
            <a:extLst>
              <a:ext uri="{FF2B5EF4-FFF2-40B4-BE49-F238E27FC236}">
                <a16:creationId xmlns:a16="http://schemas.microsoft.com/office/drawing/2014/main" id="{7A0DA1EA-7EE2-7DC7-25BF-A2F34F091AEB}"/>
              </a:ext>
            </a:extLst>
          </p:cNvPr>
          <p:cNvGrpSpPr/>
          <p:nvPr/>
        </p:nvGrpSpPr>
        <p:grpSpPr>
          <a:xfrm>
            <a:off x="14742882" y="2501347"/>
            <a:ext cx="812410" cy="812410"/>
            <a:chOff x="0" y="0"/>
            <a:chExt cx="812800" cy="812800"/>
          </a:xfrm>
        </p:grpSpPr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8886D46-8ECF-A643-00FF-5177272852C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1" name="TextBox 30">
              <a:extLst>
                <a:ext uri="{FF2B5EF4-FFF2-40B4-BE49-F238E27FC236}">
                  <a16:creationId xmlns:a16="http://schemas.microsoft.com/office/drawing/2014/main" id="{6E9795DC-46B3-0393-EE7A-886081F8474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CEC031F-52E2-A6A6-65E4-6292704F80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38" y="9098406"/>
            <a:ext cx="16317324" cy="99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7C0A6-FBFE-EBEC-0281-A4064808DB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CAB8B4D-43FE-871C-5BD3-0819DDC22A4B}"/>
              </a:ext>
            </a:extLst>
          </p:cNvPr>
          <p:cNvGrpSpPr/>
          <p:nvPr/>
        </p:nvGrpSpPr>
        <p:grpSpPr>
          <a:xfrm>
            <a:off x="1028700" y="5685365"/>
            <a:ext cx="8115300" cy="1635778"/>
            <a:chOff x="2407920" y="5778389"/>
            <a:chExt cx="4795828" cy="8535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8D70B5-61EA-DF45-B828-FAFE4E9BB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290" y="6296630"/>
              <a:ext cx="1524000" cy="3352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F5C33CD-7FBE-6F8C-F9F7-C325B7A6A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568" y="6269198"/>
              <a:ext cx="682752" cy="34137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0518D8-2129-4E59-3882-6679A22C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607" y="6269198"/>
              <a:ext cx="737616" cy="36271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62543F-DB1E-098A-A167-4C85D364D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920" y="5778389"/>
              <a:ext cx="1755648" cy="41757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E4FD9CC-6FA9-2220-CD3A-0E722B069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836" y="6281390"/>
              <a:ext cx="819912" cy="338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67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2399" y="1984621"/>
            <a:ext cx="17983201" cy="1600931"/>
            <a:chOff x="0" y="0"/>
            <a:chExt cx="242769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27695" cy="406400"/>
            </a:xfrm>
            <a:custGeom>
              <a:avLst/>
              <a:gdLst/>
              <a:ahLst/>
              <a:cxnLst/>
              <a:rect l="l" t="t" r="r" b="b"/>
              <a:pathLst>
                <a:path w="2427695" h="406400">
                  <a:moveTo>
                    <a:pt x="2224495" y="0"/>
                  </a:moveTo>
                  <a:cubicBezTo>
                    <a:pt x="2336719" y="0"/>
                    <a:pt x="2427695" y="90976"/>
                    <a:pt x="2427695" y="203200"/>
                  </a:cubicBezTo>
                  <a:cubicBezTo>
                    <a:pt x="2427695" y="315424"/>
                    <a:pt x="2336719" y="406400"/>
                    <a:pt x="222449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42769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7D5BC73-A7CE-276A-6916-FC85D12E5F75}"/>
              </a:ext>
            </a:extLst>
          </p:cNvPr>
          <p:cNvGrpSpPr/>
          <p:nvPr/>
        </p:nvGrpSpPr>
        <p:grpSpPr>
          <a:xfrm>
            <a:off x="8157736" y="3978709"/>
            <a:ext cx="1972527" cy="1972527"/>
            <a:chOff x="1327051" y="4914900"/>
            <a:chExt cx="1972527" cy="1972527"/>
          </a:xfrm>
        </p:grpSpPr>
        <p:grpSp>
          <p:nvGrpSpPr>
            <p:cNvPr id="14" name="Group 14"/>
            <p:cNvGrpSpPr/>
            <p:nvPr/>
          </p:nvGrpSpPr>
          <p:grpSpPr>
            <a:xfrm>
              <a:off x="1327051" y="4914900"/>
              <a:ext cx="1972527" cy="1972527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723471" y="5321642"/>
              <a:ext cx="1179687" cy="1159043"/>
            </a:xfrm>
            <a:custGeom>
              <a:avLst/>
              <a:gdLst/>
              <a:ahLst/>
              <a:cxnLst/>
              <a:rect l="l" t="t" r="r" b="b"/>
              <a:pathLst>
                <a:path w="1179687" h="1159043">
                  <a:moveTo>
                    <a:pt x="0" y="0"/>
                  </a:moveTo>
                  <a:lnTo>
                    <a:pt x="1179687" y="0"/>
                  </a:lnTo>
                  <a:lnTo>
                    <a:pt x="1179687" y="1159043"/>
                  </a:lnTo>
                  <a:lnTo>
                    <a:pt x="0" y="115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49268" y="5310470"/>
            <a:ext cx="1181386" cy="1181386"/>
          </a:xfrm>
          <a:custGeom>
            <a:avLst/>
            <a:gdLst/>
            <a:ahLst/>
            <a:cxnLst/>
            <a:rect l="l" t="t" r="r" b="b"/>
            <a:pathLst>
              <a:path w="1181386" h="1181386">
                <a:moveTo>
                  <a:pt x="0" y="0"/>
                </a:moveTo>
                <a:lnTo>
                  <a:pt x="1181387" y="0"/>
                </a:lnTo>
                <a:lnTo>
                  <a:pt x="1181387" y="1181387"/>
                </a:lnTo>
                <a:lnTo>
                  <a:pt x="0" y="1181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2D6CA5-CF29-866E-1FEF-7D8189CB2CD2}"/>
              </a:ext>
            </a:extLst>
          </p:cNvPr>
          <p:cNvGrpSpPr/>
          <p:nvPr/>
        </p:nvGrpSpPr>
        <p:grpSpPr>
          <a:xfrm>
            <a:off x="8194300" y="6519550"/>
            <a:ext cx="1972527" cy="1972527"/>
            <a:chOff x="7980345" y="4914900"/>
            <a:chExt cx="1972527" cy="1972527"/>
          </a:xfrm>
        </p:grpSpPr>
        <p:grpSp>
          <p:nvGrpSpPr>
            <p:cNvPr id="20" name="Group 20"/>
            <p:cNvGrpSpPr/>
            <p:nvPr/>
          </p:nvGrpSpPr>
          <p:grpSpPr>
            <a:xfrm>
              <a:off x="7980345" y="4914900"/>
              <a:ext cx="1972527" cy="1972527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8501489" y="5436044"/>
              <a:ext cx="930238" cy="930238"/>
            </a:xfrm>
            <a:custGeom>
              <a:avLst/>
              <a:gdLst/>
              <a:ahLst/>
              <a:cxnLst/>
              <a:rect l="l" t="t" r="r" b="b"/>
              <a:pathLst>
                <a:path w="930238" h="930238">
                  <a:moveTo>
                    <a:pt x="0" y="0"/>
                  </a:moveTo>
                  <a:lnTo>
                    <a:pt x="930238" y="0"/>
                  </a:lnTo>
                  <a:lnTo>
                    <a:pt x="930238" y="930239"/>
                  </a:lnTo>
                  <a:lnTo>
                    <a:pt x="0" y="930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17143" y="2227691"/>
            <a:ext cx="17939711" cy="1114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Tranziția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către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un management strategic, modern, digital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și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verde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al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resurselor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umane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din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administrația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publică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–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măsuri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reformă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și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investiții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finanțate</a:t>
            </a:r>
            <a:r>
              <a:rPr lang="en-US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din PNRR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C23F16F-4932-F6D2-B96B-9F726FF141A7}"/>
              </a:ext>
            </a:extLst>
          </p:cNvPr>
          <p:cNvSpPr txBox="1"/>
          <p:nvPr/>
        </p:nvSpPr>
        <p:spPr>
          <a:xfrm>
            <a:off x="890436" y="3978709"/>
            <a:ext cx="696764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o-RO" sz="1600" b="1" kern="15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Componenta C14 - Buna guvernanță, Reforma 3 - Management performant al resurselor umane în sectorul public:</a:t>
            </a:r>
            <a:endParaRPr lang="en-US" sz="2800" dirty="0">
              <a:solidFill>
                <a:srgbClr val="002576"/>
              </a:solidFill>
              <a:latin typeface="Canva Sans Bold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56D39C3E-B989-22E6-EF3C-6D1FD039E7C0}"/>
              </a:ext>
            </a:extLst>
          </p:cNvPr>
          <p:cNvSpPr txBox="1"/>
          <p:nvPr/>
        </p:nvSpPr>
        <p:spPr>
          <a:xfrm>
            <a:off x="11307957" y="4115801"/>
            <a:ext cx="5553464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o-RO" sz="1600" b="1" kern="15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Componenta C7 - Transformarea digitală:</a:t>
            </a:r>
            <a:endParaRPr lang="en-US" sz="2800" dirty="0">
              <a:solidFill>
                <a:srgbClr val="002576"/>
              </a:solidFill>
              <a:latin typeface="Canva Sans Bold"/>
            </a:endParaRP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4BA9E9B0-3F20-FCFB-0B24-2DC5C251DF91}"/>
              </a:ext>
            </a:extLst>
          </p:cNvPr>
          <p:cNvSpPr txBox="1"/>
          <p:nvPr/>
        </p:nvSpPr>
        <p:spPr>
          <a:xfrm>
            <a:off x="890436" y="4931487"/>
            <a:ext cx="6930676" cy="4145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Jalon</a:t>
            </a:r>
            <a:r>
              <a:rPr lang="ro-RO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 416 - </a:t>
            </a:r>
            <a:r>
              <a:rPr lang="ro-RO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Analiza ex-post a concursului național (pilot) pentru selectarea a două categorii de funcții publice în administrația centrală </a:t>
            </a:r>
            <a:r>
              <a:rPr lang="ro-RO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(T2 2023)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o-RO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Jalon</a:t>
            </a:r>
            <a:r>
              <a:rPr lang="en-US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 417 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- Concurs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național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de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intrare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în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corpul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funcționarilor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publici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(8 mil euro</a:t>
            </a:r>
            <a:r>
              <a:rPr lang="ro-RO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– </a:t>
            </a:r>
            <a:r>
              <a:rPr lang="ro-RO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T4 2023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Jalon 418 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-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Identificarea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și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implementarea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unor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soluții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privind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creșterea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prestigiului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funcției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publice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(2 mil euro</a:t>
            </a:r>
            <a:r>
              <a:rPr lang="ro-RO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– </a:t>
            </a:r>
            <a:r>
              <a:rPr lang="ro-RO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T4 2024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Jalon 419</a:t>
            </a:r>
            <a:r>
              <a:rPr lang="ro-RO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-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Introducerea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cadrelor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de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competențe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și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evaluarea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bazată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pe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performanțe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(4 mil euro</a:t>
            </a:r>
            <a:r>
              <a:rPr lang="ro-RO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– </a:t>
            </a:r>
            <a:r>
              <a:rPr lang="ro-RO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T4 2025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)</a:t>
            </a:r>
          </a:p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2576"/>
              </a:solidFill>
              <a:latin typeface="Canva San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6387332-7D10-4E96-990A-E04C5004BC18}"/>
              </a:ext>
            </a:extLst>
          </p:cNvPr>
          <p:cNvSpPr/>
          <p:nvPr/>
        </p:nvSpPr>
        <p:spPr>
          <a:xfrm>
            <a:off x="10693789" y="4881467"/>
            <a:ext cx="6781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Jalon 177 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(</a:t>
            </a:r>
            <a:r>
              <a:rPr lang="ro-RO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10</a:t>
            </a:r>
            <a:r>
              <a:rPr lang="en-US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 mil euro</a:t>
            </a:r>
            <a:r>
              <a:rPr lang="ro-RO" sz="2200" dirty="0">
                <a:solidFill>
                  <a:srgbClr val="FF0000"/>
                </a:solidFill>
                <a:latin typeface="Trebuchet MS" panose="020B0603020202020204" pitchFamily="34" charset="0"/>
              </a:rPr>
              <a:t> – T4 2025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)</a:t>
            </a:r>
            <a:endParaRPr lang="ro-RO" sz="22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E-ANFP 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–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platformă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de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gestiune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și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evidență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a RU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pentru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toate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procesele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aferente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parcursului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de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carieră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și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pentru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interconectarea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cu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instituțiile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colaboratoare</a:t>
            </a:r>
            <a:endParaRPr lang="en-US" sz="22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SIMRU</a:t>
            </a:r>
            <a:r>
              <a:rPr lang="ro-RO" sz="2200" b="1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–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sistem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integrat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și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unitar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de management al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serviciilor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de RU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pentru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administrația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publică</a:t>
            </a:r>
            <a:r>
              <a:rPr lang="en-US" sz="2200" dirty="0">
                <a:solidFill>
                  <a:srgbClr val="002576"/>
                </a:solidFill>
                <a:latin typeface="Trebuchet MS" panose="020B0603020202020204" pitchFamily="34" charset="0"/>
              </a:rPr>
              <a:t> </a:t>
            </a:r>
            <a:r>
              <a:rPr lang="en-US" sz="22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centrală</a:t>
            </a:r>
            <a:endParaRPr lang="ro-RO" sz="2200" dirty="0">
              <a:solidFill>
                <a:srgbClr val="002576"/>
              </a:solidFill>
              <a:latin typeface="Trebuchet MS" panose="020B0603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Ținta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185</a:t>
            </a:r>
            <a:r>
              <a:rPr kumimoji="0" lang="ro-RO" sz="2200" b="1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Dezvoltarea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competențelor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digitale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de leadership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talent management (20 mil euro</a:t>
            </a:r>
            <a:r>
              <a:rPr kumimoji="0" lang="ro-RO" sz="2200" b="0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– T2 2026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57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ro-RO" sz="1400" dirty="0">
              <a:solidFill>
                <a:srgbClr val="002576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66548" y="1075750"/>
            <a:ext cx="8135500" cy="8135500"/>
          </a:xfrm>
          <a:custGeom>
            <a:avLst/>
            <a:gdLst/>
            <a:ahLst/>
            <a:cxnLst/>
            <a:rect l="l" t="t" r="r" b="b"/>
            <a:pathLst>
              <a:path w="8135500" h="8135500">
                <a:moveTo>
                  <a:pt x="0" y="0"/>
                </a:moveTo>
                <a:lnTo>
                  <a:pt x="8135500" y="0"/>
                </a:lnTo>
                <a:lnTo>
                  <a:pt x="8135500" y="8135500"/>
                </a:lnTo>
                <a:lnTo>
                  <a:pt x="0" y="813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983429" y="2085429"/>
            <a:ext cx="5301739" cy="560760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-1065226" y="2247900"/>
            <a:ext cx="12637175" cy="1214813"/>
            <a:chOff x="0" y="0"/>
            <a:chExt cx="2558107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8107" cy="406400"/>
            </a:xfrm>
            <a:custGeom>
              <a:avLst/>
              <a:gdLst/>
              <a:ahLst/>
              <a:cxnLst/>
              <a:rect l="l" t="t" r="r" b="b"/>
              <a:pathLst>
                <a:path w="2558107" h="406400">
                  <a:moveTo>
                    <a:pt x="2354907" y="0"/>
                  </a:moveTo>
                  <a:cubicBezTo>
                    <a:pt x="2467131" y="0"/>
                    <a:pt x="2558107" y="90976"/>
                    <a:pt x="2558107" y="203200"/>
                  </a:cubicBezTo>
                  <a:cubicBezTo>
                    <a:pt x="2558107" y="315424"/>
                    <a:pt x="2467131" y="406400"/>
                    <a:pt x="23549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581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96049" y="2436206"/>
            <a:ext cx="10770943" cy="688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ro-RO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CONCURSUL NAȚIONAL DE RECRUTARE ÎN FUNCȚIA PUBLICĂ</a:t>
            </a:r>
            <a:endParaRPr lang="en-US" sz="28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125111" y="5042166"/>
            <a:ext cx="7000089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o-RO" sz="22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= </a:t>
            </a:r>
            <a:r>
              <a:rPr lang="ro-RO" sz="2200" kern="150" dirty="0">
                <a:solidFill>
                  <a:schemeClr val="accent1">
                    <a:lumMod val="50000"/>
                  </a:schemeClr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inspirat după modelul aplicat în instituțiile europene și adaptat pentru dezvoltarea funcției publice din România;</a:t>
            </a:r>
          </a:p>
          <a:p>
            <a:pPr algn="just"/>
            <a:r>
              <a:rPr lang="ro-RO" sz="22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= implementat etapizat, începând din 2019: propunere politică publică, model concurs, pilotare pentru două categorii de funcții publice din administrația publică centrală, realizarea analizei ex-post a concursului național pilot, extinderea la alte categorii/grade de funcții publice;</a:t>
            </a:r>
            <a:endParaRPr lang="en-US" sz="2200" kern="150" dirty="0">
              <a:solidFill>
                <a:schemeClr val="accent1">
                  <a:lumMod val="50000"/>
                </a:schemeClr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rebuchet MS" panose="020B0603020202020204" pitchFamily="34" charset="0"/>
            </a:endParaRPr>
          </a:p>
          <a:p>
            <a:r>
              <a:rPr lang="ro-RO" sz="2200" dirty="0">
                <a:solidFill>
                  <a:schemeClr val="accent1">
                    <a:lumMod val="50000"/>
                  </a:schemeClr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include trei faze: verificarea eligibilității, testarea inițială și testarea avansată.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09650" y="3763991"/>
            <a:ext cx="1011555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99"/>
              </a:lnSpc>
            </a:pPr>
            <a:r>
              <a:rPr lang="ro-RO" sz="2800" b="1" dirty="0">
                <a:latin typeface="Trebuchet MS" panose="020B0603020202020204" pitchFamily="34" charset="0"/>
              </a:rPr>
              <a:t>= </a:t>
            </a:r>
            <a:r>
              <a:rPr lang="ro-RO" sz="2400" b="1" dirty="0">
                <a:solidFill>
                  <a:srgbClr val="002576"/>
                </a:solidFill>
                <a:latin typeface="Trebuchet MS" panose="020B0603020202020204" pitchFamily="34" charset="0"/>
              </a:rPr>
              <a:t>o nouă modalitate de recrutare în funcția publică, printr-un proces transparent, incluziv și bazat pe competențe, în corelare directă cu nevoile instituționale</a:t>
            </a:r>
            <a:endParaRPr lang="en-US" sz="2400" dirty="0">
              <a:solidFill>
                <a:srgbClr val="000000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59123" y="5600700"/>
            <a:ext cx="3568326" cy="3568326"/>
          </a:xfrm>
          <a:custGeom>
            <a:avLst/>
            <a:gdLst/>
            <a:ahLst/>
            <a:cxnLst/>
            <a:rect l="l" t="t" r="r" b="b"/>
            <a:pathLst>
              <a:path w="3568326" h="3568326">
                <a:moveTo>
                  <a:pt x="0" y="0"/>
                </a:moveTo>
                <a:lnTo>
                  <a:pt x="3568325" y="0"/>
                </a:lnTo>
                <a:lnTo>
                  <a:pt x="3568325" y="3568326"/>
                </a:lnTo>
                <a:lnTo>
                  <a:pt x="0" y="3568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105435-DC03-4143-6DDA-7D724EE7B45D}"/>
              </a:ext>
            </a:extLst>
          </p:cNvPr>
          <p:cNvGrpSpPr/>
          <p:nvPr/>
        </p:nvGrpSpPr>
        <p:grpSpPr>
          <a:xfrm>
            <a:off x="951970" y="5348959"/>
            <a:ext cx="2867271" cy="2867271"/>
            <a:chOff x="1009650" y="5940421"/>
            <a:chExt cx="2867271" cy="2867271"/>
          </a:xfrm>
        </p:grpSpPr>
        <p:grpSp>
          <p:nvGrpSpPr>
            <p:cNvPr id="22" name="Group 22"/>
            <p:cNvGrpSpPr/>
            <p:nvPr/>
          </p:nvGrpSpPr>
          <p:grpSpPr>
            <a:xfrm>
              <a:off x="1009650" y="5940421"/>
              <a:ext cx="2867271" cy="28672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238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257840" y="6188615"/>
              <a:ext cx="2370892" cy="2370882"/>
              <a:chOff x="0" y="0"/>
              <a:chExt cx="6350000" cy="634997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53270" t="-10066" r="-33108" b="-1410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C28DDC8-B7FC-7177-DBB3-78FB4BE90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6952" y="3170243"/>
            <a:ext cx="5134692" cy="37438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596049" y="2436206"/>
            <a:ext cx="10770943" cy="688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ro-RO" sz="28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CONCURSUL NAȚIONAL DE RECRUTARE ÎN FUNCȚIA PUBLICĂ</a:t>
            </a:r>
            <a:endParaRPr lang="en-US" sz="28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349113" y="3390900"/>
            <a:ext cx="9296399" cy="5878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o-RO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1. </a:t>
            </a:r>
            <a:r>
              <a:rPr lang="ro-RO" sz="2400" b="1" u="sng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Concursul național  prin </a:t>
            </a:r>
            <a:r>
              <a:rPr lang="ro-RO" sz="2400" b="1" u="sng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platfoma</a:t>
            </a:r>
            <a:r>
              <a:rPr lang="ro-RO" sz="2400" b="1" u="sng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 informatică de concurs: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Înregistrarea persoanelor interesate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Constituirea dosarului de concurs și verificarea eligibilității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Testarea preliminară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Testarea avansată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Gestionarea grupului de candidați promovați</a:t>
            </a:r>
          </a:p>
          <a:p>
            <a:pPr algn="just"/>
            <a:r>
              <a:rPr lang="ro-RO" sz="24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2. 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Etapa de </a:t>
            </a:r>
            <a:r>
              <a:rPr lang="en-US" sz="2400" b="1" u="sng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selecție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o-RO" sz="2400" b="1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(</a:t>
            </a:r>
            <a:r>
              <a:rPr lang="en-US" sz="2400" b="1" u="sng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concursul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pe post)</a:t>
            </a:r>
            <a:r>
              <a:rPr lang="ro-RO" sz="2400" b="1" u="sng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o-RO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Organizatori: </a:t>
            </a:r>
            <a:r>
              <a:rPr lang="vi-VN" sz="2000" kern="15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instituțiile publice în cadrul cărora sunt posturile vacante;</a:t>
            </a:r>
            <a:r>
              <a:rPr lang="ro-RO" sz="20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vi-VN" sz="2000" kern="15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comisia de concurs pentru ÎFP</a:t>
            </a:r>
            <a:endParaRPr lang="ro-RO" sz="2400" kern="15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Constituirea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dosarului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de concurs 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și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verificarea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eligibilității</a:t>
            </a:r>
            <a:endParaRPr lang="en-US" sz="2400" kern="15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Probe 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suplimentare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(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după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caz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Proba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scrisă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Interviul</a:t>
            </a:r>
            <a:endParaRPr lang="en-US" sz="2400" kern="15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Numirea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în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funcția</a:t>
            </a:r>
            <a:r>
              <a:rPr lang="en-US" sz="2400" kern="15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en-US" sz="2400" kern="15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publică</a:t>
            </a:r>
            <a:endParaRPr lang="en-US" sz="2400" kern="15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algn="just"/>
            <a:endParaRPr lang="ro-RO" sz="2400" b="1" u="sng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just"/>
            <a:endParaRPr lang="ro-RO" sz="2200" kern="15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rebuchet MS" panose="020B0603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51970" y="2318965"/>
            <a:ext cx="1642163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Organizarea şi desfăşurarea proiectului-pilot al concursului de ocupare a unor funcţii publice vacante - Etapele proiectului-pilo</a:t>
            </a:r>
            <a:r>
              <a:rPr lang="ro-RO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</a:t>
            </a:r>
            <a:endParaRPr lang="en-GB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C0C96A-46DA-B003-D48F-7E0A90D89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70" y="3737075"/>
            <a:ext cx="7000090" cy="4088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D06716-3DE4-1E41-043C-FA7259C83935}"/>
              </a:ext>
            </a:extLst>
          </p:cNvPr>
          <p:cNvSpPr txBox="1"/>
          <p:nvPr/>
        </p:nvSpPr>
        <p:spPr>
          <a:xfrm>
            <a:off x="1153908" y="7968035"/>
            <a:ext cx="7195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Proiectul pilot pentru ocuparea posturilor vacante: funcționari publici debutanți și înalți funcționari - 22 martie - 22 iunie 2023</a:t>
            </a:r>
          </a:p>
        </p:txBody>
      </p:sp>
    </p:spTree>
    <p:extLst>
      <p:ext uri="{BB962C8B-B14F-4D97-AF65-F5344CB8AC3E}">
        <p14:creationId xmlns:p14="http://schemas.microsoft.com/office/powerpoint/2010/main" val="51120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5485" y="2237975"/>
            <a:ext cx="10017027" cy="911188"/>
            <a:chOff x="0" y="0"/>
            <a:chExt cx="322678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6786" cy="406400"/>
            </a:xfrm>
            <a:custGeom>
              <a:avLst/>
              <a:gdLst/>
              <a:ahLst/>
              <a:cxnLst/>
              <a:rect l="l" t="t" r="r" b="b"/>
              <a:pathLst>
                <a:path w="3226786" h="406400">
                  <a:moveTo>
                    <a:pt x="3023586" y="0"/>
                  </a:moveTo>
                  <a:cubicBezTo>
                    <a:pt x="3135810" y="0"/>
                    <a:pt x="3226786" y="90976"/>
                    <a:pt x="3226786" y="203200"/>
                  </a:cubicBezTo>
                  <a:cubicBezTo>
                    <a:pt x="3226786" y="315424"/>
                    <a:pt x="3135810" y="406400"/>
                    <a:pt x="302358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857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2678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41" y="3470948"/>
            <a:ext cx="9144000" cy="3733799"/>
            <a:chOff x="0" y="-38100"/>
            <a:chExt cx="5917595" cy="26734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17595" cy="2635396"/>
            </a:xfrm>
            <a:custGeom>
              <a:avLst/>
              <a:gdLst/>
              <a:ahLst/>
              <a:cxnLst/>
              <a:rect l="l" t="t" r="r" b="b"/>
              <a:pathLst>
                <a:path w="5917595" h="2635396">
                  <a:moveTo>
                    <a:pt x="0" y="0"/>
                  </a:moveTo>
                  <a:lnTo>
                    <a:pt x="5917595" y="0"/>
                  </a:lnTo>
                  <a:lnTo>
                    <a:pt x="5917595" y="2635396"/>
                  </a:lnTo>
                  <a:lnTo>
                    <a:pt x="0" y="2635396"/>
                  </a:ln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917595" cy="2673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464772" y="2325269"/>
            <a:ext cx="9382939" cy="656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fr-FR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JALON 417 - </a:t>
            </a:r>
            <a:r>
              <a:rPr lang="fr-FR" sz="3999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Concursul</a:t>
            </a:r>
            <a:r>
              <a:rPr lang="fr-FR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fr-FR" sz="3999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național</a:t>
            </a:r>
            <a:r>
              <a:rPr lang="fr-FR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fr-FR" sz="3999" b="1" dirty="0" err="1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extins</a:t>
            </a:r>
            <a:endParaRPr lang="fr-FR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78572" y="3872142"/>
            <a:ext cx="7772400" cy="1283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o-RO" sz="3542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Baza legală: </a:t>
            </a:r>
            <a:r>
              <a:rPr lang="ro-RO" sz="24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O.U.G. nr. 57/2019 privind Codul administrativ, cu modificările și completările ulterioare (anexele nr. 8 și 10) </a:t>
            </a:r>
            <a:endParaRPr lang="en-US" sz="3542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7AFACC-21CB-D0CC-1578-FB8E0853C02D}"/>
              </a:ext>
            </a:extLst>
          </p:cNvPr>
          <p:cNvSpPr txBox="1"/>
          <p:nvPr/>
        </p:nvSpPr>
        <p:spPr>
          <a:xfrm>
            <a:off x="1818811" y="5524337"/>
            <a:ext cx="1969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Debutanți</a:t>
            </a:r>
          </a:p>
          <a:p>
            <a:r>
              <a:rPr lang="ro-RO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Asistenți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DED05-2133-CA20-5105-CAE46A68A9A9}"/>
              </a:ext>
            </a:extLst>
          </p:cNvPr>
          <p:cNvSpPr txBox="1"/>
          <p:nvPr/>
        </p:nvSpPr>
        <p:spPr>
          <a:xfrm>
            <a:off x="5442047" y="5503875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Directori</a:t>
            </a:r>
          </a:p>
          <a:p>
            <a:r>
              <a:rPr lang="ro-RO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Directori adjuncți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CBAA48-F453-9B5F-25C2-466E1ADB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41" y="5712094"/>
            <a:ext cx="317000" cy="480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6B745E-19DC-AC59-F7D7-895E973D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897" y="5699353"/>
            <a:ext cx="317000" cy="480966"/>
          </a:xfrm>
          <a:prstGeom prst="rect">
            <a:avLst/>
          </a:prstGeom>
        </p:spPr>
      </p:pic>
      <p:grpSp>
        <p:nvGrpSpPr>
          <p:cNvPr id="15" name="Group 21">
            <a:extLst>
              <a:ext uri="{FF2B5EF4-FFF2-40B4-BE49-F238E27FC236}">
                <a16:creationId xmlns:a16="http://schemas.microsoft.com/office/drawing/2014/main" id="{EAB6094E-33FA-4260-6FA9-C372ED05706B}"/>
              </a:ext>
            </a:extLst>
          </p:cNvPr>
          <p:cNvGrpSpPr/>
          <p:nvPr/>
        </p:nvGrpSpPr>
        <p:grpSpPr>
          <a:xfrm>
            <a:off x="10192954" y="3470948"/>
            <a:ext cx="7242905" cy="5558752"/>
            <a:chOff x="0" y="111881"/>
            <a:chExt cx="5727592" cy="5799926"/>
          </a:xfrm>
        </p:grpSpPr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120E36E0-DB27-A40E-EED0-5C1CC76E9AE6}"/>
                </a:ext>
              </a:extLst>
            </p:cNvPr>
            <p:cNvSpPr/>
            <p:nvPr/>
          </p:nvSpPr>
          <p:spPr>
            <a:xfrm>
              <a:off x="0" y="111881"/>
              <a:ext cx="5727592" cy="5799926"/>
            </a:xfrm>
            <a:custGeom>
              <a:avLst/>
              <a:gdLst/>
              <a:ahLst/>
              <a:cxnLst/>
              <a:rect l="l" t="t" r="r" b="b"/>
              <a:pathLst>
                <a:path w="5780278" h="5780278">
                  <a:moveTo>
                    <a:pt x="0" y="0"/>
                  </a:moveTo>
                  <a:lnTo>
                    <a:pt x="5780278" y="0"/>
                  </a:lnTo>
                  <a:lnTo>
                    <a:pt x="5780278" y="5780278"/>
                  </a:lnTo>
                  <a:lnTo>
                    <a:pt x="0" y="5780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012" b="-1924"/>
              </a:stretch>
            </a:blip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FFB5B95-3665-C927-9F47-9ED7384DE0EF}"/>
              </a:ext>
            </a:extLst>
          </p:cNvPr>
          <p:cNvSpPr txBox="1"/>
          <p:nvPr/>
        </p:nvSpPr>
        <p:spPr>
          <a:xfrm>
            <a:off x="461706" y="7341258"/>
            <a:ext cx="8694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Asocierea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 GREAT PEOPLE INSIDE SRL, DIMA CONSULTING GROUP SRL, POWER NET CONSULTING S.R.L.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și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 AMERILEX SRL cu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lider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 de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asociere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 GREAT PEOPLE INSIDE S.R.L.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și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subcontractant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 BUSINESS INTELLIGENCE SOFTWARE SOLUTIONS S.R.L.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994061-F767-ACFB-B5C0-0E0D24B7B2C1}"/>
              </a:ext>
            </a:extLst>
          </p:cNvPr>
          <p:cNvSpPr/>
          <p:nvPr/>
        </p:nvSpPr>
        <p:spPr>
          <a:xfrm>
            <a:off x="-269" y="8318865"/>
            <a:ext cx="9551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Raportul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final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poate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fi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consultat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aici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hlinkClick r:id="rId4"/>
              </a:rPr>
              <a:t>https://www.anfp.gov.ro/R/Doc/2023/Concurs%20National/Raport%20final/raport%20final.pdf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531B8F-AAA7-5565-A959-1F368D49F729}"/>
              </a:ext>
            </a:extLst>
          </p:cNvPr>
          <p:cNvSpPr txBox="1"/>
          <p:nvPr/>
        </p:nvSpPr>
        <p:spPr>
          <a:xfrm>
            <a:off x="616703" y="3009900"/>
            <a:ext cx="2514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Situație</a:t>
            </a:r>
            <a:r>
              <a:rPr lang="ro-RO" sz="2400" dirty="0">
                <a:solidFill>
                  <a:srgbClr val="7FD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ro-RO" sz="24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candidați/funcții publice din cadrul primelor două runde de Concurs național extins – 2024</a:t>
            </a:r>
            <a:endParaRPr lang="en-US" sz="24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endParaRPr lang="ro-R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574C2-EE4A-9622-C216-7D2BDD313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171700"/>
            <a:ext cx="14106957" cy="632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77DDD-91BA-885E-A0FF-4CCCDF08C6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8" t="5487" r="3129" b="6722"/>
          <a:stretch/>
        </p:blipFill>
        <p:spPr>
          <a:xfrm>
            <a:off x="381001" y="6286501"/>
            <a:ext cx="2971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85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601A01-10D6-7CFE-1D8D-1FED5BDA9ABC}"/>
              </a:ext>
            </a:extLst>
          </p:cNvPr>
          <p:cNvSpPr txBox="1"/>
          <p:nvPr/>
        </p:nvSpPr>
        <p:spPr>
          <a:xfrm>
            <a:off x="423080" y="3238500"/>
            <a:ext cx="2514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Planul de recrutare și planul de promovare – aprobare prin Hotărâre a Guvernului</a:t>
            </a:r>
          </a:p>
          <a:p>
            <a:endParaRPr lang="ro-RO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39F1D3-E266-62B7-149F-216F7A853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043706"/>
              </p:ext>
            </p:extLst>
          </p:nvPr>
        </p:nvGraphicFramePr>
        <p:xfrm>
          <a:off x="2971799" y="2705100"/>
          <a:ext cx="14699498" cy="5715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534">
                  <a:extLst>
                    <a:ext uri="{9D8B030D-6E8A-4147-A177-3AD203B41FA5}">
                      <a16:colId xmlns:a16="http://schemas.microsoft.com/office/drawing/2014/main" val="3010001560"/>
                    </a:ext>
                  </a:extLst>
                </a:gridCol>
                <a:gridCol w="7293574">
                  <a:extLst>
                    <a:ext uri="{9D8B030D-6E8A-4147-A177-3AD203B41FA5}">
                      <a16:colId xmlns:a16="http://schemas.microsoft.com/office/drawing/2014/main" val="454398029"/>
                    </a:ext>
                  </a:extLst>
                </a:gridCol>
                <a:gridCol w="5173390">
                  <a:extLst>
                    <a:ext uri="{9D8B030D-6E8A-4147-A177-3AD203B41FA5}">
                      <a16:colId xmlns:a16="http://schemas.microsoft.com/office/drawing/2014/main" val="3283563133"/>
                    </a:ext>
                  </a:extLst>
                </a:gridCol>
              </a:tblGrid>
              <a:tr h="1373702">
                <a:tc>
                  <a:txBody>
                    <a:bodyPr/>
                    <a:lstStyle/>
                    <a:p>
                      <a:pPr algn="just">
                        <a:tabLst>
                          <a:tab pos="540385" algn="l"/>
                          <a:tab pos="630555" algn="l"/>
                          <a:tab pos="685800" algn="l"/>
                          <a:tab pos="914400" algn="l"/>
                          <a:tab pos="1028700" algn="l"/>
                        </a:tabLst>
                      </a:pPr>
                      <a:r>
                        <a:rPr lang="ro-RO" sz="4000" dirty="0"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rebuchet MS" panose="020B0603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  <a:tab pos="630555" algn="l"/>
                          <a:tab pos="685800" algn="l"/>
                          <a:tab pos="914400" algn="l"/>
                          <a:tab pos="1028700" algn="l"/>
                        </a:tabLst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Funcții publice raportate de autoritățile și instituțiile publice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Funcțiile publice raportate de autoritățile și instituțiile publice care dețin avizul privind cadrele de competență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9617186"/>
                  </a:ext>
                </a:extLst>
              </a:tr>
              <a:tr h="1090956">
                <a:tc>
                  <a:txBody>
                    <a:bodyPr/>
                    <a:lstStyle/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Funcții publice de execuție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2548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(1785 vacante, 763 previzionate)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  <a:tab pos="630555" algn="l"/>
                          <a:tab pos="685800" algn="l"/>
                          <a:tab pos="914400" algn="l"/>
                          <a:tab pos="1028700" algn="l"/>
                          <a:tab pos="1350645" algn="l"/>
                        </a:tabLst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824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>
                        <a:tabLst>
                          <a:tab pos="540385" algn="l"/>
                          <a:tab pos="630555" algn="l"/>
                          <a:tab pos="685800" algn="l"/>
                          <a:tab pos="914400" algn="l"/>
                          <a:tab pos="1028700" algn="l"/>
                          <a:tab pos="1350645" algn="l"/>
                        </a:tabLst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(729 vacante, 95 previzionate)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2918162"/>
                  </a:ext>
                </a:extLst>
              </a:tr>
              <a:tr h="1103498">
                <a:tc>
                  <a:txBody>
                    <a:bodyPr/>
                    <a:lstStyle/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Funcții publice de conducere - recrutare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202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(142 vacante, 60 previzionate)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  <a:tab pos="630555" algn="l"/>
                          <a:tab pos="685800" algn="l"/>
                          <a:tab pos="914400" algn="l"/>
                          <a:tab pos="1028700" algn="l"/>
                          <a:tab pos="1350645" algn="l"/>
                        </a:tabLst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132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>
                        <a:tabLst>
                          <a:tab pos="540385" algn="l"/>
                          <a:tab pos="630555" algn="l"/>
                          <a:tab pos="685800" algn="l"/>
                          <a:tab pos="914400" algn="l"/>
                          <a:tab pos="1028700" algn="l"/>
                          <a:tab pos="1350645" algn="l"/>
                        </a:tabLst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(110 vacante, 22 previzionate)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2989412"/>
                  </a:ext>
                </a:extLst>
              </a:tr>
              <a:tr h="949357">
                <a:tc>
                  <a:txBody>
                    <a:bodyPr/>
                    <a:lstStyle/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Înalți funcționari publici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(11 vacante, 5 previzionate)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(8 vacante, 3 previzionate)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4180838"/>
                  </a:ext>
                </a:extLst>
              </a:tr>
              <a:tr h="1197487">
                <a:tc>
                  <a:txBody>
                    <a:bodyPr/>
                    <a:lstStyle/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Funcții publice de conducere - promovare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600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(518 vacante, 82 previzionate)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  <a:tab pos="630555" algn="l"/>
                          <a:tab pos="685800" algn="l"/>
                          <a:tab pos="914400" algn="l"/>
                          <a:tab pos="1028700" algn="l"/>
                          <a:tab pos="1350645" algn="l"/>
                        </a:tabLst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183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>
                        <a:tabLst>
                          <a:tab pos="540385" algn="l"/>
                          <a:tab pos="630555" algn="l"/>
                          <a:tab pos="685800" algn="l"/>
                          <a:tab pos="914400" algn="l"/>
                          <a:tab pos="1028700" algn="l"/>
                          <a:tab pos="1350645" algn="l"/>
                        </a:tabLst>
                      </a:pPr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(153 vacante, 30 previzionate)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ro-RO" sz="2000" dirty="0"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7385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327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2D6520-28DB-F0D2-FF95-47F91FC6F6AB}"/>
              </a:ext>
            </a:extLst>
          </p:cNvPr>
          <p:cNvSpPr txBox="1"/>
          <p:nvPr/>
        </p:nvSpPr>
        <p:spPr>
          <a:xfrm>
            <a:off x="914400" y="2303621"/>
            <a:ext cx="12115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rebuchet MS" panose="020B0603020202020204" pitchFamily="34" charset="0"/>
              </a:rPr>
              <a:t>Portalul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dedicat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concursului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latin typeface="Trebuchet MS" panose="020B0603020202020204" pitchFamily="34" charset="0"/>
              </a:rPr>
              <a:t>național</a:t>
            </a:r>
            <a:r>
              <a:rPr lang="ro-RO" sz="2400" dirty="0">
                <a:latin typeface="Trebuchet MS" panose="020B0603020202020204" pitchFamily="34" charset="0"/>
              </a:rPr>
              <a:t>: </a:t>
            </a:r>
            <a:r>
              <a:rPr lang="en-US" sz="2400" dirty="0">
                <a:latin typeface="Trebuchet MS" panose="020B0603020202020204" pitchFamily="34" charset="0"/>
                <a:hlinkClick r:id="rId2"/>
              </a:rPr>
              <a:t>https://concurs-national.anfp.gov.ro</a:t>
            </a:r>
            <a:r>
              <a:rPr lang="en-US" sz="2000" dirty="0">
                <a:latin typeface="Trebuchet MS" panose="020B0603020202020204" pitchFamily="34" charset="0"/>
                <a:hlinkClick r:id="rId2"/>
              </a:rPr>
              <a:t>/</a:t>
            </a:r>
            <a:endParaRPr lang="ro-RO" sz="2000" dirty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897CD-D9E4-810F-3E00-B98E42140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042285"/>
            <a:ext cx="13487400" cy="57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4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1495</Words>
  <Application>Microsoft Office PowerPoint</Application>
  <PresentationFormat>Custom</PresentationFormat>
  <Paragraphs>187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Trebuchet MS</vt:lpstr>
      <vt:lpstr>Arial</vt:lpstr>
      <vt:lpstr>Canva Sans Bold</vt:lpstr>
      <vt:lpstr>Canva Sans</vt:lpstr>
      <vt:lpstr>Calibri</vt:lpstr>
      <vt:lpstr>Aptos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Paula Vitriuc</cp:lastModifiedBy>
  <cp:revision>24</cp:revision>
  <dcterms:created xsi:type="dcterms:W3CDTF">2006-08-16T00:00:00Z</dcterms:created>
  <dcterms:modified xsi:type="dcterms:W3CDTF">2024-09-24T05:15:11Z</dcterms:modified>
  <dc:identifier>DAGQh32qHC8</dc:identifier>
</cp:coreProperties>
</file>