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86" r:id="rId4"/>
    <p:sldId id="287" r:id="rId5"/>
    <p:sldId id="272" r:id="rId6"/>
    <p:sldId id="274" r:id="rId7"/>
    <p:sldId id="315" r:id="rId8"/>
    <p:sldId id="316" r:id="rId9"/>
    <p:sldId id="318" r:id="rId10"/>
    <p:sldId id="319" r:id="rId11"/>
    <p:sldId id="317" r:id="rId12"/>
    <p:sldId id="321" r:id="rId13"/>
    <p:sldId id="320" r:id="rId14"/>
    <p:sldId id="313" r:id="rId15"/>
    <p:sldId id="257" r:id="rId16"/>
    <p:sldId id="322" r:id="rId17"/>
    <p:sldId id="273" r:id="rId18"/>
  </p:sldIdLst>
  <p:sldSz cx="18288000" cy="10287000"/>
  <p:notesSz cx="6858000" cy="9144000"/>
  <p:embeddedFontLst>
    <p:embeddedFont>
      <p:font typeface="Trebuchet MS" panose="020B0603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1" autoAdjust="0"/>
    <p:restoredTop sz="94574" autoAdjust="0"/>
  </p:normalViewPr>
  <p:slideViewPr>
    <p:cSldViewPr>
      <p:cViewPr varScale="1">
        <p:scale>
          <a:sx n="65" d="100"/>
          <a:sy n="65" d="100"/>
        </p:scale>
        <p:origin x="11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D5A84-5D36-6443-B03F-6EAF3BECD7F8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ACD8-5BF3-5D47-99B6-37BC49C4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1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6FB26-3B51-D02D-0281-8B7319D0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626CD-EE3B-D391-279A-DDE9E9AAE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0CE93B-38C1-A1C0-2903-7721D3000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8A1F2-AA94-005D-B7A6-D52BED1F5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42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13130-0383-2A0D-497F-739BF29E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4D209-E6FF-A4DF-FFF9-0A8277C1C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FBAB8-5F1F-7F9E-503F-9D272D222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A5E0-FA52-2664-DF2A-0B1AEB14F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22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0CFC-F06C-AC1B-4EDB-1D4D7F0E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7D4BB-4D58-2985-70A7-30E8EE5CE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79DD4-ADB8-B410-1CB4-188B2B7E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87E49-F214-3A8E-8FBA-37EBACCAB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7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1ACD8-5BF3-5D47-99B6-37BC49C4B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2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1ACD8-5BF3-5D47-99B6-37BC49C4B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2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D1DBD-7FD1-ACBC-EFC2-375F05B3E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CA4270-07FA-9A31-DD4A-1142501BA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11F54-EBF6-F1F3-651C-419383607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3BA1A-D6C6-EE86-7D5A-A8534A32B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66547-7D97-03A6-CE19-F2459BB8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C55EB-4939-F827-7BD8-B15430D06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F3F17-E502-A9F2-248F-2FA8CB0F3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A139A-8106-E85E-9211-F3189A0A4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9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EA7C-17F8-5828-94C3-3C4AB8D1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6DA01-1E53-43A5-686D-3BB6EF150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EF7F5-CF3F-A0E6-A608-51B49F9DA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41C1A-C9B3-A512-41AD-54E7BC995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1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C4FDC-F807-405A-587B-215984C56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D84736-AD72-F114-6759-4E3B81895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7A213-FE32-E41C-80ED-54474BFE2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E8641-0801-6FAD-0318-913757326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6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BCFF-CCB2-3A23-B7D8-2BFEDE9A0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BF4FC-F5CD-5809-889B-6305BA4F3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C6EFB5-2DEE-2F03-49D3-3440A4031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55D49-C87F-7845-3A88-322A92E82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fp.gov.ro/media/tuzgxr3e/analiza-de-impact_raport-final_v3_pt-site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openxmlformats.org/officeDocument/2006/relationships/image" Target="../media/image35.svg"/><Relationship Id="rId12" Type="http://schemas.openxmlformats.org/officeDocument/2006/relationships/hyperlink" Target="mailto:formare185@anfp.gov.r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fp.gov.ro/R/Doc/2023/PNRR/Anexa%20nr.%201%20-%20Analiza%20competente%20digitale.pdf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aredigitalaanfp.r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elearn.euro-jobs.r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5687" y="-8583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AE9398-3F42-93E3-B815-23BC964AB580}"/>
              </a:ext>
            </a:extLst>
          </p:cNvPr>
          <p:cNvGrpSpPr/>
          <p:nvPr/>
        </p:nvGrpSpPr>
        <p:grpSpPr>
          <a:xfrm>
            <a:off x="11531213" y="-1360337"/>
            <a:ext cx="18900984" cy="13258553"/>
            <a:chOff x="12163484" y="-1140945"/>
            <a:chExt cx="18900984" cy="13258553"/>
          </a:xfrm>
        </p:grpSpPr>
        <p:sp>
          <p:nvSpPr>
            <p:cNvPr id="8" name="Freeform 8"/>
            <p:cNvSpPr/>
            <p:nvPr/>
          </p:nvSpPr>
          <p:spPr>
            <a:xfrm>
              <a:off x="14925508" y="2489728"/>
              <a:ext cx="1398750" cy="13987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7805915" y="-1140945"/>
              <a:ext cx="13258553" cy="1325855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796265" y="1972266"/>
              <a:ext cx="812410" cy="81241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163484" y="3834377"/>
              <a:ext cx="3601244" cy="360124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499723" y="4145742"/>
              <a:ext cx="2952274" cy="2952262"/>
              <a:chOff x="-24018" y="-87750"/>
              <a:chExt cx="6350000" cy="63499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24018" y="-8775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2371" r="-7722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8" name="AutoShape 28"/>
          <p:cNvSpPr/>
          <p:nvPr/>
        </p:nvSpPr>
        <p:spPr>
          <a:xfrm>
            <a:off x="4002431" y="6682509"/>
            <a:ext cx="317677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3B589-9820-BCC4-F5AF-A43DF48A33FF}"/>
              </a:ext>
            </a:extLst>
          </p:cNvPr>
          <p:cNvGrpSpPr/>
          <p:nvPr/>
        </p:nvGrpSpPr>
        <p:grpSpPr>
          <a:xfrm>
            <a:off x="3929088" y="7842187"/>
            <a:ext cx="10429825" cy="903084"/>
            <a:chOff x="3929088" y="7842187"/>
            <a:chExt cx="10429825" cy="903084"/>
          </a:xfrm>
        </p:grpSpPr>
        <p:pic>
          <p:nvPicPr>
            <p:cNvPr id="40" name="Picture 3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2ACABC0-6311-5B44-EE9A-69D22FAC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88" y="7842187"/>
              <a:ext cx="3323464" cy="900000"/>
            </a:xfrm>
            <a:prstGeom prst="rect">
              <a:avLst/>
            </a:prstGeom>
          </p:spPr>
        </p:pic>
        <p:pic>
          <p:nvPicPr>
            <p:cNvPr id="42" name="Picture 41" descr="A white dog with blue text&#10;&#10;Description automatically generated">
              <a:extLst>
                <a:ext uri="{FF2B5EF4-FFF2-40B4-BE49-F238E27FC236}">
                  <a16:creationId xmlns:a16="http://schemas.microsoft.com/office/drawing/2014/main" id="{0A267967-C5B2-83DD-0BCA-6EF211A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1640" y="7845271"/>
              <a:ext cx="3177273" cy="900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3D46D1-19A4-8D81-7779-0D1340CDEB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74" y="9098406"/>
            <a:ext cx="16318861" cy="998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C3EC1E-7562-83B0-77D2-17A0065595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1009096E-A9BD-8F38-6011-A34B217D639C}"/>
              </a:ext>
            </a:extLst>
          </p:cNvPr>
          <p:cNvSpPr txBox="1"/>
          <p:nvPr/>
        </p:nvSpPr>
        <p:spPr>
          <a:xfrm>
            <a:off x="383706" y="3017864"/>
            <a:ext cx="10536542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Dezvoltarea competențelor digitale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de leadership </a:t>
            </a:r>
            <a:r>
              <a:rPr lang="ro-RO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și managementul talentelor în contextul noilor tehnologii și al transformării digitale 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2F08C24-E745-53C1-D268-B483AE8AC93F}"/>
              </a:ext>
            </a:extLst>
          </p:cNvPr>
          <p:cNvSpPr txBox="1"/>
          <p:nvPr/>
        </p:nvSpPr>
        <p:spPr>
          <a:xfrm>
            <a:off x="931243" y="6682509"/>
            <a:ext cx="9142883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Eveniment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o-RO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de diseminare a rezultatelor </a:t>
            </a:r>
            <a:r>
              <a:rPr lang="en-US" sz="2000" b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proiectului</a:t>
            </a:r>
            <a:r>
              <a:rPr 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o-RO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Jalon 185 PNRR</a:t>
            </a:r>
            <a:endParaRPr lang="en-US" sz="2000" b="1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o-RO" sz="20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București, </a:t>
            </a:r>
            <a:r>
              <a:rPr lang="ro-RO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07 mai 2026</a:t>
            </a:r>
            <a:endParaRPr lang="en-US" sz="2400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16D3B-53AF-E7FC-15B7-BDFEBD56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9">
            <a:extLst>
              <a:ext uri="{FF2B5EF4-FFF2-40B4-BE49-F238E27FC236}">
                <a16:creationId xmlns:a16="http://schemas.microsoft.com/office/drawing/2014/main" id="{9D69EAD9-D227-8C64-9CFB-4342FC724FFD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02DE4-505A-E492-0FA8-226D111FC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66" t="24419" r="22917" b="13017"/>
          <a:stretch>
            <a:fillRect/>
          </a:stretch>
        </p:blipFill>
        <p:spPr>
          <a:xfrm>
            <a:off x="3390900" y="1080425"/>
            <a:ext cx="11506200" cy="901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8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8D80B-BAAB-B975-AF5D-BB644191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B65A685F-46BB-3BC8-DB48-55ECB67482BD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826FCA7-0830-4A19-2BAC-0E60F24DF253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B3DD733F-BC93-F080-2E85-11C9922B6870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45B3D9DC-254C-35ED-A96F-D424DDE8B9E8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42367B02-9208-CAFA-9716-240EE83E7DA5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F78E6A-E527-B81C-41AD-103D8F35C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487339"/>
              </p:ext>
            </p:extLst>
          </p:nvPr>
        </p:nvGraphicFramePr>
        <p:xfrm>
          <a:off x="2985122" y="4291614"/>
          <a:ext cx="6735931" cy="2270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3731">
                  <a:extLst>
                    <a:ext uri="{9D8B030D-6E8A-4147-A177-3AD203B41FA5}">
                      <a16:colId xmlns:a16="http://schemas.microsoft.com/office/drawing/2014/main" val="3517649419"/>
                    </a:ext>
                  </a:extLst>
                </a:gridCol>
                <a:gridCol w="2056161">
                  <a:extLst>
                    <a:ext uri="{9D8B030D-6E8A-4147-A177-3AD203B41FA5}">
                      <a16:colId xmlns:a16="http://schemas.microsoft.com/office/drawing/2014/main" val="1569409242"/>
                    </a:ext>
                  </a:extLst>
                </a:gridCol>
                <a:gridCol w="2466039">
                  <a:extLst>
                    <a:ext uri="{9D8B030D-6E8A-4147-A177-3AD203B41FA5}">
                      <a16:colId xmlns:a16="http://schemas.microsoft.com/office/drawing/2014/main" val="2856595950"/>
                    </a:ext>
                  </a:extLst>
                </a:gridCol>
              </a:tblGrid>
              <a:tr h="6782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Tip sesiune formare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Nr. sesiuni de formare finalizate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Nr. participanți certificați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6040841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Online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693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928704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Hibrid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1.341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11653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Fizic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506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5549103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TOTAL: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2.540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364639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0ADB3B9-39B1-FCE7-01EB-2E05C2EF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74" y="4512526"/>
            <a:ext cx="1676545" cy="1694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A83B5-4394-8D5A-1716-729141F22F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86" r="9356" b="8797"/>
          <a:stretch>
            <a:fillRect/>
          </a:stretch>
        </p:blipFill>
        <p:spPr>
          <a:xfrm>
            <a:off x="10608575" y="3593750"/>
            <a:ext cx="6650725" cy="36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4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3EED0-E2AB-62EA-1C57-3F5DB9FCE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9">
            <a:extLst>
              <a:ext uri="{FF2B5EF4-FFF2-40B4-BE49-F238E27FC236}">
                <a16:creationId xmlns:a16="http://schemas.microsoft.com/office/drawing/2014/main" id="{24F48FE1-F00D-A864-2609-59BB323A4C6E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575BC51C-358C-8082-72A9-AC9B7D2B1E13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433EB-9B85-3AF6-E5EF-15121E11A3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99" t="3887" r="9503" b="1895"/>
          <a:stretch>
            <a:fillRect/>
          </a:stretch>
        </p:blipFill>
        <p:spPr>
          <a:xfrm>
            <a:off x="3792579" y="1104900"/>
            <a:ext cx="114300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74C1-8BD4-6920-4F40-8B904B74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89C1BC2E-5E07-66F1-165E-83AEAC0390EB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AACFA229-AFB7-6CAE-B501-6C60E94E0151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C7076804-3F79-781D-844F-A529A3A5A955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6015ABFB-3D49-BA0B-0DF7-0AAF8F47DBCF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40AFD22B-A0A6-D898-AA96-94DB3A313535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CAE05-9386-885E-7199-C36D8A1839D5}"/>
              </a:ext>
            </a:extLst>
          </p:cNvPr>
          <p:cNvSpPr txBox="1"/>
          <p:nvPr/>
        </p:nvSpPr>
        <p:spPr>
          <a:xfrm>
            <a:off x="1219201" y="4197969"/>
            <a:ext cx="86867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latin typeface="Trebuchet MS" panose="020B0603020202020204" pitchFamily="34" charset="0"/>
              </a:rPr>
              <a:t>Analiza de impact a formării în domeniul tehnologiei informației asupra activităților specifice derulate </a:t>
            </a:r>
            <a:r>
              <a:rPr lang="ro-RO" sz="2400" dirty="0">
                <a:latin typeface="Trebuchet MS" panose="020B0603020202020204" pitchFamily="34" charset="0"/>
              </a:rPr>
              <a:t>(d</a:t>
            </a:r>
            <a:r>
              <a:rPr lang="en-US" sz="2400" kern="0" dirty="0" err="1">
                <a:latin typeface="Trebuchet MS" panose="020B0603020202020204" pitchFamily="34" charset="0"/>
              </a:rPr>
              <a:t>esk</a:t>
            </a:r>
            <a:r>
              <a:rPr lang="en-US" sz="2400" kern="0" dirty="0">
                <a:latin typeface="Trebuchet MS" panose="020B0603020202020204" pitchFamily="34" charset="0"/>
              </a:rPr>
              <a:t> research;</a:t>
            </a:r>
            <a:r>
              <a:rPr lang="ro-RO" sz="2400" kern="0" dirty="0">
                <a:latin typeface="Trebuchet MS" panose="020B0603020202020204" pitchFamily="34" charset="0"/>
              </a:rPr>
              <a:t> c</a:t>
            </a:r>
            <a:r>
              <a:rPr lang="en-US" sz="2400" kern="0" dirty="0" err="1">
                <a:latin typeface="Trebuchet MS" panose="020B0603020202020204" pitchFamily="34" charset="0"/>
              </a:rPr>
              <a:t>hestionare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satisfacție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participanți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sesiuni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  <a:r>
              <a:rPr lang="ro-RO" sz="2400" kern="0" dirty="0">
                <a:latin typeface="Trebuchet MS" panose="020B0603020202020204" pitchFamily="34" charset="0"/>
              </a:rPr>
              <a:t> s</a:t>
            </a:r>
            <a:r>
              <a:rPr lang="en-US" sz="2400" kern="0" dirty="0" err="1">
                <a:latin typeface="Trebuchet MS" panose="020B0603020202020204" pitchFamily="34" charset="0"/>
              </a:rPr>
              <a:t>ondaje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opinie</a:t>
            </a:r>
            <a:r>
              <a:rPr lang="en-US" sz="2400" kern="0" dirty="0">
                <a:latin typeface="Trebuchet MS" panose="020B0603020202020204" pitchFamily="34" charset="0"/>
              </a:rPr>
              <a:t>: </a:t>
            </a:r>
            <a:r>
              <a:rPr lang="en-US" sz="2400" kern="0" dirty="0" err="1">
                <a:latin typeface="Trebuchet MS" panose="020B0603020202020204" pitchFamily="34" charset="0"/>
              </a:rPr>
              <a:t>populația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generală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mediul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privat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persoane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vulnerabile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  <a:r>
              <a:rPr lang="ro-RO" sz="2400" kern="0" dirty="0">
                <a:latin typeface="Trebuchet MS" panose="020B0603020202020204" pitchFamily="34" charset="0"/>
              </a:rPr>
              <a:t> f</a:t>
            </a:r>
            <a:r>
              <a:rPr lang="en-US" sz="2400" kern="0" dirty="0" err="1">
                <a:latin typeface="Trebuchet MS" panose="020B0603020202020204" pitchFamily="34" charset="0"/>
              </a:rPr>
              <a:t>ocus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grupuri</a:t>
            </a:r>
            <a:r>
              <a:rPr lang="en-US" sz="2400" kern="0" dirty="0">
                <a:latin typeface="Trebuchet MS" panose="020B0603020202020204" pitchFamily="34" charset="0"/>
              </a:rPr>
              <a:t> cu </a:t>
            </a:r>
            <a:r>
              <a:rPr lang="en-US" sz="2400" kern="0" dirty="0" err="1">
                <a:latin typeface="Trebuchet MS" panose="020B0603020202020204" pitchFamily="34" charset="0"/>
              </a:rPr>
              <a:t>participanții</a:t>
            </a:r>
            <a:r>
              <a:rPr lang="en-US" sz="2400" kern="0" dirty="0">
                <a:latin typeface="Trebuchet MS" panose="020B0603020202020204" pitchFamily="34" charset="0"/>
              </a:rPr>
              <a:t> la </a:t>
            </a:r>
            <a:r>
              <a:rPr lang="en-US" sz="2400" kern="0" dirty="0" err="1">
                <a:latin typeface="Trebuchet MS" panose="020B0603020202020204" pitchFamily="34" charset="0"/>
              </a:rPr>
              <a:t>sesiunile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formatori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funcționari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publici</a:t>
            </a:r>
            <a:r>
              <a:rPr lang="en-US" sz="2400" kern="0" dirty="0">
                <a:latin typeface="Trebuchet MS" panose="020B0603020202020204" pitchFamily="34" charset="0"/>
              </a:rPr>
              <a:t> care nu au </a:t>
            </a:r>
            <a:r>
              <a:rPr lang="en-US" sz="2400" kern="0" dirty="0" err="1">
                <a:latin typeface="Trebuchet MS" panose="020B0603020202020204" pitchFamily="34" charset="0"/>
              </a:rPr>
              <a:t>participat</a:t>
            </a:r>
            <a:r>
              <a:rPr lang="en-US" sz="2400" kern="0" dirty="0">
                <a:latin typeface="Trebuchet MS" panose="020B0603020202020204" pitchFamily="34" charset="0"/>
              </a:rPr>
              <a:t> la </a:t>
            </a:r>
            <a:r>
              <a:rPr lang="en-US" sz="2400" kern="0" dirty="0" err="1">
                <a:latin typeface="Trebuchet MS" panose="020B0603020202020204" pitchFamily="34" charset="0"/>
              </a:rPr>
              <a:t>sesiunile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; </a:t>
            </a:r>
            <a:r>
              <a:rPr lang="ro-RO" sz="2400" kern="0" dirty="0">
                <a:latin typeface="Trebuchet MS" panose="020B0603020202020204" pitchFamily="34" charset="0"/>
              </a:rPr>
              <a:t>i</a:t>
            </a:r>
            <a:r>
              <a:rPr lang="en-US" sz="2400" kern="0" dirty="0" err="1">
                <a:latin typeface="Trebuchet MS" panose="020B0603020202020204" pitchFamily="34" charset="0"/>
              </a:rPr>
              <a:t>nterviuri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  <a:r>
              <a:rPr lang="ro-RO" sz="2400" kern="0" dirty="0">
                <a:latin typeface="Trebuchet MS" panose="020B0603020202020204" pitchFamily="34" charset="0"/>
              </a:rPr>
              <a:t> g</a:t>
            </a:r>
            <a:r>
              <a:rPr lang="en-US" sz="2400" kern="0" dirty="0" err="1">
                <a:latin typeface="Trebuchet MS" panose="020B0603020202020204" pitchFamily="34" charset="0"/>
              </a:rPr>
              <a:t>rup</a:t>
            </a:r>
            <a:r>
              <a:rPr lang="en-US" sz="2400" kern="0" dirty="0">
                <a:latin typeface="Trebuchet MS" panose="020B0603020202020204" pitchFamily="34" charset="0"/>
              </a:rPr>
              <a:t> Delphi cu </a:t>
            </a:r>
            <a:r>
              <a:rPr lang="en-US" sz="2400" kern="0" dirty="0" err="1">
                <a:latin typeface="Trebuchet MS" panose="020B0603020202020204" pitchFamily="34" charset="0"/>
              </a:rPr>
              <a:t>experții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formatori</a:t>
            </a:r>
            <a:r>
              <a:rPr lang="ro-RO" sz="2400" kern="0" dirty="0">
                <a:latin typeface="Trebuchet MS" panose="020B0603020202020204" pitchFamily="34" charset="0"/>
              </a:rPr>
              <a:t>, panel de experți).</a:t>
            </a:r>
          </a:p>
          <a:p>
            <a:endParaRPr lang="ro-RO" sz="2400" kern="0" dirty="0">
              <a:latin typeface="Trebuchet MS" panose="020B0603020202020204" pitchFamily="34" charset="0"/>
            </a:endParaRPr>
          </a:p>
          <a:p>
            <a:r>
              <a:rPr lang="ro-RO" sz="2400" kern="0" dirty="0">
                <a:latin typeface="Trebuchet MS" panose="020B0603020202020204" pitchFamily="34" charset="0"/>
              </a:rPr>
              <a:t>Lotul II: </a:t>
            </a:r>
            <a:r>
              <a:rPr lang="en-US" sz="2400" dirty="0">
                <a:hlinkClick r:id="rId3"/>
              </a:rPr>
              <a:t>analiza-de-impact_raport-final_v3_pt-site.pdf</a:t>
            </a:r>
            <a:endParaRPr lang="ro-RO" sz="2400" dirty="0"/>
          </a:p>
          <a:p>
            <a:r>
              <a:rPr lang="ro-RO" sz="2400" kern="0" dirty="0">
                <a:latin typeface="Trebuchet MS" panose="020B0603020202020204" pitchFamily="34" charset="0"/>
              </a:rPr>
              <a:t>Lotul I: mai 2026</a:t>
            </a:r>
            <a:endParaRPr lang="en-US" sz="2400" kern="0" dirty="0">
              <a:latin typeface="Trebuchet MS" panose="020B0603020202020204" pitchFamily="34" charset="0"/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93AF9-BEF4-D1D9-1575-FBB7B5C15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28978"/>
          <a:stretch>
            <a:fillRect/>
          </a:stretch>
        </p:blipFill>
        <p:spPr>
          <a:xfrm>
            <a:off x="10271760" y="3390900"/>
            <a:ext cx="7409179" cy="3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19A3-B929-A586-E835-F56F8FD3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5489C9AF-451C-1BFF-7EA7-5B551085F745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8DBD5D7E-B308-2FF3-8C62-E77F40B8477C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D4892630-A3BB-A82B-4B48-95E24BC8FF8E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5B7A9A25-DB06-B4AC-141A-48D63063E624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8A39800B-A4A3-8890-34EE-52AA001097E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71369-137A-80F0-2731-8D651131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678" y="4286162"/>
            <a:ext cx="1005927" cy="1012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D08B4-DCDE-E682-6D02-11B77EE8B56E}"/>
              </a:ext>
            </a:extLst>
          </p:cNvPr>
          <p:cNvSpPr txBox="1"/>
          <p:nvPr/>
        </p:nvSpPr>
        <p:spPr>
          <a:xfrm>
            <a:off x="3763189" y="4091615"/>
            <a:ext cx="5715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Cinci</a:t>
            </a:r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evenimente de promovare: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septembrie 2024 – Iași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martie 2025 – Cluj-Napoca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mai 2025 – Craiova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iunie 2025 – Timișoara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octombrie 2025 – București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0063F-A4F0-BC98-37D0-290020A24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678" y="6737414"/>
            <a:ext cx="1005927" cy="1012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699C91-BFDA-C1B1-19C8-D3DB8DE7D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2864077"/>
            <a:ext cx="1005927" cy="1012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084F31-E7CB-2F72-B713-F41FFDFAC587}"/>
              </a:ext>
            </a:extLst>
          </p:cNvPr>
          <p:cNvSpPr txBox="1"/>
          <p:nvPr/>
        </p:nvSpPr>
        <p:spPr>
          <a:xfrm>
            <a:off x="11785131" y="2977532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1.277 de protocoale de colaborare interinstituțională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FE84F-40C5-748A-97B9-6A452D7FA406}"/>
              </a:ext>
            </a:extLst>
          </p:cNvPr>
          <p:cNvSpPr txBox="1"/>
          <p:nvPr/>
        </p:nvSpPr>
        <p:spPr>
          <a:xfrm>
            <a:off x="3942636" y="6591300"/>
            <a:ext cx="11245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Campanie de promovare </a:t>
            </a:r>
            <a:r>
              <a:rPr lang="ro-RO" sz="2400" b="1" dirty="0">
                <a:solidFill>
                  <a:srgbClr val="00B0F0"/>
                </a:solidFill>
                <a:latin typeface="Trebuchet MS" panose="020B0603020202020204" pitchFamily="34" charset="0"/>
              </a:rPr>
              <a:t>online </a:t>
            </a:r>
          </a:p>
          <a:p>
            <a:pPr lvl="0" algn="just"/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unui </a:t>
            </a:r>
            <a:r>
              <a:rPr lang="ro-RO" sz="24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banner web animat </a:t>
            </a:r>
          </a:p>
          <a:p>
            <a:pPr algn="just"/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a două </a:t>
            </a:r>
            <a:r>
              <a:rPr lang="ro-RO" sz="24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videoclipuri de scurtmetraj</a:t>
            </a:r>
          </a:p>
          <a:p>
            <a:pPr algn="just"/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Promovarea unei </a:t>
            </a:r>
            <a:r>
              <a:rPr lang="ro-RO" sz="24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broșuri tematice </a:t>
            </a: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în format digital</a:t>
            </a:r>
          </a:p>
          <a:p>
            <a:pPr algn="just"/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a trei</a:t>
            </a:r>
            <a:r>
              <a:rPr lang="ro-RO" sz="24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 spoturi</a:t>
            </a: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 </a:t>
            </a:r>
            <a:r>
              <a:rPr lang="ro-RO" sz="24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radio</a:t>
            </a:r>
          </a:p>
          <a:p>
            <a:pPr algn="just"/>
            <a:r>
              <a:rPr lang="ro-RO" sz="24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E-mail marketing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14368B-E4BD-7B49-8A97-9CC711C0E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6055" y="4181312"/>
            <a:ext cx="4648945" cy="45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PROVOCĂRI: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34200" y="2796168"/>
            <a:ext cx="105156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Procedurile de achiziții publice </a:t>
            </a:r>
            <a:r>
              <a:rPr lang="ro-RO" sz="20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(Lot I – 6 oferte depuse în asociere – 15 operatori economici, cu 29 de terți susținători și subcontractanți, Lot II – 9 oferte depuse în asociere – 16 operatori economici, cu 13 terți susținători și subcontractanți),</a:t>
            </a:r>
            <a:endParaRPr lang="ro-RO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Schimbări de context (procesele electorale, reorganizarea instituțiilor, modificări legislative, TVA),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Infrastructura (dotarea instituțiilor, sălile de curs, pene de curent),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Niveluri diferite de competențe,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Cultura organizațională (alocarea resurselor necesare, organizare, comunicare, așteptări),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Riscurile din mediul online (protecția datelor, securitatea cibernetică),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Volumul de lucru (98 de raportări, 102 livrabile analizate și recepționate, 5.350 de e-mailuri, 6.790 de </a:t>
            </a:r>
            <a:r>
              <a:rPr lang="ro-RO" sz="2800" dirty="0"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răspunsuri chestionare, 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32.561 de certificate verificate).</a:t>
            </a:r>
            <a:endParaRPr lang="en-US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01AF8-D02D-ED6E-D6BE-655713A9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584"/>
          <a:stretch>
            <a:fillRect/>
          </a:stretch>
        </p:blipFill>
        <p:spPr>
          <a:xfrm>
            <a:off x="533400" y="4076700"/>
            <a:ext cx="6048081" cy="3540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74B49-DF79-F1E4-F91C-DB790A4B7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0FA61A10-84C9-0C63-A45C-96FB379F93C0}"/>
              </a:ext>
            </a:extLst>
          </p:cNvPr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AC8F293-6166-573B-9FDB-64D5CDF8126F}"/>
                </a:ext>
              </a:extLst>
            </p:cNvPr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20EBBC4-C1D0-FA3F-CDCA-1B95A8D983F1}"/>
                </a:ext>
              </a:extLst>
            </p:cNvPr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F83DB2C3-89A4-F9FE-7EEB-6FC9AF9FC3EA}"/>
              </a:ext>
            </a:extLst>
          </p:cNvPr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PROVOCĂRI: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8266F581-AC1E-990D-4A70-55554E317964}"/>
              </a:ext>
            </a:extLst>
          </p:cNvPr>
          <p:cNvSpPr txBox="1"/>
          <p:nvPr/>
        </p:nvSpPr>
        <p:spPr>
          <a:xfrm>
            <a:off x="914401" y="3848915"/>
            <a:ext cx="85344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Parteneri: 1.277 + colaborări de succes: MADR, ANAF, MF </a:t>
            </a:r>
            <a:r>
              <a:rPr lang="en-US" sz="2800" dirty="0" err="1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etc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.,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Campanie de comunicare și promovare, 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Întâlniri periodice cu prestatorii,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Colectare feedback participanți și revizuire</a:t>
            </a:r>
            <a:r>
              <a:rPr lang="en-US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conținut/program/materiale, 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Înlocuire/suplimentare experți și săli de curs,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OMEDAT nr. 1928/10.09.2025 – corelarea nivelului de performanță </a:t>
            </a:r>
            <a:r>
              <a:rPr lang="ro-RO" sz="2800" dirty="0" err="1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DigCompRo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cu modulele certificării ECDL/ICDL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Munca în echipă.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505EA-CDB2-14B9-7A32-B6520915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2288002"/>
            <a:ext cx="8039132" cy="64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1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ACABC0-6311-5B44-EE9A-69D22FAC5C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8" y="7842187"/>
            <a:ext cx="3323464" cy="900000"/>
          </a:xfrm>
          <a:prstGeom prst="rect">
            <a:avLst/>
          </a:prstGeom>
        </p:spPr>
      </p:pic>
      <p:pic>
        <p:nvPicPr>
          <p:cNvPr id="42" name="Picture 41" descr="A white dog with blue text&#10;&#10;Description automatically generated">
            <a:extLst>
              <a:ext uri="{FF2B5EF4-FFF2-40B4-BE49-F238E27FC236}">
                <a16:creationId xmlns:a16="http://schemas.microsoft.com/office/drawing/2014/main" id="{0A267967-C5B2-83DD-0BCA-6EF211AE5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640" y="7845271"/>
            <a:ext cx="3177273" cy="90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5" name="AutoShape 20">
            <a:extLst>
              <a:ext uri="{FF2B5EF4-FFF2-40B4-BE49-F238E27FC236}">
                <a16:creationId xmlns:a16="http://schemas.microsoft.com/office/drawing/2014/main" id="{C39B226B-7FC4-756A-B89D-D3EAD2B8C241}"/>
              </a:ext>
            </a:extLst>
          </p:cNvPr>
          <p:cNvSpPr/>
          <p:nvPr/>
        </p:nvSpPr>
        <p:spPr>
          <a:xfrm>
            <a:off x="5086350" y="5162099"/>
            <a:ext cx="346433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E6155B-4395-E4EE-9EB7-41844F9C7C11}"/>
              </a:ext>
            </a:extLst>
          </p:cNvPr>
          <p:cNvGrpSpPr>
            <a:grpSpLocks noChangeAspect="1"/>
          </p:cNvGrpSpPr>
          <p:nvPr/>
        </p:nvGrpSpPr>
        <p:grpSpPr>
          <a:xfrm>
            <a:off x="15912463" y="1562100"/>
            <a:ext cx="7200000" cy="7200000"/>
            <a:chOff x="30175200" y="718712"/>
            <a:chExt cx="13258553" cy="13258553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6839E58A-F7F3-6269-394F-011E384C3964}"/>
                </a:ext>
              </a:extLst>
            </p:cNvPr>
            <p:cNvGrpSpPr/>
            <p:nvPr/>
          </p:nvGrpSpPr>
          <p:grpSpPr>
            <a:xfrm>
              <a:off x="30175200" y="718712"/>
              <a:ext cx="13258553" cy="13258553"/>
              <a:chOff x="0" y="0"/>
              <a:chExt cx="812800" cy="81280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49F3692A-370E-D591-75EF-E4D33CF35B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E8FDAA1B-40E2-3C81-7EC3-7E78EBDD4D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0F7A5B45-CC13-D346-35EF-84F5115C461E}"/>
                </a:ext>
              </a:extLst>
            </p:cNvPr>
            <p:cNvGrpSpPr/>
            <p:nvPr/>
          </p:nvGrpSpPr>
          <p:grpSpPr>
            <a:xfrm>
              <a:off x="31247874" y="1791407"/>
              <a:ext cx="11113206" cy="11113161"/>
              <a:chOff x="0" y="0"/>
              <a:chExt cx="6350000" cy="6349975"/>
            </a:xfrm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09E11030-8D1C-8DE7-BFEA-5E21A83A794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4776" t="-3221" r="-46621" b="-17635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CACBA6-A2AC-4962-5C57-9DF392A08CC6}"/>
              </a:ext>
            </a:extLst>
          </p:cNvPr>
          <p:cNvGrpSpPr/>
          <p:nvPr/>
        </p:nvGrpSpPr>
        <p:grpSpPr>
          <a:xfrm>
            <a:off x="12890651" y="3227065"/>
            <a:ext cx="4540522" cy="4540522"/>
            <a:chOff x="28755514" y="7777833"/>
            <a:chExt cx="4540522" cy="4540522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912C911-AFFA-2D0D-D180-CD017308475A}"/>
                </a:ext>
              </a:extLst>
            </p:cNvPr>
            <p:cNvSpPr/>
            <p:nvPr/>
          </p:nvSpPr>
          <p:spPr>
            <a:xfrm>
              <a:off x="28755514" y="7777833"/>
              <a:ext cx="4540522" cy="4540522"/>
            </a:xfrm>
            <a:custGeom>
              <a:avLst/>
              <a:gdLst/>
              <a:ahLst/>
              <a:cxnLst/>
              <a:rect l="l" t="t" r="r" b="b"/>
              <a:pathLst>
                <a:path w="4540522" h="4540522">
                  <a:moveTo>
                    <a:pt x="0" y="0"/>
                  </a:moveTo>
                  <a:lnTo>
                    <a:pt x="4540522" y="0"/>
                  </a:lnTo>
                  <a:lnTo>
                    <a:pt x="4540522" y="4540522"/>
                  </a:lnTo>
                  <a:lnTo>
                    <a:pt x="0" y="45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5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52A75505-4A8D-3B2B-3EDF-FA29B8237A95}"/>
                </a:ext>
              </a:extLst>
            </p:cNvPr>
            <p:cNvGrpSpPr/>
            <p:nvPr/>
          </p:nvGrpSpPr>
          <p:grpSpPr>
            <a:xfrm>
              <a:off x="29225153" y="8288435"/>
              <a:ext cx="3601244" cy="3601244"/>
              <a:chOff x="0" y="0"/>
              <a:chExt cx="812800" cy="812800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63AB60C7-0D71-2D74-114F-14EE339C00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B6FA2002-838D-7D8A-FBFF-2757D7426C4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5" name="Group 18">
              <a:extLst>
                <a:ext uri="{FF2B5EF4-FFF2-40B4-BE49-F238E27FC236}">
                  <a16:creationId xmlns:a16="http://schemas.microsoft.com/office/drawing/2014/main" id="{0A6704B1-33F5-3C6E-5792-57E312FB97B8}"/>
                </a:ext>
              </a:extLst>
            </p:cNvPr>
            <p:cNvGrpSpPr/>
            <p:nvPr/>
          </p:nvGrpSpPr>
          <p:grpSpPr>
            <a:xfrm>
              <a:off x="29549638" y="8612925"/>
              <a:ext cx="2952274" cy="2952262"/>
              <a:chOff x="0" y="0"/>
              <a:chExt cx="6350000" cy="6349975"/>
            </a:xfrm>
          </p:grpSpPr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D20E211E-B5AF-EBE2-8715-C1C87A9CEB1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8262" r="-31736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41" name="Group 25">
            <a:extLst>
              <a:ext uri="{FF2B5EF4-FFF2-40B4-BE49-F238E27FC236}">
                <a16:creationId xmlns:a16="http://schemas.microsoft.com/office/drawing/2014/main" id="{F48CFD15-5648-E01F-DE8A-6BBC7D4F5319}"/>
              </a:ext>
            </a:extLst>
          </p:cNvPr>
          <p:cNvGrpSpPr/>
          <p:nvPr/>
        </p:nvGrpSpPr>
        <p:grpSpPr>
          <a:xfrm>
            <a:off x="11734800" y="2811613"/>
            <a:ext cx="1398750" cy="1398750"/>
            <a:chOff x="0" y="0"/>
            <a:chExt cx="812800" cy="812800"/>
          </a:xfrm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8733CB2E-F33A-E93C-0389-E739AA3089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DAB56797-0A21-304E-1C6A-83E44F1EA8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7A0DA1EA-7EE2-7DC7-25BF-A2F34F091AEB}"/>
              </a:ext>
            </a:extLst>
          </p:cNvPr>
          <p:cNvGrpSpPr/>
          <p:nvPr/>
        </p:nvGrpSpPr>
        <p:grpSpPr>
          <a:xfrm>
            <a:off x="14742882" y="2501347"/>
            <a:ext cx="812410" cy="812410"/>
            <a:chOff x="0" y="0"/>
            <a:chExt cx="812800" cy="812800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8886D46-8ECF-A643-00FF-5177272852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6E9795DC-46B3-0393-EE7A-886081F847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54" name="Group 3">
            <a:extLst>
              <a:ext uri="{FF2B5EF4-FFF2-40B4-BE49-F238E27FC236}">
                <a16:creationId xmlns:a16="http://schemas.microsoft.com/office/drawing/2014/main" id="{86DEC79F-2986-91DB-9D21-6EF50B13C200}"/>
              </a:ext>
            </a:extLst>
          </p:cNvPr>
          <p:cNvGrpSpPr/>
          <p:nvPr/>
        </p:nvGrpSpPr>
        <p:grpSpPr>
          <a:xfrm>
            <a:off x="1176924" y="6188665"/>
            <a:ext cx="783635" cy="783635"/>
            <a:chOff x="0" y="0"/>
            <a:chExt cx="812800" cy="812800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655176A5-C531-65C1-FA8E-4E7BDB02C5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6" name="TextBox 5">
              <a:extLst>
                <a:ext uri="{FF2B5EF4-FFF2-40B4-BE49-F238E27FC236}">
                  <a16:creationId xmlns:a16="http://schemas.microsoft.com/office/drawing/2014/main" id="{73C2848D-DD17-03E0-5016-6CECB570AC1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08B37FED-BFCA-0A18-2308-19AC8EE889F4}"/>
              </a:ext>
            </a:extLst>
          </p:cNvPr>
          <p:cNvSpPr/>
          <p:nvPr/>
        </p:nvSpPr>
        <p:spPr>
          <a:xfrm>
            <a:off x="1299320" y="6311060"/>
            <a:ext cx="538844" cy="538844"/>
          </a:xfrm>
          <a:custGeom>
            <a:avLst/>
            <a:gdLst/>
            <a:ahLst/>
            <a:cxnLst/>
            <a:rect l="l" t="t" r="r" b="b"/>
            <a:pathLst>
              <a:path w="538844" h="538844">
                <a:moveTo>
                  <a:pt x="0" y="0"/>
                </a:moveTo>
                <a:lnTo>
                  <a:pt x="538844" y="0"/>
                </a:lnTo>
                <a:lnTo>
                  <a:pt x="538844" y="538844"/>
                </a:lnTo>
                <a:lnTo>
                  <a:pt x="0" y="5388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9" name="TextBox 24">
            <a:extLst>
              <a:ext uri="{FF2B5EF4-FFF2-40B4-BE49-F238E27FC236}">
                <a16:creationId xmlns:a16="http://schemas.microsoft.com/office/drawing/2014/main" id="{ED64BEA8-A2F3-A36F-1886-BE9B6C95DDC3}"/>
              </a:ext>
            </a:extLst>
          </p:cNvPr>
          <p:cNvSpPr txBox="1"/>
          <p:nvPr/>
        </p:nvSpPr>
        <p:spPr>
          <a:xfrm>
            <a:off x="2154092" y="6252556"/>
            <a:ext cx="4135329" cy="296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4"/>
              </a:lnSpc>
              <a:spcBef>
                <a:spcPct val="0"/>
              </a:spcBef>
            </a:pPr>
            <a:r>
              <a:rPr lang="en-US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MAI MULTE DETALII GĂSIȚI PE: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C031F-52E2-A6A6-65E4-6292704F80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7C0A6-FBFE-EBEC-0281-A4064808DB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893E37-7E19-BAE2-1262-6317044C61C1}"/>
              </a:ext>
            </a:extLst>
          </p:cNvPr>
          <p:cNvSpPr txBox="1">
            <a:spLocks/>
          </p:cNvSpPr>
          <p:nvPr/>
        </p:nvSpPr>
        <p:spPr>
          <a:xfrm>
            <a:off x="985338" y="5580545"/>
            <a:ext cx="2631796" cy="4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formare185@anfp.gov.ro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9D8B4-556F-E725-B14D-8AC77E04C0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537" y="5839229"/>
            <a:ext cx="1508760" cy="1508760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D12AFBB5-A624-C041-02C8-09BF0E3B574F}"/>
              </a:ext>
            </a:extLst>
          </p:cNvPr>
          <p:cNvSpPr txBox="1"/>
          <p:nvPr/>
        </p:nvSpPr>
        <p:spPr>
          <a:xfrm>
            <a:off x="531412" y="3146120"/>
            <a:ext cx="10398722" cy="1154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2999"/>
              </a:lnSpc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000000"/>
                </a:solidFill>
                <a:latin typeface="Trebuchet MS" panose="020B0703020202090204" pitchFamily="34" charset="0"/>
              </a:rPr>
              <a:t>Cel mai valoros rezultat nu a fost doar ceea ce am realizat, ci comunitatea și colaborarea construite pe parcurs.</a:t>
            </a:r>
            <a:endParaRPr lang="ro-RO" sz="2800" dirty="0">
              <a:solidFill>
                <a:srgbClr val="000000"/>
              </a:solidFill>
              <a:latin typeface="Trebuchet MS" panose="020B0703020202090204" pitchFamily="34" charset="0"/>
            </a:endParaRPr>
          </a:p>
          <a:p>
            <a:pPr marL="457200" indent="-457200" algn="just">
              <a:lnSpc>
                <a:spcPts val="2999"/>
              </a:lnSpc>
              <a:buFont typeface="Wingdings" panose="05000000000000000000" pitchFamily="2" charset="2"/>
              <a:buChar char="ü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Sustenabilitate și continuare - ......</a:t>
            </a:r>
            <a:endParaRPr lang="en-US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2367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84417" y="2242646"/>
            <a:ext cx="10937289" cy="1830920"/>
            <a:chOff x="0" y="0"/>
            <a:chExt cx="242769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15264" y="2926439"/>
            <a:ext cx="845913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DE CE ACEST PROIECT?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884387" y="2249758"/>
            <a:ext cx="1730000" cy="157476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64639" y="2240075"/>
            <a:ext cx="1730000" cy="15747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978545" y="2242645"/>
            <a:ext cx="1730000" cy="157476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232066" y="2574481"/>
            <a:ext cx="1034642" cy="925323"/>
          </a:xfrm>
          <a:custGeom>
            <a:avLst/>
            <a:gdLst/>
            <a:ahLst/>
            <a:cxnLst/>
            <a:rect l="l" t="t" r="r" b="b"/>
            <a:pathLst>
              <a:path w="1179687" h="1159043">
                <a:moveTo>
                  <a:pt x="0" y="0"/>
                </a:moveTo>
                <a:lnTo>
                  <a:pt x="1179687" y="0"/>
                </a:lnTo>
                <a:lnTo>
                  <a:pt x="1179687" y="1159043"/>
                </a:lnTo>
                <a:lnTo>
                  <a:pt x="0" y="11590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3811573" y="2555879"/>
            <a:ext cx="1036132" cy="943160"/>
          </a:xfrm>
          <a:custGeom>
            <a:avLst/>
            <a:gdLst/>
            <a:ahLst/>
            <a:cxnLst/>
            <a:rect l="l" t="t" r="r" b="b"/>
            <a:pathLst>
              <a:path w="1181386" h="1181386">
                <a:moveTo>
                  <a:pt x="0" y="0"/>
                </a:moveTo>
                <a:lnTo>
                  <a:pt x="1181387" y="0"/>
                </a:lnTo>
                <a:lnTo>
                  <a:pt x="1181387" y="1181387"/>
                </a:lnTo>
                <a:lnTo>
                  <a:pt x="0" y="11813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6435613" y="2658701"/>
            <a:ext cx="815863" cy="742656"/>
          </a:xfrm>
          <a:custGeom>
            <a:avLst/>
            <a:gdLst/>
            <a:ahLst/>
            <a:cxnLst/>
            <a:rect l="l" t="t" r="r" b="b"/>
            <a:pathLst>
              <a:path w="930238" h="930238">
                <a:moveTo>
                  <a:pt x="0" y="0"/>
                </a:moveTo>
                <a:lnTo>
                  <a:pt x="930238" y="0"/>
                </a:lnTo>
                <a:lnTo>
                  <a:pt x="930238" y="930239"/>
                </a:lnTo>
                <a:lnTo>
                  <a:pt x="0" y="9302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EC361-0724-9E8B-A8DF-340201AD320F}"/>
              </a:ext>
            </a:extLst>
          </p:cNvPr>
          <p:cNvSpPr txBox="1"/>
          <p:nvPr/>
        </p:nvSpPr>
        <p:spPr>
          <a:xfrm>
            <a:off x="10195364" y="4048832"/>
            <a:ext cx="343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Creșterea competențelor funcționarilor publici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DCA4A-EF36-6B89-27DC-C0ACFCD161E4}"/>
              </a:ext>
            </a:extLst>
          </p:cNvPr>
          <p:cNvSpPr txBox="1"/>
          <p:nvPr/>
        </p:nvSpPr>
        <p:spPr>
          <a:xfrm>
            <a:off x="13303409" y="4081340"/>
            <a:ext cx="2110833" cy="368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Servicii digitale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08AB6-1157-7217-F717-BDC4CA7D36FC}"/>
              </a:ext>
            </a:extLst>
          </p:cNvPr>
          <p:cNvSpPr txBox="1"/>
          <p:nvPr/>
        </p:nvSpPr>
        <p:spPr>
          <a:xfrm>
            <a:off x="15796167" y="4048832"/>
            <a:ext cx="2110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Adaptarea la cerințele viitorului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109B93F1-762F-402B-64DA-FBAE1FB82312}"/>
              </a:ext>
            </a:extLst>
          </p:cNvPr>
          <p:cNvSpPr txBox="1"/>
          <p:nvPr/>
        </p:nvSpPr>
        <p:spPr>
          <a:xfrm>
            <a:off x="1142999" y="5346960"/>
            <a:ext cx="16565545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dirty="0">
                <a:latin typeface="Trebuchet MS" panose="020B0603020202020204" pitchFamily="34" charset="0"/>
              </a:rPr>
              <a:t>Recomandările specifice de țară 2019 - asigurarea îmbunătățirii competențelor,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dirty="0">
                <a:latin typeface="Trebuchet MS" panose="020B0603020202020204" pitchFamily="34" charset="0"/>
              </a:rPr>
              <a:t>Indicele economiei și societății digitale (DESI) 2020</a:t>
            </a:r>
            <a:r>
              <a:rPr lang="ro-RO" sz="3200" dirty="0">
                <a:latin typeface="Trebuchet MS" panose="020B0603020202020204" pitchFamily="34" charset="0"/>
              </a:rPr>
              <a:t> –</a:t>
            </a:r>
            <a:r>
              <a:rPr lang="it-IT" sz="3200" dirty="0">
                <a:latin typeface="Trebuchet MS" panose="020B0603020202020204" pitchFamily="34" charset="0"/>
              </a:rPr>
              <a:t> „România</a:t>
            </a:r>
            <a:r>
              <a:rPr lang="ro-RO" sz="3200" dirty="0">
                <a:latin typeface="Trebuchet MS" panose="020B0603020202020204" pitchFamily="34" charset="0"/>
              </a:rPr>
              <a:t> a rămas în urmă în ceea ce privește indicatorii referitori la competențele digitale și are o performanță slabă în ceea ce privește serviciile publice digitale” - </a:t>
            </a:r>
            <a:r>
              <a:rPr lang="it-IT" sz="3200" dirty="0">
                <a:latin typeface="Trebuchet MS" panose="020B0603020202020204" pitchFamily="34" charset="0"/>
              </a:rPr>
              <a:t>locul 26</a:t>
            </a:r>
            <a:r>
              <a:rPr lang="ro-RO" sz="3200" dirty="0">
                <a:latin typeface="Trebuchet MS" panose="020B0603020202020204" pitchFamily="34" charset="0"/>
              </a:rPr>
              <a:t>/</a:t>
            </a:r>
            <a:r>
              <a:rPr lang="it-IT" sz="3200" dirty="0">
                <a:latin typeface="Trebuchet MS" panose="020B0603020202020204" pitchFamily="34" charset="0"/>
              </a:rPr>
              <a:t>28</a:t>
            </a:r>
            <a:r>
              <a:rPr lang="ro-RO" sz="3200" dirty="0">
                <a:latin typeface="Trebuchet MS" panose="020B0603020202020204" pitchFamily="34" charset="0"/>
              </a:rPr>
              <a:t> (Raportul de țară Deceniul digital 2025: „România continuă să înregistreze rezultate slabe în ceea ce privește competențele digitale de bază”),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dirty="0">
                <a:latin typeface="Trebuchet MS" panose="020B0603020202020204" pitchFamily="34" charset="0"/>
              </a:rPr>
              <a:t>e-</a:t>
            </a:r>
            <a:r>
              <a:rPr lang="ro-RO" sz="3200" dirty="0" err="1">
                <a:latin typeface="Trebuchet MS" panose="020B0603020202020204" pitchFamily="34" charset="0"/>
              </a:rPr>
              <a:t>Government</a:t>
            </a:r>
            <a:r>
              <a:rPr lang="ro-RO" sz="3200" dirty="0">
                <a:latin typeface="Trebuchet MS" panose="020B0603020202020204" pitchFamily="34" charset="0"/>
              </a:rPr>
              <a:t> </a:t>
            </a:r>
            <a:r>
              <a:rPr lang="ro-RO" sz="3200" dirty="0" err="1">
                <a:latin typeface="Trebuchet MS" panose="020B0603020202020204" pitchFamily="34" charset="0"/>
              </a:rPr>
              <a:t>Development</a:t>
            </a:r>
            <a:r>
              <a:rPr lang="ro-RO" sz="3200" dirty="0">
                <a:latin typeface="Trebuchet MS" panose="020B0603020202020204" pitchFamily="34" charset="0"/>
              </a:rPr>
              <a:t> Index (EGDI) 2020: locul 55 din 193 de țări (2024: 72).</a:t>
            </a:r>
          </a:p>
          <a:p>
            <a:pPr algn="just"/>
            <a:endParaRPr lang="ro-RO" sz="32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>
            <a:off x="1723471" y="5321642"/>
            <a:ext cx="1179687" cy="1159043"/>
          </a:xfrm>
          <a:custGeom>
            <a:avLst/>
            <a:gdLst/>
            <a:ahLst/>
            <a:cxnLst/>
            <a:rect l="l" t="t" r="r" b="b"/>
            <a:pathLst>
              <a:path w="1179687" h="1159043">
                <a:moveTo>
                  <a:pt x="0" y="0"/>
                </a:moveTo>
                <a:lnTo>
                  <a:pt x="1179687" y="0"/>
                </a:lnTo>
                <a:lnTo>
                  <a:pt x="1179687" y="1159043"/>
                </a:lnTo>
                <a:lnTo>
                  <a:pt x="0" y="11590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049268" y="5310470"/>
            <a:ext cx="1181386" cy="1181386"/>
          </a:xfrm>
          <a:custGeom>
            <a:avLst/>
            <a:gdLst/>
            <a:ahLst/>
            <a:cxnLst/>
            <a:rect l="l" t="t" r="r" b="b"/>
            <a:pathLst>
              <a:path w="1181386" h="1181386">
                <a:moveTo>
                  <a:pt x="0" y="0"/>
                </a:moveTo>
                <a:lnTo>
                  <a:pt x="1181387" y="0"/>
                </a:lnTo>
                <a:lnTo>
                  <a:pt x="1181387" y="1181387"/>
                </a:lnTo>
                <a:lnTo>
                  <a:pt x="0" y="11813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501489" y="5436044"/>
            <a:ext cx="930238" cy="930238"/>
          </a:xfrm>
          <a:custGeom>
            <a:avLst/>
            <a:gdLst/>
            <a:ahLst/>
            <a:cxnLst/>
            <a:rect l="l" t="t" r="r" b="b"/>
            <a:pathLst>
              <a:path w="930238" h="930238">
                <a:moveTo>
                  <a:pt x="0" y="0"/>
                </a:moveTo>
                <a:lnTo>
                  <a:pt x="930238" y="0"/>
                </a:lnTo>
                <a:lnTo>
                  <a:pt x="930238" y="930239"/>
                </a:lnTo>
                <a:lnTo>
                  <a:pt x="0" y="9302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E31D0-F484-0622-600C-E8C9E632857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0" y="2178342"/>
            <a:ext cx="5079218" cy="343328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9E462-F2AC-17CE-91B5-2E310212F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49" y="5912789"/>
            <a:ext cx="5044539" cy="303149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9F5B57-4E33-C655-9D4B-128567AEA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61871"/>
              </p:ext>
            </p:extLst>
          </p:nvPr>
        </p:nvGraphicFramePr>
        <p:xfrm>
          <a:off x="5639961" y="2176781"/>
          <a:ext cx="12192000" cy="5662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1839">
                  <a:extLst>
                    <a:ext uri="{9D8B030D-6E8A-4147-A177-3AD203B41FA5}">
                      <a16:colId xmlns:a16="http://schemas.microsoft.com/office/drawing/2014/main" val="80612868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583289377"/>
                    </a:ext>
                  </a:extLst>
                </a:gridCol>
                <a:gridCol w="3582561">
                  <a:extLst>
                    <a:ext uri="{9D8B030D-6E8A-4147-A177-3AD203B41FA5}">
                      <a16:colId xmlns:a16="http://schemas.microsoft.com/office/drawing/2014/main" val="62742518"/>
                    </a:ext>
                  </a:extLst>
                </a:gridCol>
              </a:tblGrid>
              <a:tr h="566498">
                <a:tc gridSpan="3"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NIVEL COMPETENȚE DIGITALE </a:t>
                      </a:r>
                      <a:r>
                        <a:rPr lang="en-US" sz="2400" dirty="0">
                          <a:latin typeface="Trebuchet MS" panose="020B0603020202020204" pitchFamily="34" charset="0"/>
                        </a:rPr>
                        <a:t>- 2022</a:t>
                      </a:r>
                      <a:r>
                        <a:rPr lang="ro-RO" sz="2400" dirty="0">
                          <a:latin typeface="Trebuchet MS" panose="020B0603020202020204" pitchFamily="34" charset="0"/>
                        </a:rPr>
                        <a:t>: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660605"/>
                  </a:ext>
                </a:extLst>
              </a:tr>
              <a:tr h="794532">
                <a:tc>
                  <a:txBody>
                    <a:bodyPr/>
                    <a:lstStyle/>
                    <a:p>
                      <a:pPr algn="ctr"/>
                      <a:r>
                        <a:rPr lang="ro-RO" sz="2400" i="1" dirty="0">
                          <a:latin typeface="Trebuchet MS" panose="020B0603020202020204" pitchFamily="34" charset="0"/>
                        </a:rPr>
                        <a:t>Nivel competențe</a:t>
                      </a:r>
                      <a:endParaRPr lang="en-US" sz="2400" i="1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i="1" dirty="0">
                          <a:latin typeface="Trebuchet MS" panose="020B0603020202020204" pitchFamily="34" charset="0"/>
                        </a:rPr>
                        <a:t>Nr. respondenți</a:t>
                      </a:r>
                      <a:endParaRPr lang="en-US" sz="2400" i="1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i="1" dirty="0">
                          <a:latin typeface="Trebuchet MS" panose="020B0603020202020204" pitchFamily="34" charset="0"/>
                        </a:rPr>
                        <a:t>Procent/nivel de competențe</a:t>
                      </a:r>
                      <a:endParaRPr lang="en-US" sz="2400" i="1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556227"/>
                  </a:ext>
                </a:extLst>
              </a:tr>
              <a:tr h="747057"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Curs nivel start/bază/începător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578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17,7</a:t>
                      </a:r>
                      <a:endParaRPr lang="en-US" sz="2400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576029"/>
                  </a:ext>
                </a:extLst>
              </a:tr>
              <a:tr h="1079082"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Curs nivel standard/complet/</a:t>
                      </a:r>
                    </a:p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intermediar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521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16,0</a:t>
                      </a:r>
                      <a:endParaRPr lang="en-US" sz="2400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4354352"/>
                  </a:ext>
                </a:extLst>
              </a:tr>
              <a:tr h="566498"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Curs nivel avansat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116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3,6</a:t>
                      </a:r>
                      <a:endParaRPr lang="en-US" sz="2400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907416"/>
                  </a:ext>
                </a:extLst>
              </a:tr>
              <a:tr h="747057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latin typeface="Trebuchet MS" panose="020B0603020202020204" pitchFamily="34" charset="0"/>
                        </a:rPr>
                        <a:t>Total respondenți certificați</a:t>
                      </a:r>
                      <a:endParaRPr lang="en-US" sz="2400" b="1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latin typeface="Trebuchet MS" panose="020B0603020202020204" pitchFamily="34" charset="0"/>
                        </a:rPr>
                        <a:t>1.215</a:t>
                      </a:r>
                      <a:endParaRPr lang="en-US" sz="2400" b="1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latin typeface="Trebuchet MS" panose="020B0603020202020204" pitchFamily="34" charset="0"/>
                        </a:rPr>
                        <a:t>37,2</a:t>
                      </a:r>
                      <a:endParaRPr lang="en-US" sz="2400" b="1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083024"/>
                  </a:ext>
                </a:extLst>
              </a:tr>
              <a:tr h="566498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Nu am participat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2.049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FF0000"/>
                          </a:solidFill>
                          <a:latin typeface="Trebuchet MS" panose="020B0603020202020204" pitchFamily="34" charset="0"/>
                        </a:rPr>
                        <a:t>62,8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78098"/>
                  </a:ext>
                </a:extLst>
              </a:tr>
              <a:tr h="566498"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TOTAL respondenți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3.264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100,00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1718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C587691-8F2B-1CD7-3F86-13C0D1E4C4B5}"/>
              </a:ext>
            </a:extLst>
          </p:cNvPr>
          <p:cNvSpPr txBox="1"/>
          <p:nvPr/>
        </p:nvSpPr>
        <p:spPr>
          <a:xfrm>
            <a:off x="5548753" y="7866134"/>
            <a:ext cx="123178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i="1" dirty="0">
                <a:latin typeface="Trebuchet MS" panose="020B0603020202020204" pitchFamily="34" charset="0"/>
              </a:rPr>
              <a:t>Analiză privind nevoia de instruire a resurselor umane din administrația publică din România în domeniul competențelor digitale </a:t>
            </a:r>
            <a:r>
              <a:rPr lang="ro-RO" sz="2000" dirty="0">
                <a:latin typeface="Trebuchet MS" panose="020B0603020202020204" pitchFamily="34" charset="0"/>
              </a:rPr>
              <a:t>(ANFP, 2022) - </a:t>
            </a:r>
            <a:r>
              <a:rPr lang="ro-RO" sz="2000" dirty="0">
                <a:latin typeface="Trebuchet MS" panose="020B0603020202020204" pitchFamily="34" charset="0"/>
                <a:hlinkClick r:id="rId8"/>
              </a:rPr>
              <a:t>https://www.anfp.gov.ro/R/Doc/2023/PNRR/Anexa%20nr.%201%20-%20Analiza%20competente%20digitale.pdf</a:t>
            </a:r>
            <a:r>
              <a:rPr lang="ro-RO" sz="2000" dirty="0">
                <a:latin typeface="Trebuchet MS" panose="020B0603020202020204" pitchFamily="34" charset="0"/>
              </a:rPr>
              <a:t> </a:t>
            </a:r>
            <a:endParaRPr lang="en-GB" sz="2000" dirty="0">
              <a:latin typeface="Trebuchet MS" panose="020B06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743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1983429" y="2085429"/>
            <a:ext cx="5301739" cy="56076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OBIECTIV: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86000" y="3651019"/>
            <a:ext cx="1499916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o-RO" sz="3200" b="1" dirty="0">
                <a:latin typeface="Trebuchet MS" panose="020B0603020202020204" pitchFamily="34" charset="0"/>
              </a:rPr>
              <a:t>Dezvoltarea competențelor digitale ale funcționarilor publici</a:t>
            </a:r>
            <a:r>
              <a:rPr lang="en-US" sz="3200" b="1" dirty="0">
                <a:latin typeface="Trebuchet MS" panose="020B0603020202020204" pitchFamily="34" charset="0"/>
              </a:rPr>
              <a:t>, cu </a:t>
            </a:r>
            <a:r>
              <a:rPr lang="en-US" sz="3200" b="1" dirty="0" err="1">
                <a:latin typeface="Trebuchet MS" panose="020B0603020202020204" pitchFamily="34" charset="0"/>
              </a:rPr>
              <a:t>scopul</a:t>
            </a:r>
            <a:r>
              <a:rPr lang="en-US" sz="3200" b="1" dirty="0">
                <a:latin typeface="Trebuchet MS" panose="020B0603020202020204" pitchFamily="34" charset="0"/>
              </a:rPr>
              <a:t> de a </a:t>
            </a:r>
            <a:r>
              <a:rPr lang="en-US" sz="3200" b="1" dirty="0" err="1">
                <a:latin typeface="Trebuchet MS" panose="020B0603020202020204" pitchFamily="34" charset="0"/>
              </a:rPr>
              <a:t>sprijini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digitalizarea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serviciilor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publice</a:t>
            </a:r>
            <a:r>
              <a:rPr lang="ro-RO" sz="3200" b="1" dirty="0">
                <a:latin typeface="Trebuchet MS" panose="020B0603020202020204" pitchFamily="34" charset="0"/>
              </a:rPr>
              <a:t>,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prin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îmbunătățirea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disponibilității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forței</a:t>
            </a:r>
            <a:r>
              <a:rPr lang="en-US" sz="3200" b="1" dirty="0">
                <a:latin typeface="Trebuchet MS" panose="020B0603020202020204" pitchFamily="34" charset="0"/>
              </a:rPr>
              <a:t> de </a:t>
            </a:r>
            <a:r>
              <a:rPr lang="en-US" sz="3200" b="1" dirty="0" err="1">
                <a:latin typeface="Trebuchet MS" panose="020B0603020202020204" pitchFamily="34" charset="0"/>
              </a:rPr>
              <a:t>muncă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calificate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pentru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r>
              <a:rPr lang="en-US" sz="3200" b="1" dirty="0" err="1">
                <a:latin typeface="Trebuchet MS" panose="020B0603020202020204" pitchFamily="34" charset="0"/>
              </a:rPr>
              <a:t>operațiunile</a:t>
            </a:r>
            <a:r>
              <a:rPr lang="en-US" sz="3200" b="1" dirty="0">
                <a:latin typeface="Trebuchet MS" panose="020B0603020202020204" pitchFamily="34" charset="0"/>
              </a:rPr>
              <a:t> TIC interne.</a:t>
            </a:r>
            <a:endParaRPr lang="ro-RO" sz="3200" b="1" dirty="0">
              <a:latin typeface="Trebuchet MS" panose="020B0603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30.000 de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funcționari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publici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o-RO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de conducere și de execuție: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competențe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digitale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avansate</a:t>
            </a:r>
            <a:r>
              <a:rPr lang="en-GB" sz="3200" dirty="0">
                <a:latin typeface="Trebuchet MS" panose="020B0603020202020204" pitchFamily="34" charset="0"/>
              </a:rPr>
              <a:t> (</a:t>
            </a:r>
            <a:r>
              <a:rPr lang="en-GB" sz="3200" dirty="0" err="1">
                <a:latin typeface="Trebuchet MS" panose="020B0603020202020204" pitchFamily="34" charset="0"/>
              </a:rPr>
              <a:t>aproximativ</a:t>
            </a:r>
            <a:r>
              <a:rPr lang="en-GB" sz="3200" dirty="0">
                <a:latin typeface="Trebuchet MS" panose="020B0603020202020204" pitchFamily="34" charset="0"/>
              </a:rPr>
              <a:t> 20% din </a:t>
            </a:r>
            <a:r>
              <a:rPr lang="en-GB" sz="3200" dirty="0" err="1">
                <a:latin typeface="Trebuchet MS" panose="020B0603020202020204" pitchFamily="34" charset="0"/>
              </a:rPr>
              <a:t>totalul</a:t>
            </a:r>
            <a:r>
              <a:rPr lang="en-GB" sz="3200" dirty="0">
                <a:latin typeface="Trebuchet MS" panose="020B0603020202020204" pitchFamily="34" charset="0"/>
              </a:rPr>
              <a:t> </a:t>
            </a:r>
            <a:r>
              <a:rPr lang="en-GB" sz="3200" dirty="0" err="1">
                <a:latin typeface="Trebuchet MS" panose="020B0603020202020204" pitchFamily="34" charset="0"/>
              </a:rPr>
              <a:t>funcționarilor</a:t>
            </a:r>
            <a:r>
              <a:rPr lang="en-GB" sz="3200" dirty="0">
                <a:latin typeface="Trebuchet MS" panose="020B0603020202020204" pitchFamily="34" charset="0"/>
              </a:rPr>
              <a:t> </a:t>
            </a:r>
            <a:r>
              <a:rPr lang="en-GB" sz="3200" dirty="0" err="1">
                <a:latin typeface="Trebuchet MS" panose="020B0603020202020204" pitchFamily="34" charset="0"/>
              </a:rPr>
              <a:t>publici</a:t>
            </a:r>
            <a:r>
              <a:rPr lang="en-GB" sz="3200" dirty="0">
                <a:latin typeface="Trebuchet MS" panose="020B0603020202020204" pitchFamily="34" charset="0"/>
              </a:rPr>
              <a:t>)</a:t>
            </a:r>
            <a:r>
              <a:rPr lang="ro-RO" sz="3200" dirty="0">
                <a:latin typeface="Trebuchet MS" panose="020B0603020202020204" pitchFamily="34" charset="0"/>
              </a:rPr>
              <a:t>,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2.500 de funcționari publici de conducere: competențe de leadership și managementul talentelor în contextul noilor tehnologii și al transformării digitale.</a:t>
            </a:r>
            <a:r>
              <a:rPr lang="en-US" sz="3200" b="1" dirty="0">
                <a:latin typeface="Trebuchet MS" panose="020B0603020202020204" pitchFamily="34" charset="0"/>
              </a:rPr>
              <a:t> </a:t>
            </a:r>
            <a:endParaRPr lang="ro-RO" sz="3200" b="1" dirty="0">
              <a:latin typeface="Trebuchet MS" panose="020B0603020202020204" pitchFamily="34" charset="0"/>
            </a:endParaRPr>
          </a:p>
          <a:p>
            <a:pPr algn="just"/>
            <a:endParaRPr lang="en-GB" sz="32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48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9">
            <a:extLst>
              <a:ext uri="{FF2B5EF4-FFF2-40B4-BE49-F238E27FC236}">
                <a16:creationId xmlns:a16="http://schemas.microsoft.com/office/drawing/2014/main" id="{7CC5F38D-3E70-E61E-66CA-A353AA82CCA2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C419B-1B27-3AFB-1C81-49C908261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5555" r="3125" b="2222"/>
          <a:stretch>
            <a:fillRect/>
          </a:stretch>
        </p:blipFill>
        <p:spPr>
          <a:xfrm>
            <a:off x="381000" y="1104900"/>
            <a:ext cx="15697200" cy="91109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F7D15E-EF7D-68CC-46A6-131B9B977BC7}"/>
              </a:ext>
            </a:extLst>
          </p:cNvPr>
          <p:cNvGrpSpPr/>
          <p:nvPr/>
        </p:nvGrpSpPr>
        <p:grpSpPr>
          <a:xfrm>
            <a:off x="12496800" y="1409700"/>
            <a:ext cx="7812231" cy="1209364"/>
            <a:chOff x="-1143000" y="2671255"/>
            <a:chExt cx="7812231" cy="1209364"/>
          </a:xfrm>
        </p:grpSpPr>
        <p:grpSp>
          <p:nvGrpSpPr>
            <p:cNvPr id="42" name="Group 11">
              <a:extLst>
                <a:ext uri="{FF2B5EF4-FFF2-40B4-BE49-F238E27FC236}">
                  <a16:creationId xmlns:a16="http://schemas.microsoft.com/office/drawing/2014/main" id="{30438190-9D2C-118D-1039-4C33D8551D44}"/>
                </a:ext>
              </a:extLst>
            </p:cNvPr>
            <p:cNvGrpSpPr/>
            <p:nvPr/>
          </p:nvGrpSpPr>
          <p:grpSpPr>
            <a:xfrm>
              <a:off x="-1143000" y="2671255"/>
              <a:ext cx="7812231" cy="1209364"/>
              <a:chOff x="0" y="0"/>
              <a:chExt cx="2625256" cy="406400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3E13D2B0-3632-0877-ACC4-F1ECBB963498}"/>
                  </a:ext>
                </a:extLst>
              </p:cNvPr>
              <p:cNvSpPr/>
              <p:nvPr/>
            </p:nvSpPr>
            <p:spPr>
              <a:xfrm>
                <a:off x="0" y="0"/>
                <a:ext cx="2625256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625256" h="406400">
                    <a:moveTo>
                      <a:pt x="2422056" y="0"/>
                    </a:moveTo>
                    <a:cubicBezTo>
                      <a:pt x="2534280" y="0"/>
                      <a:pt x="2625256" y="90976"/>
                      <a:pt x="2625256" y="203200"/>
                    </a:cubicBezTo>
                    <a:cubicBezTo>
                      <a:pt x="2625256" y="315424"/>
                      <a:pt x="2534280" y="406400"/>
                      <a:pt x="2422056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0477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F5E28AF3-0C8B-6A89-A096-7C12C624AE4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625256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2E41FD48-FBE5-3CBB-FE3B-7D42FE85C3DB}"/>
                </a:ext>
              </a:extLst>
            </p:cNvPr>
            <p:cNvSpPr txBox="1"/>
            <p:nvPr/>
          </p:nvSpPr>
          <p:spPr>
            <a:xfrm>
              <a:off x="-195938" y="2980984"/>
              <a:ext cx="5468978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99"/>
                </a:lnSpc>
              </a:pPr>
              <a:r>
                <a:rPr lang="ro-RO" sz="3999" b="1" dirty="0">
                  <a:solidFill>
                    <a:srgbClr val="FFFFFF"/>
                  </a:solidFill>
                  <a:latin typeface="Trebuchet MS" panose="020B0703020202090204" pitchFamily="34" charset="0"/>
                  <a:ea typeface="Montserrat Bold"/>
                  <a:cs typeface="Montserrat Bold"/>
                  <a:sym typeface="Montserrat Bold"/>
                </a:rPr>
                <a:t>DRUMUL PARCURS:</a:t>
              </a:r>
              <a:endPara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40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78C873-58E2-16CA-F9B0-BBF30CEF8AAC}"/>
              </a:ext>
            </a:extLst>
          </p:cNvPr>
          <p:cNvSpPr/>
          <p:nvPr/>
        </p:nvSpPr>
        <p:spPr>
          <a:xfrm>
            <a:off x="487071" y="3723343"/>
            <a:ext cx="49209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Prestator servicii de formare și conexe:</a:t>
            </a:r>
          </a:p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Asocierea AVENSA CONSULTING SRL, FORO DE FORMACION Y EDICIONES SL, AGRUPACION DE PROFESIONALES PARA EL DESARROLLO INTERNACIONAL SL, FUNDACION ETEA PARA EL DESARROLLO Y LA COOPERATION, SMART INTEGRATION SRL și EUROJOBS SRL cu lider de asociere AVENSA CONSULTING SRL</a:t>
            </a:r>
          </a:p>
          <a:p>
            <a:pPr algn="just"/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C80AEE-2778-C815-E880-63375986728E}"/>
              </a:ext>
            </a:extLst>
          </p:cNvPr>
          <p:cNvSpPr/>
          <p:nvPr/>
        </p:nvSpPr>
        <p:spPr>
          <a:xfrm>
            <a:off x="13199057" y="3858910"/>
            <a:ext cx="46759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Prestator servicii de formare și conexe:</a:t>
            </a:r>
          </a:p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Asocierea SMART INTEGRATION SRL și EUROJOBS SRL cu lider de asociere SMART INTEGRATION SRL</a:t>
            </a:r>
            <a:endParaRPr lang="en-US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E0CA2-0645-6D82-51DB-E71087214809}"/>
              </a:ext>
            </a:extLst>
          </p:cNvPr>
          <p:cNvSpPr txBox="1"/>
          <p:nvPr/>
        </p:nvSpPr>
        <p:spPr>
          <a:xfrm>
            <a:off x="426889" y="2388286"/>
            <a:ext cx="492096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Competențe digitale avansate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C4966-0A6B-738D-8E6F-F9B174774793}"/>
              </a:ext>
            </a:extLst>
          </p:cNvPr>
          <p:cNvSpPr txBox="1"/>
          <p:nvPr/>
        </p:nvSpPr>
        <p:spPr>
          <a:xfrm>
            <a:off x="13199057" y="2388286"/>
            <a:ext cx="4675910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Leadership și managementul talentelor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F238B-A6D3-A755-B10B-949757B1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992" y="2058685"/>
            <a:ext cx="4800600" cy="360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50A960-F1AB-1440-32C0-197A20A00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30" y="52959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C035-D3AA-3286-12B7-338EC38F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849BDB14-2B3C-D01B-4393-18B0A61FAF3A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60F3830-5E4A-4418-1D1D-DB67C2C8D521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0AB219DC-75C8-8443-9A4F-35C6FEF31E9E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16A59A4E-864F-4070-0307-D3277614CBF7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03738CE7-1BA8-00B3-FD28-DBE2FBC99BAC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00B7D-7891-060B-C7E2-7338DC1B7B7C}"/>
              </a:ext>
            </a:extLst>
          </p:cNvPr>
          <p:cNvSpPr txBox="1"/>
          <p:nvPr/>
        </p:nvSpPr>
        <p:spPr>
          <a:xfrm>
            <a:off x="9525000" y="2783434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effectLst/>
                <a:latin typeface="Trebuchet MS" panose="020B0603020202020204" pitchFamily="34" charset="0"/>
                <a:hlinkClick r:id="rId3"/>
              </a:rPr>
              <a:t>https://formaredigitalaanfp.</a:t>
            </a:r>
            <a:r>
              <a:rPr lang="ro-RO" sz="3200" b="0" i="0" dirty="0">
                <a:effectLst/>
                <a:latin typeface="Trebuchet MS" panose="020B0603020202020204" pitchFamily="34" charset="0"/>
                <a:hlinkClick r:id="rId3"/>
              </a:rPr>
              <a:t>eu</a:t>
            </a:r>
            <a:r>
              <a:rPr lang="en-US" sz="3200" b="0" i="0" dirty="0">
                <a:effectLst/>
                <a:latin typeface="Trebuchet MS" panose="020B0603020202020204" pitchFamily="34" charset="0"/>
                <a:hlinkClick r:id="rId3"/>
              </a:rPr>
              <a:t>/</a:t>
            </a:r>
            <a:endParaRPr lang="ro-RO" sz="3200" b="0" i="0" dirty="0">
              <a:effectLst/>
              <a:latin typeface="Trebuchet MS" panose="020B06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effectLst/>
                <a:latin typeface="Trebuchet MS" panose="020B0603020202020204" pitchFamily="34" charset="0"/>
                <a:hlinkClick r:id="rId4"/>
              </a:rPr>
              <a:t>https://elearn.euro-jobs.ro/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98539C-93AA-6EEE-5BA5-21887534A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37" t="10742" r="7037" b="7777"/>
          <a:stretch>
            <a:fillRect/>
          </a:stretch>
        </p:blipFill>
        <p:spPr>
          <a:xfrm>
            <a:off x="7543800" y="2581474"/>
            <a:ext cx="1464684" cy="1388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4E9C81-A9A8-1DCB-4A3A-D57EA76CB7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882" b="27037"/>
          <a:stretch>
            <a:fillRect/>
          </a:stretch>
        </p:blipFill>
        <p:spPr>
          <a:xfrm>
            <a:off x="685800" y="5434649"/>
            <a:ext cx="1878505" cy="1320150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6FFBB53B-9832-9002-CA44-BD0E01B201F2}"/>
              </a:ext>
            </a:extLst>
          </p:cNvPr>
          <p:cNvSpPr txBox="1"/>
          <p:nvPr/>
        </p:nvSpPr>
        <p:spPr>
          <a:xfrm>
            <a:off x="2564305" y="4091397"/>
            <a:ext cx="15266494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4 programe generale de formare competențe digitale (</a:t>
            </a:r>
            <a:r>
              <a:rPr lang="ro-RO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Management,  Comunicare, </a:t>
            </a:r>
            <a:r>
              <a:rPr lang="pt-BR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Finan</a:t>
            </a:r>
            <a:r>
              <a:rPr lang="ro-RO" sz="3200" i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ciar</a:t>
            </a:r>
            <a:r>
              <a:rPr lang="ro-RO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, Back Office</a:t>
            </a: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),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9 programe specializate de formare (</a:t>
            </a:r>
            <a:r>
              <a:rPr lang="ro-RO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Statistică, Instalarea, configurarea și administrarea sistemelor de operare, Baze de date, Dezvoltarea aplicațiilor web design, Administrarea, dezvoltarea și securitatea rețelelor TIC, Dezvoltarea aplicațiilor desktop non-web, Business </a:t>
            </a:r>
            <a:r>
              <a:rPr lang="ro-RO" sz="3200" i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Analytics</a:t>
            </a:r>
            <a:r>
              <a:rPr lang="ro-RO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, Instrumente de consultare online, Instrumente digitale pentru munca la distanță/</a:t>
            </a:r>
            <a:r>
              <a:rPr lang="ro-RO" sz="3200" i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telemuncă</a:t>
            </a: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),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Modulul transversal </a:t>
            </a:r>
            <a:r>
              <a:rPr lang="ro-RO" sz="32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DigComp</a:t>
            </a: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,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Programul de dezvoltare a competențelor de leadership și managementul talentelor în contextul noilor tehnologii și al transformării digitale.</a:t>
            </a:r>
          </a:p>
        </p:txBody>
      </p:sp>
    </p:spTree>
    <p:extLst>
      <p:ext uri="{BB962C8B-B14F-4D97-AF65-F5344CB8AC3E}">
        <p14:creationId xmlns:p14="http://schemas.microsoft.com/office/powerpoint/2010/main" val="2684623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DD270-CC9B-4091-E1CF-B2B8354C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D39B30FC-8F23-E356-5A81-9FB7E8E5AA6A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55FD124-281E-3C9D-6B6E-DA7C17A40021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3F472913-DDC5-3D1B-3459-EC9BBBAFE6FA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744CDE81-0E2C-AE07-A844-33663EB5E7A8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A061344D-DC75-E378-90FA-686DAA2DD987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633FC-81DE-F0B7-C75D-B7DB35D3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07" t="21111" r="18148" b="13704"/>
          <a:stretch>
            <a:fillRect/>
          </a:stretch>
        </p:blipFill>
        <p:spPr>
          <a:xfrm>
            <a:off x="9347983" y="5819431"/>
            <a:ext cx="1676401" cy="169567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535A040-F982-F71F-C894-543B563C0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66595"/>
              </p:ext>
            </p:extLst>
          </p:nvPr>
        </p:nvGraphicFramePr>
        <p:xfrm>
          <a:off x="11353800" y="5583299"/>
          <a:ext cx="6370320" cy="1931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3575">
                  <a:extLst>
                    <a:ext uri="{9D8B030D-6E8A-4147-A177-3AD203B41FA5}">
                      <a16:colId xmlns:a16="http://schemas.microsoft.com/office/drawing/2014/main" val="3517649419"/>
                    </a:ext>
                  </a:extLst>
                </a:gridCol>
                <a:gridCol w="1944557">
                  <a:extLst>
                    <a:ext uri="{9D8B030D-6E8A-4147-A177-3AD203B41FA5}">
                      <a16:colId xmlns:a16="http://schemas.microsoft.com/office/drawing/2014/main" val="1569409242"/>
                    </a:ext>
                  </a:extLst>
                </a:gridCol>
                <a:gridCol w="2332188">
                  <a:extLst>
                    <a:ext uri="{9D8B030D-6E8A-4147-A177-3AD203B41FA5}">
                      <a16:colId xmlns:a16="http://schemas.microsoft.com/office/drawing/2014/main" val="2856595950"/>
                    </a:ext>
                  </a:extLst>
                </a:gridCol>
              </a:tblGrid>
              <a:tr h="6782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Tip sesiune formare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Nr. sesiuni de formare finalizate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Nr. participanți certificați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6040841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Online 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514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24.018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928704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Fizic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234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6.003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11653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TOTAL: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>
                          <a:effectLst/>
                          <a:latin typeface="Trebuchet MS" panose="020B0603020202020204" pitchFamily="34" charset="0"/>
                        </a:rPr>
                        <a:t>748</a:t>
                      </a:r>
                      <a:endParaRPr lang="en-US" sz="32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30.021</a:t>
                      </a:r>
                      <a:endParaRPr lang="en-US" sz="32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3646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E1E145D-73DC-9019-C794-0B9CF714FCA8}"/>
              </a:ext>
            </a:extLst>
          </p:cNvPr>
          <p:cNvSpPr txBox="1"/>
          <p:nvPr/>
        </p:nvSpPr>
        <p:spPr>
          <a:xfrm>
            <a:off x="8553713" y="2499189"/>
            <a:ext cx="9300068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TOTAL SESIUNI DE FORMARE: </a:t>
            </a:r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853</a:t>
            </a:r>
          </a:p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TOTAL PARTICIPANȚI CERTIFICAȚI: </a:t>
            </a:r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32.561</a:t>
            </a:r>
          </a:p>
          <a:p>
            <a:pPr algn="ctr"/>
            <a:endParaRPr lang="ro-RO" sz="24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o-RO" sz="2400" b="1" dirty="0">
                <a:latin typeface="Trebuchet MS" panose="020B0603020202020204" pitchFamily="34" charset="0"/>
              </a:rPr>
              <a:t>LOTUL I (iunie 2024 – martie 2026): 30.021 </a:t>
            </a:r>
          </a:p>
          <a:p>
            <a:r>
              <a:rPr lang="ro-RO" sz="2400" b="1" dirty="0">
                <a:latin typeface="Trebuchet MS" panose="020B0603020202020204" pitchFamily="34" charset="0"/>
              </a:rPr>
              <a:t>LOTUL II (februarie 2024 – iulie 2025): 2.540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A82A-EA1F-A5D0-72C9-6847AD132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554" y="2980985"/>
            <a:ext cx="1082941" cy="1247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57DAD3-B597-8F6D-70C8-00D82AA0C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5" y="4113862"/>
            <a:ext cx="4565465" cy="342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180F9E-6508-4FC6-A26A-1FEFFE5FD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>
          <a:xfrm rot="5400000">
            <a:off x="4724860" y="4998110"/>
            <a:ext cx="4712197" cy="42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6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B0EFB-B877-067D-4E56-79EBE5F5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9">
            <a:extLst>
              <a:ext uri="{FF2B5EF4-FFF2-40B4-BE49-F238E27FC236}">
                <a16:creationId xmlns:a16="http://schemas.microsoft.com/office/drawing/2014/main" id="{01E84884-2152-F238-7EE2-CBD9E1D470EE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C4B26DBE-6714-648C-A40B-42F0D775B577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EBB23-A47A-32B5-17A1-6F7E65C5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67" t="25194" r="23334" b="12794"/>
          <a:stretch>
            <a:fillRect/>
          </a:stretch>
        </p:blipFill>
        <p:spPr>
          <a:xfrm>
            <a:off x="3338690" y="1111939"/>
            <a:ext cx="1161062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03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1024</Words>
  <Application>Microsoft Office PowerPoint</Application>
  <PresentationFormat>Custom</PresentationFormat>
  <Paragraphs>141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Trebuchet MS</vt:lpstr>
      <vt:lpstr>Times New Roman</vt:lpstr>
      <vt:lpstr>Calibri</vt:lpstr>
      <vt:lpstr>Wingdings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Paula Vitriuc</dc:creator>
  <cp:lastModifiedBy>Paula Vitriuc</cp:lastModifiedBy>
  <cp:revision>67</cp:revision>
  <dcterms:created xsi:type="dcterms:W3CDTF">2006-08-16T00:00:00Z</dcterms:created>
  <dcterms:modified xsi:type="dcterms:W3CDTF">2026-05-06T12:05:41Z</dcterms:modified>
  <dc:identifier>DAGQh32qHC8</dc:identifier>
</cp:coreProperties>
</file>