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677" r:id="rId2"/>
    <p:sldId id="257" r:id="rId3"/>
    <p:sldId id="701" r:id="rId4"/>
    <p:sldId id="697" r:id="rId5"/>
    <p:sldId id="684" r:id="rId6"/>
    <p:sldId id="690" r:id="rId7"/>
    <p:sldId id="678" r:id="rId8"/>
    <p:sldId id="699" r:id="rId9"/>
    <p:sldId id="689" r:id="rId10"/>
    <p:sldId id="702" r:id="rId11"/>
    <p:sldId id="691" r:id="rId12"/>
    <p:sldId id="703" r:id="rId13"/>
    <p:sldId id="686" r:id="rId14"/>
    <p:sldId id="698" r:id="rId15"/>
    <p:sldId id="700" r:id="rId16"/>
    <p:sldId id="683" r:id="rId17"/>
  </p:sldIdLst>
  <p:sldSz cx="12190413" cy="6858000"/>
  <p:notesSz cx="6669088" cy="9926638"/>
  <p:embeddedFontLst>
    <p:embeddedFont>
      <p:font typeface="Bebas Neue" panose="020B0606020202050201" pitchFamily="34" charset="0"/>
      <p:regular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Condensed Bold" panose="02000000000000000000" pitchFamily="2" charset="0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88EEAAB-E15D-4F35-825D-45A24057AB3E}">
          <p14:sldIdLst>
            <p14:sldId id="677"/>
            <p14:sldId id="257"/>
            <p14:sldId id="701"/>
            <p14:sldId id="697"/>
            <p14:sldId id="684"/>
            <p14:sldId id="690"/>
            <p14:sldId id="678"/>
            <p14:sldId id="699"/>
            <p14:sldId id="689"/>
            <p14:sldId id="702"/>
            <p14:sldId id="691"/>
            <p14:sldId id="703"/>
            <p14:sldId id="686"/>
            <p14:sldId id="698"/>
            <p14:sldId id="700"/>
            <p14:sldId id="6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1FF"/>
    <a:srgbClr val="FFFFFF"/>
    <a:srgbClr val="003399"/>
    <a:srgbClr val="0098CF"/>
    <a:srgbClr val="FFA5A5"/>
    <a:srgbClr val="131313"/>
    <a:srgbClr val="FF0000"/>
    <a:srgbClr val="BF0B1D"/>
    <a:srgbClr val="363636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9293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822" y="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25.04.2025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B02F5-2D37-A728-1683-3DDABC4DA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C733502F-AD30-B477-A884-5DC4F46B4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11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3F4D03CF-2543-D893-2693-DE9D0A48B5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11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BE51EA09-D3AD-1324-DC94-DC2EB128B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A06DE781-822D-8DE7-7BEA-1F7B40E2C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8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DE1D-926F-3737-F405-E14859DD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F60F0FA-5272-3FBF-A278-EFA612806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12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2B517A75-3B22-0930-3013-E15D15BB0A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12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FE565F16-B1C0-3838-93A0-6B5D7F79C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01A0C3DE-5DBC-F1E4-0C56-49E82D99C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48602-C900-7D8F-057A-3E618700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5636E99E-9712-D513-66F8-75DF65C31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13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CE6EA9E8-4E0E-149A-054C-40A665F358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13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FCC2209B-0478-4366-9AD3-BAC29E259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C0E91E7F-EF40-7A26-6D21-1E01650A3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93DC-3BDB-52AC-047F-B937867B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588C8F49-2666-DBFE-398D-F876B5BA2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14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84A72241-BBD2-B894-6E08-E82A008480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14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A49567E5-EC7E-2588-D69C-74CA335C7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FC248AB2-3480-DC86-E2A7-94F894C20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D3B6C-3CCD-2C4C-112E-792E2D69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955676C-6787-0233-D320-6353DC89A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15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0E81903C-B4B8-18C2-FCC3-7D2A141ED6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15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B0442C6-33FE-1E62-6BB0-9ADD7F95F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C187CB4F-9367-20DB-7742-17D1800FB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33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38FB-9863-8928-1246-731B6428B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156BB98-EB52-E5BE-CF4C-535630E39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EA48A5E7-E1EB-D6BA-70B9-5856EE36AA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8ABC0B51-6A52-ABD9-7DB5-7F81ED188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A3CB885B-F72E-BB76-3D5E-2F6D28A93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4906-B188-19AF-3DCD-777C613F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C164DB1-EA2A-4078-BD48-612CCF06C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6307768C-9DF6-33C8-0878-FB14DE4EEF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62EDF35D-7EE9-A4F9-E0C9-AF650637A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80A360E7-5773-E0E2-F430-A30B9499A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2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85ECB-E042-1488-755C-57F4076DF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C346854D-D45D-FC88-C626-7F3417E80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21F630C8-B3C0-FC87-9DB7-05C53B873B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9108011C-C8AA-9DB4-F815-A0535859D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86AB1EA4-1CCF-B514-4647-29C38C273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E83C-741A-D7A1-1F53-F0A80042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F2E9DA7-5233-EFA3-D03C-6E1AEEDB0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8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02D493FD-0A7E-F750-437B-E55B981534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8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7499F7FE-1D34-E2F1-B63A-D780C101C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6FA224B5-F9B7-80C2-6CBA-6B4ACBD95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4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CE7F0-A6D4-B916-102D-4852C1489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5E6BEDB-4EC8-ACD7-2B5D-314647772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9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7443F02B-1958-FBFD-AB2A-5FFF48CD7D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9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FF87CB9D-D677-8E94-22A8-C09A55A03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E94BD826-0D8E-471C-AB64-5CF833F28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8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379A-8FBB-42DA-3625-6C3D3F17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61523AB-8BE0-9A22-7F67-014FF61B7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10</a:t>
            </a:fld>
            <a:endParaRPr lang="de-DE" dirty="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B3975AC0-B28D-002A-BAE2-CBC03D73A0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10</a:t>
            </a:fld>
            <a:endParaRPr lang="en-GB" sz="1300" dirty="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CE753EF3-94BE-ED53-5AFF-337C5D7C3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07E3B3AB-986E-0707-F808-3CFA74647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7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104503" y="-2129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104503" y="-2129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104503" y="-2129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2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FP_CN_ppt img 03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8482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1" r:id="rId3"/>
    <p:sldLayoutId id="2147483675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Bebas Neue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FP_CN_ppt img 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4823" cy="6858000"/>
          </a:xfrm>
          <a:prstGeom prst="rect">
            <a:avLst/>
          </a:prstGeom>
        </p:spPr>
      </p:pic>
      <p:pic>
        <p:nvPicPr>
          <p:cNvPr id="4" name="Picture 3" descr="ANFP_CN_header img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6" name="Picture 5" descr="ANFP_CN_img_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93" y="1544054"/>
            <a:ext cx="3010217" cy="3944423"/>
          </a:xfrm>
          <a:prstGeom prst="rect">
            <a:avLst/>
          </a:prstGeom>
        </p:spPr>
      </p:pic>
      <p:pic>
        <p:nvPicPr>
          <p:cNvPr id="8" name="Picture 7" descr="ANFP_CN_img_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5166" y="5877703"/>
            <a:ext cx="4894886" cy="212500"/>
          </a:xfrm>
          <a:prstGeom prst="rect">
            <a:avLst/>
          </a:prstGeom>
        </p:spPr>
      </p:pic>
      <p:pic>
        <p:nvPicPr>
          <p:cNvPr id="11" name="Picture 10" descr="ANFP_CN_img_0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5175"/>
            <a:ext cx="12190413" cy="388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7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8732-9CC7-552A-664D-8B3C6E516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614AD5-8858-8A0B-BDC6-DE2044ACAC21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Concurs Național - extins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4AE58FF5-A38F-4631-F817-534E0344F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FBCABC97-DC41-2567-BBCB-D5B9AE8A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42321A09-7B82-E92D-BE01-6DD414F09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F333272C-C06D-AB66-E915-C80AE70FE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9B085-899D-C1F0-F34D-77936A0A77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1898360"/>
            <a:ext cx="7393975" cy="3656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7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6B230-7E98-7E06-92E6-BE7066EDB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241291-E355-9F3F-A49C-C44D77947EAB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Concurs Național - extins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4DC78654-754C-A493-565D-020E32B82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3F75F3AC-0FE7-573E-1C25-D09A5D01E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2C687F77-20F1-58E6-3BEB-F1EBAC4C9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2149534B-F59B-3005-51E8-E57E30A2A6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81745-23E5-8235-CEB6-68F423C264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57" y="1766704"/>
            <a:ext cx="7300715" cy="3730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6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1995-5476-4AF5-E8EF-837FC5CF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688DD0E-953C-C1FA-326E-2CBB6813BE35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Concurs Național - extins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E139B83C-1E49-9A10-78ED-BDA9F71AB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AEE88FC2-7E5D-FBB4-CFDA-3F7DD472B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0615133B-BF11-FB35-D7FB-6AF156819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D4AF91C7-7E68-6662-344D-89AF7A66A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DE5E3-291D-FF65-AE6B-FE5EB812A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57" y="1832363"/>
            <a:ext cx="7300715" cy="3598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0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2A88-7C1C-7200-EE23-D42CDA2A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>
            <a:extLst>
              <a:ext uri="{FF2B5EF4-FFF2-40B4-BE49-F238E27FC236}">
                <a16:creationId xmlns:a16="http://schemas.microsoft.com/office/drawing/2014/main" id="{66ADBA86-0255-EB3A-CCDD-6E5B7AE6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09610D-AE38-1F8B-4441-949238A64A99}"/>
              </a:ext>
            </a:extLst>
          </p:cNvPr>
          <p:cNvSpPr txBox="1">
            <a:spLocks/>
          </p:cNvSpPr>
          <p:nvPr/>
        </p:nvSpPr>
        <p:spPr>
          <a:xfrm>
            <a:off x="706237" y="633537"/>
            <a:ext cx="8291114" cy="13334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000" b="1" dirty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Situație candidați/ funcții publice din cadrul primelor 2 runde de Concurs național extins – 2024</a:t>
            </a:r>
            <a:endParaRPr kumimoji="0" lang="en-US" sz="30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76D07D3-B519-FF2C-D692-5CA3882B1546}"/>
              </a:ext>
            </a:extLst>
          </p:cNvPr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DCC5D066-CC67-96D4-6881-278FB9405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9AAAA988-93B0-14D6-284B-180F0F7E7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49B1BF26-7CBA-11AE-BF0D-3038A9300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4C3CC8BF-CFDD-276D-70F9-F4CB493F3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C04A17-CBE9-594D-7294-DE35DC50F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97961"/>
              </p:ext>
            </p:extLst>
          </p:nvPr>
        </p:nvGraphicFramePr>
        <p:xfrm>
          <a:off x="685800" y="1823927"/>
          <a:ext cx="10114472" cy="3938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397">
                  <a:extLst>
                    <a:ext uri="{9D8B030D-6E8A-4147-A177-3AD203B41FA5}">
                      <a16:colId xmlns:a16="http://schemas.microsoft.com/office/drawing/2014/main" val="3141732548"/>
                    </a:ext>
                  </a:extLst>
                </a:gridCol>
                <a:gridCol w="2192684">
                  <a:extLst>
                    <a:ext uri="{9D8B030D-6E8A-4147-A177-3AD203B41FA5}">
                      <a16:colId xmlns:a16="http://schemas.microsoft.com/office/drawing/2014/main" val="2880981565"/>
                    </a:ext>
                  </a:extLst>
                </a:gridCol>
                <a:gridCol w="2193415">
                  <a:extLst>
                    <a:ext uri="{9D8B030D-6E8A-4147-A177-3AD203B41FA5}">
                      <a16:colId xmlns:a16="http://schemas.microsoft.com/office/drawing/2014/main" val="3563427472"/>
                    </a:ext>
                  </a:extLst>
                </a:gridCol>
                <a:gridCol w="2213941">
                  <a:extLst>
                    <a:ext uri="{9D8B030D-6E8A-4147-A177-3AD203B41FA5}">
                      <a16:colId xmlns:a16="http://schemas.microsoft.com/office/drawing/2014/main" val="3046723755"/>
                    </a:ext>
                  </a:extLst>
                </a:gridCol>
                <a:gridCol w="1266035">
                  <a:extLst>
                    <a:ext uri="{9D8B030D-6E8A-4147-A177-3AD203B41FA5}">
                      <a16:colId xmlns:a16="http://schemas.microsoft.com/office/drawing/2014/main" val="2134143234"/>
                    </a:ext>
                  </a:extLst>
                </a:gridCol>
              </a:tblGrid>
              <a:tr h="5217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>
                          <a:effectLst/>
                        </a:rPr>
                        <a:t>Funcții publice de execuție – grad profesional debutant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Funcții publice de execuție – grad profesional asistent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>
                          <a:effectLst/>
                        </a:rPr>
                        <a:t>Funcții publice de conducere: director și director adjunct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>
                          <a:effectLst/>
                        </a:rPr>
                        <a:t>Total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130269598"/>
                  </a:ext>
                </a:extLst>
              </a:tr>
              <a:tr h="561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Număr funcții publice înscrise în necesarul de funcții publice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167 funcții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130 funcții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21 (director)+5 (director adjunct) = 26 funcții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323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4128532289"/>
                  </a:ext>
                </a:extLst>
              </a:tr>
              <a:tr h="491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Aplicați în platforma informatică de concurs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1174 candidați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627 candidați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152 candidați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1953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47282836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Admiși în urma probei de verificare a eligibilității candidaților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1020 candidați</a:t>
                      </a:r>
                      <a:endParaRPr lang="en-GB" sz="1200" dirty="0">
                        <a:effectLst/>
                      </a:endParaRPr>
                    </a:p>
                    <a:p>
                      <a:pPr marL="0" lvl="0" indent="0" algn="ctr">
                        <a:buFont typeface="Trebuchet MS" panose="020B0603020202020204" pitchFamily="34" charset="0"/>
                        <a:buNone/>
                      </a:pPr>
                      <a:r>
                        <a:rPr lang="en-US" sz="1200" dirty="0">
                          <a:effectLst/>
                        </a:rPr>
                        <a:t> 87% din </a:t>
                      </a:r>
                      <a:r>
                        <a:rPr lang="en-US" sz="1200" dirty="0" err="1">
                          <a:effectLst/>
                        </a:rPr>
                        <a:t>înscriși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414 candidați</a:t>
                      </a:r>
                      <a:endParaRPr lang="en-GB" sz="1200" dirty="0">
                        <a:effectLst/>
                      </a:endParaRPr>
                    </a:p>
                    <a:p>
                      <a:pPr marL="0" lvl="0" indent="0" algn="ctr">
                        <a:buFont typeface="Trebuchet MS" panose="020B0603020202020204" pitchFamily="34" charset="0"/>
                        <a:buNone/>
                      </a:pPr>
                      <a:r>
                        <a:rPr lang="ro-RO" sz="1200" dirty="0">
                          <a:effectLst/>
                        </a:rPr>
                        <a:t>66% </a:t>
                      </a:r>
                      <a:r>
                        <a:rPr lang="en-US" sz="1200" dirty="0">
                          <a:effectLst/>
                        </a:rPr>
                        <a:t>din </a:t>
                      </a:r>
                      <a:r>
                        <a:rPr lang="en-US" sz="1200" dirty="0" err="1">
                          <a:effectLst/>
                        </a:rPr>
                        <a:t>înscriși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o-RO" sz="1200" dirty="0">
                          <a:effectLst/>
                        </a:rPr>
                        <a:t>99 candidați</a:t>
                      </a:r>
                      <a:endParaRPr lang="en-GB" sz="1200" dirty="0">
                        <a:effectLst/>
                      </a:endParaRPr>
                    </a:p>
                    <a:p>
                      <a:pPr marL="0" lvl="0" indent="0" algn="ctr">
                        <a:buFont typeface="Trebuchet MS" panose="020B0603020202020204" pitchFamily="34" charset="0"/>
                        <a:buNone/>
                      </a:pPr>
                      <a:r>
                        <a:rPr lang="ro-RO" sz="1200" dirty="0">
                          <a:effectLst/>
                        </a:rPr>
                        <a:t>64% </a:t>
                      </a:r>
                      <a:r>
                        <a:rPr lang="en-US" sz="1200" dirty="0">
                          <a:effectLst/>
                        </a:rPr>
                        <a:t>din </a:t>
                      </a:r>
                      <a:r>
                        <a:rPr lang="en-US" sz="1200" dirty="0" err="1">
                          <a:effectLst/>
                        </a:rPr>
                        <a:t>înscriși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1533 </a:t>
                      </a:r>
                      <a:endParaRPr lang="en-GB" sz="1200" dirty="0">
                        <a:effectLst/>
                      </a:endParaRPr>
                    </a:p>
                    <a:p>
                      <a:pPr marL="0" lvl="0" indent="0" algn="ctr">
                        <a:buFont typeface="Trebuchet MS" panose="020B0603020202020204" pitchFamily="34" charset="0"/>
                        <a:buNone/>
                      </a:pPr>
                      <a:r>
                        <a:rPr lang="ro-RO" sz="1200" dirty="0">
                          <a:effectLst/>
                        </a:rPr>
                        <a:t>78%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738141946"/>
                  </a:ext>
                </a:extLst>
              </a:tr>
              <a:tr h="6556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Absenți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239 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(23,43% din total admiși după verificare eligibilitate)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80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(19,32% din total admiși după verificare eligibilitate)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19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(19,2% din total admiși după verificare eligibilitate)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338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603079586"/>
                  </a:ext>
                </a:extLst>
              </a:tr>
              <a:tr h="6038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Din care admiși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668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(85,53%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294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(88%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44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(55%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1006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885635990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100" dirty="0">
                          <a:effectLst/>
                        </a:rPr>
                        <a:t>Din care respinși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113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(14,47%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40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(12%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36</a:t>
                      </a:r>
                      <a:endParaRPr lang="en-GB" sz="1200" b="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(45% din total prezenți)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b="0" dirty="0">
                          <a:effectLst/>
                        </a:rPr>
                        <a:t>189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0462793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39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82AA7-3F2E-C06F-F3B6-5CCE81A33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>
            <a:extLst>
              <a:ext uri="{FF2B5EF4-FFF2-40B4-BE49-F238E27FC236}">
                <a16:creationId xmlns:a16="http://schemas.microsoft.com/office/drawing/2014/main" id="{498B76BC-18C7-88CF-EB61-082722900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95D652-3598-8D67-28E7-108DDF719D34}"/>
              </a:ext>
            </a:extLst>
          </p:cNvPr>
          <p:cNvSpPr txBox="1">
            <a:spLocks/>
          </p:cNvSpPr>
          <p:nvPr/>
        </p:nvSpPr>
        <p:spPr>
          <a:xfrm>
            <a:off x="685799" y="1166645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Vreau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ă fiu funcționar public</a:t>
            </a:r>
            <a:r>
              <a:rPr lang="en-GB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0F86C08-00E7-D0FB-46FD-94EFE0330052}"/>
              </a:ext>
            </a:extLst>
          </p:cNvPr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7F2F5-51A4-98B4-C0CD-C899CA4338EC}"/>
              </a:ext>
            </a:extLst>
          </p:cNvPr>
          <p:cNvSpPr txBox="1"/>
          <p:nvPr/>
        </p:nvSpPr>
        <p:spPr>
          <a:xfrm>
            <a:off x="682537" y="2003012"/>
            <a:ext cx="518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mine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participarea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experiență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deosebită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care s-a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remarcat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eficiență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Transparență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competitivitate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Mariana Neaga,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asistent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ANFP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mine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experiență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semnificativă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Emoțiile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început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înscrierea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platforma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informatică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iar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nesiguranța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față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noul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mediu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teama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necunoscut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evidente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Cu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toate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reușit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promovez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fiu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admis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un post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debutant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cadrul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Compartimentului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formare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profesională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promovare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elaborare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proiecte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din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cadrul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Direcției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Agricultură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Județeană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Tulcea.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nu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doar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facilitează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accesul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tinerilor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 mine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dar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aduce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suflu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nou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echipei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DAJ Tulcea.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întâmpinat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profesioniști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dedicați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oameni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prietenoși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recomand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căldură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tuturor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participe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deoarece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este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oportunitate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unică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importantă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!.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George Vlad,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debutant,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Direcția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Agricultură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Județeană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Tulcea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23AE67A6-F914-47D2-D616-0A39A6105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C74B5EA6-127C-6674-4D20-E4403B1A9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546E2AF5-1189-658C-6F17-98997C39D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316F6AD7-7CA8-686E-EEB9-852FFAECF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7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000E-AFF9-9D99-DECC-F778DD01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>
            <a:extLst>
              <a:ext uri="{FF2B5EF4-FFF2-40B4-BE49-F238E27FC236}">
                <a16:creationId xmlns:a16="http://schemas.microsoft.com/office/drawing/2014/main" id="{2E2369FE-7D4B-21A0-5AC3-C45BE0C6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B3D6E0B-F8C9-1E70-EC5B-E316D4FAF37E}"/>
              </a:ext>
            </a:extLst>
          </p:cNvPr>
          <p:cNvSpPr txBox="1">
            <a:spLocks/>
          </p:cNvSpPr>
          <p:nvPr/>
        </p:nvSpPr>
        <p:spPr>
          <a:xfrm>
            <a:off x="685799" y="1166645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Vreau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ă fiu funcționar public</a:t>
            </a:r>
            <a:r>
              <a:rPr lang="en-GB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4CFA6C6-A47B-B8A2-94B7-B3CAAD81C6F8}"/>
              </a:ext>
            </a:extLst>
          </p:cNvPr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CF4DB-9BAD-E03E-25E7-91BDB962DB51}"/>
              </a:ext>
            </a:extLst>
          </p:cNvPr>
          <p:cNvSpPr txBox="1"/>
          <p:nvPr/>
        </p:nvSpPr>
        <p:spPr>
          <a:xfrm>
            <a:off x="682537" y="2003012"/>
            <a:ext cx="518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urma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participării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precum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ocupării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unui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post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debutant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administrația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centrală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pot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afirma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certitudine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noul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model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recrutare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se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bazează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principiile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competenței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competiției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transparenței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egalității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șanse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noul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model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recrutare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putut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alege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dintr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varietate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posturi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vacante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scoase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concurs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structurile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putut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aplica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multe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posturi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similare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maximizându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-mi,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astfel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șansele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reușită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Astfel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încurajez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tinerii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care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doresc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lucreze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administrația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participe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aibă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încredere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competențele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lor.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Ioana,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debutant MIPE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A0D813C7-80A0-0CA6-029D-1681CCC77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5FDBD4E3-3F4F-B4CA-8CE6-0EDDACF0C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CD4A98F4-5BDF-AC94-564F-0D5894A09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A98CCDB9-F322-6DE3-BA81-DBC9A9D73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1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FP_CN_ppt img 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4823" cy="6858000"/>
          </a:xfrm>
          <a:prstGeom prst="rect">
            <a:avLst/>
          </a:prstGeom>
        </p:spPr>
      </p:pic>
      <p:pic>
        <p:nvPicPr>
          <p:cNvPr id="4" name="Picture 3" descr="ANFP_CN_header img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6" name="Picture 5" descr="ANFP_CN_img_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060" y="2320541"/>
            <a:ext cx="1726413" cy="2262197"/>
          </a:xfrm>
          <a:prstGeom prst="rect">
            <a:avLst/>
          </a:prstGeom>
        </p:spPr>
      </p:pic>
      <p:pic>
        <p:nvPicPr>
          <p:cNvPr id="9" name="Picture 8" descr="ANFP_CN_img_0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417" y="3782653"/>
            <a:ext cx="5727965" cy="51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6935" y="4507261"/>
            <a:ext cx="54398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 b="1">
                <a:solidFill>
                  <a:srgbClr val="FFFFFF"/>
                </a:solidFill>
                <a:latin typeface="Roboto Condensed" pitchFamily="2" charset="0"/>
                <a:ea typeface="Roboto Condensed" pitchFamily="2" charset="0"/>
              </a:rPr>
              <a:t>Adresa: Bulevardul Mircea Vodă, Nr. 44, </a:t>
            </a:r>
            <a:endParaRPr lang="en-US" sz="1100" b="1">
              <a:solidFill>
                <a:srgbClr val="FFFFFF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vi-VN" sz="1100" b="1">
                <a:solidFill>
                  <a:srgbClr val="FFFFFF"/>
                </a:solidFill>
                <a:latin typeface="Roboto Condensed" pitchFamily="2" charset="0"/>
                <a:ea typeface="Roboto Condensed" pitchFamily="2" charset="0"/>
              </a:rPr>
              <a:t>tronsonul III, intrarea C, sectorul 3, cod postal 030669, Bucureşti</a:t>
            </a:r>
            <a:endParaRPr lang="en-US" sz="1100" b="1">
              <a:solidFill>
                <a:srgbClr val="FFFFFF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endParaRPr lang="en-US" sz="1100">
              <a:solidFill>
                <a:srgbClr val="FFFFFF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en-US" sz="1100" b="1">
                <a:solidFill>
                  <a:srgbClr val="45C1FF"/>
                </a:solidFill>
                <a:latin typeface="Roboto Condensed" pitchFamily="2" charset="0"/>
                <a:ea typeface="Roboto Condensed" pitchFamily="2" charset="0"/>
              </a:rPr>
              <a:t>Direcția Concurs Național - Compartiment promovare și branding Concurs Național </a:t>
            </a:r>
          </a:p>
          <a:p>
            <a:pPr algn="ctr"/>
            <a:r>
              <a:rPr lang="en-US" sz="1100" b="1">
                <a:solidFill>
                  <a:srgbClr val="FFFFFF"/>
                </a:solidFill>
                <a:latin typeface="Roboto Condensed" pitchFamily="2" charset="0"/>
                <a:ea typeface="Roboto Condensed" pitchFamily="2" charset="0"/>
              </a:rPr>
              <a:t>Telefon: 0374 112 755</a:t>
            </a:r>
            <a:endParaRPr lang="en-US" sz="1100" b="1" dirty="0">
              <a:solidFill>
                <a:srgbClr val="FFFFFF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2" name="Picture 11" descr="ANFP_CN_img_0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394" y="1767476"/>
            <a:ext cx="5747118" cy="1761705"/>
          </a:xfrm>
          <a:prstGeom prst="rect">
            <a:avLst/>
          </a:prstGeom>
        </p:spPr>
      </p:pic>
      <p:pic>
        <p:nvPicPr>
          <p:cNvPr id="13" name="Picture 12" descr="ANFP_CN_img_01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245175"/>
            <a:ext cx="12190413" cy="388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7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447"/>
            <a:ext cx="12190413" cy="6857107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0" b="-5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9153" y="174040"/>
            <a:ext cx="10992107" cy="631418"/>
            <a:chOff x="0" y="0"/>
            <a:chExt cx="21987076" cy="1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87129" cy="1263015"/>
            </a:xfrm>
            <a:custGeom>
              <a:avLst/>
              <a:gdLst/>
              <a:ahLst/>
              <a:cxnLst/>
              <a:rect l="l" t="t" r="r" b="b"/>
              <a:pathLst>
                <a:path w="21987129" h="1263015">
                  <a:moveTo>
                    <a:pt x="0" y="0"/>
                  </a:moveTo>
                  <a:lnTo>
                    <a:pt x="21987129" y="0"/>
                  </a:lnTo>
                  <a:lnTo>
                    <a:pt x="21987129" y="1263015"/>
                  </a:lnTo>
                  <a:lnTo>
                    <a:pt x="0" y="1263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65074" y="1643944"/>
            <a:ext cx="10053635" cy="198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ro-RO" sz="2400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Funcționalități ale platformei informatice de Concurs național</a:t>
            </a:r>
          </a:p>
          <a:p>
            <a:pPr algn="ctr">
              <a:lnSpc>
                <a:spcPts val="2560"/>
              </a:lnSpc>
            </a:pPr>
            <a:endParaRPr lang="ro-RO" sz="2133" dirty="0">
              <a:solidFill>
                <a:srgbClr val="7FD5F5"/>
              </a:solidFill>
              <a:latin typeface="Roboto Condensed Bold"/>
            </a:endParaRPr>
          </a:p>
          <a:p>
            <a:pPr algn="ctr">
              <a:lnSpc>
                <a:spcPts val="2560"/>
              </a:lnSpc>
            </a:pPr>
            <a:endParaRPr lang="ro-RO" sz="2133" dirty="0">
              <a:solidFill>
                <a:srgbClr val="7FD5F5"/>
              </a:solidFill>
              <a:latin typeface="Roboto Condensed Bold"/>
            </a:endParaRPr>
          </a:p>
          <a:p>
            <a:pPr algn="ctr">
              <a:lnSpc>
                <a:spcPts val="2560"/>
              </a:lnSpc>
            </a:pPr>
            <a:r>
              <a:rPr lang="ro-RO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 Bold"/>
              </a:rPr>
              <a:t>Conferința de lansare a proiectului J417 </a:t>
            </a:r>
          </a:p>
          <a:p>
            <a:pPr algn="ctr">
              <a:lnSpc>
                <a:spcPts val="2560"/>
              </a:lnSpc>
            </a:pPr>
            <a:r>
              <a:rPr lang="ro-RO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 Bold"/>
              </a:rPr>
              <a:t>– 28 aprilie 2025</a:t>
            </a:r>
          </a:p>
          <a:p>
            <a:pPr algn="ctr">
              <a:lnSpc>
                <a:spcPts val="2560"/>
              </a:lnSpc>
            </a:pPr>
            <a:r>
              <a:rPr lang="ro-RO" sz="2133" dirty="0">
                <a:solidFill>
                  <a:srgbClr val="7FD5F5"/>
                </a:solidFill>
                <a:latin typeface="Roboto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5074" y="5765496"/>
            <a:ext cx="9369371" cy="298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dirty="0">
                <a:solidFill>
                  <a:srgbClr val="003399"/>
                </a:solidFill>
                <a:latin typeface="Roboto Condensed"/>
              </a:rPr>
              <a:t>Drago</a:t>
            </a:r>
            <a:r>
              <a:rPr lang="ro-RO" sz="1799" dirty="0">
                <a:solidFill>
                  <a:srgbClr val="003399"/>
                </a:solidFill>
                <a:latin typeface="Roboto Condensed"/>
              </a:rPr>
              <a:t>ș STAVARACHE - </a:t>
            </a:r>
            <a:r>
              <a:rPr lang="en-US" sz="1799" dirty="0">
                <a:solidFill>
                  <a:srgbClr val="003399"/>
                </a:solidFill>
                <a:latin typeface="Roboto Condensed"/>
              </a:rPr>
              <a:t>director general, Business Intelligence Software Solutions SRL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1070-6724-9E15-DBE4-2F0FAB00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>
            <a:extLst>
              <a:ext uri="{FF2B5EF4-FFF2-40B4-BE49-F238E27FC236}">
                <a16:creationId xmlns:a16="http://schemas.microsoft.com/office/drawing/2014/main" id="{2EC6B5DB-06EF-0918-4DCB-656598949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C64669-8EBC-D7BF-3C58-F81A44A9653C}"/>
              </a:ext>
            </a:extLst>
          </p:cNvPr>
          <p:cNvSpPr txBox="1">
            <a:spLocks/>
          </p:cNvSpPr>
          <p:nvPr/>
        </p:nvSpPr>
        <p:spPr>
          <a:xfrm>
            <a:off x="685799" y="1166645"/>
            <a:ext cx="6569016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CE ESTE CONCURSUL NAȚIONAL EXTINS?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5B0D3D3-DA65-CF3C-1419-F5F6B024DB16}"/>
              </a:ext>
            </a:extLst>
          </p:cNvPr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E9792-221D-3751-E5F0-719090F135E6}"/>
              </a:ext>
            </a:extLst>
          </p:cNvPr>
          <p:cNvSpPr txBox="1"/>
          <p:nvPr/>
        </p:nvSpPr>
        <p:spPr>
          <a:xfrm>
            <a:off x="685800" y="2401657"/>
            <a:ext cx="48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Agenția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Funcționarilor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introduce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nouă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modalitate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recrutare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administrația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centrală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Aceasta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este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inspirată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modelul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aplicat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administrațiile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nivel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european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adaptată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nevoilor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dezvoltare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ale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din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România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extins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vine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continuarea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proiectului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-pilot pentru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ocuparea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unor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vacante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–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organizat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pentru </a:t>
            </a:r>
            <a:r>
              <a:rPr lang="ro-RO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funcțiile publice de grad profesional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debutan</a:t>
            </a:r>
            <a:r>
              <a:rPr lang="ro-RO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ro-RO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 categoria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înalți</a:t>
            </a:r>
            <a:r>
              <a:rPr lang="ro-RO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funcționari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are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bază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principiile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competiției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transparenței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competenței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egalității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accesului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pentru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fiecare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cetățean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care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îndeplinește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condițiile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legale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conduce la 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proces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corect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recrutare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cu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scopul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profesionaliza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implicit, de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crește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performanța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serviciilor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36B929F6-6B68-0413-9D7F-9925FCFB5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B95E7EA1-B4DB-078D-A8E3-D5C736A58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CB6B236A-DFF8-A0EC-DEA6-A4D523150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03F8F379-F166-1081-C77E-B10269729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0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799" y="1166645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Vreau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ă fiu funcționar public</a:t>
            </a:r>
            <a:r>
              <a:rPr lang="en-GB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401657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mine,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dovadă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transparență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Platforma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claritatea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comunicării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procedurilor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aspectul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modern, se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ridică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standarde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europene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Implementarea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dosarului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electronic de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simplifică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mult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procedura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înscriere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indică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un grad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înalt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profesionalism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  <a:endParaRPr lang="ro-RO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selecție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obiectivă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bazată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meritocrație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care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candidații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avut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șanse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egale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promovare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pilot.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încheiere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vreau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-mi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exprim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recunoștința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pentru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onoarea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a face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din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cadrul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acestei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instituții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Îmi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doresc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parcurg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cât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multe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etape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dezvoltare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profesională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mediu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Iasmina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Ursulică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consilier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juridic debutant ANFP</a:t>
            </a:r>
          </a:p>
          <a:p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5" name="Picture 14" descr="ANFP_CN_header img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2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5C35-42B7-5114-D4CB-EC4B4BAFF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836C20-3FE2-5E91-C29D-93598052AF4A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Concurs Na</a:t>
            </a:r>
            <a:r>
              <a:rPr lang="ro-RO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țional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pilot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68B03532-7F8C-0DBD-9D8F-A636056CC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773DABD0-704A-5B3F-DB18-4434A182F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4938EA-8673-21D7-2BE0-4D13EAAE5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23" y="630803"/>
            <a:ext cx="6154012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F440829A-7D71-450A-A67C-05E272484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DBCF4-667B-4352-466D-173F2519F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57" y="1494556"/>
            <a:ext cx="7361100" cy="4477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1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CCC7-4DB1-E12B-FE8A-CD47E7FD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13311A-D3C1-7A3F-B6CE-44942F418DF4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Concurs Na</a:t>
            </a:r>
            <a:r>
              <a:rPr lang="ro-RO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țional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pilot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E0D4C7AF-BDB0-7932-4F47-AE75E7933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82B3C10F-68AD-8E92-5388-049C759EE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DDFBDD-A8D4-EE8A-5CF5-786B62FE0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23" y="630803"/>
            <a:ext cx="6154012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BD394850-AD7A-CC48-E49E-81CF55ECC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D1A08-A87A-FCE4-80E1-5BB6C62AD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57" y="1458739"/>
            <a:ext cx="7326594" cy="4642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4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93824" y="655099"/>
            <a:ext cx="9200674" cy="147084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Situație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candidați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funcții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publice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din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cadrul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proiectului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pilot - Etapa de </a:t>
            </a:r>
            <a:r>
              <a:rPr kumimoji="0" lang="en-US" sz="3200" b="1" i="0" u="none" strike="noStrike" kern="1200" cap="none" spc="-10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recrutare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5" name="Picture 14" descr="ANFP_CN_header img_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799" y="417519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Body Content - Roboto Condensed 12 pts</a:t>
            </a:r>
            <a:b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Lorem ipsum dolor sit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amet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consectetur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adipiscing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elit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sed do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eiusmod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tempor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incididunt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</p:txBody>
      </p:sp>
      <p:pic>
        <p:nvPicPr>
          <p:cNvPr id="20" name="Picture 19" descr="ANFP_CN_img_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23" y="630803"/>
            <a:ext cx="6154012" cy="5290596"/>
          </a:xfrm>
          <a:prstGeom prst="rect">
            <a:avLst/>
          </a:prstGeom>
        </p:spPr>
      </p:pic>
      <p:pic>
        <p:nvPicPr>
          <p:cNvPr id="23" name="Picture 22" descr="ANFP_CN_img_0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D5171E-3C6E-97E0-2151-0467DED9C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7975"/>
              </p:ext>
            </p:extLst>
          </p:nvPr>
        </p:nvGraphicFramePr>
        <p:xfrm>
          <a:off x="755277" y="2065839"/>
          <a:ext cx="10009368" cy="346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2932">
                  <a:extLst>
                    <a:ext uri="{9D8B030D-6E8A-4147-A177-3AD203B41FA5}">
                      <a16:colId xmlns:a16="http://schemas.microsoft.com/office/drawing/2014/main" val="198965284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1765424813"/>
                    </a:ext>
                  </a:extLst>
                </a:gridCol>
                <a:gridCol w="2212964">
                  <a:extLst>
                    <a:ext uri="{9D8B030D-6E8A-4147-A177-3AD203B41FA5}">
                      <a16:colId xmlns:a16="http://schemas.microsoft.com/office/drawing/2014/main" val="2387878885"/>
                    </a:ext>
                  </a:extLst>
                </a:gridCol>
              </a:tblGrid>
              <a:tr h="571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Funcții publice – grad profesional debutant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Funcții publice – categoria înalților funcționari publici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102923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 dirty="0">
                          <a:effectLst/>
                        </a:rPr>
                        <a:t>Număr funcții publice înscrise în necesarul de funcții publice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652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256971"/>
                  </a:ext>
                </a:extLst>
              </a:tr>
              <a:tr h="299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>
                          <a:effectLst/>
                        </a:rPr>
                        <a:t>Înscriși în platforma informatică de concurs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1.130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245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933305"/>
                  </a:ext>
                </a:extLst>
              </a:tr>
              <a:tr h="496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 dirty="0">
                          <a:effectLst/>
                        </a:rPr>
                        <a:t>Admiși în urma probei de verificare a eligibilității candidaților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958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75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801670"/>
                  </a:ext>
                </a:extLst>
              </a:tr>
              <a:tr h="7018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 dirty="0">
                          <a:effectLst/>
                        </a:rPr>
                        <a:t>Admiși în urma soluționării contestațiilor depuse cu privire la proba de verificare a eligibilității candidaților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972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77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875598"/>
                  </a:ext>
                </a:extLst>
              </a:tr>
              <a:tr h="598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 dirty="0">
                          <a:effectLst/>
                        </a:rPr>
                        <a:t>Prezență testare preliminară -  avansată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571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59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716179"/>
                  </a:ext>
                </a:extLst>
              </a:tr>
              <a:tr h="299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200">
                          <a:effectLst/>
                        </a:rPr>
                        <a:t>Din care admiși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191 - </a:t>
                      </a:r>
                      <a:r>
                        <a:rPr lang="ro-RO" sz="1200" b="1" dirty="0">
                          <a:effectLst/>
                        </a:rPr>
                        <a:t>33%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o-RO" sz="1200" dirty="0">
                          <a:effectLst/>
                        </a:rPr>
                        <a:t>21 - </a:t>
                      </a:r>
                      <a:r>
                        <a:rPr lang="ro-RO" sz="1200" b="1" dirty="0">
                          <a:effectLst/>
                        </a:rPr>
                        <a:t>35%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5098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187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6D625-422D-9CA1-0941-2FA6B0C9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FP_CN_ppt img 03.jpg">
            <a:extLst>
              <a:ext uri="{FF2B5EF4-FFF2-40B4-BE49-F238E27FC236}">
                <a16:creationId xmlns:a16="http://schemas.microsoft.com/office/drawing/2014/main" id="{27941D51-95E9-4A21-17DB-771DEBA12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" y="0"/>
            <a:ext cx="12179234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466A75-901B-58CD-56FC-F9430AC3B657}"/>
              </a:ext>
            </a:extLst>
          </p:cNvPr>
          <p:cNvSpPr txBox="1">
            <a:spLocks/>
          </p:cNvSpPr>
          <p:nvPr/>
        </p:nvSpPr>
        <p:spPr>
          <a:xfrm>
            <a:off x="685799" y="1166645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Vreau</a:t>
            </a:r>
            <a:r>
              <a:rPr kumimoji="0" lang="en-US" sz="3200" b="1" i="0" u="none" strike="noStrike" kern="1200" cap="none" spc="-10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ă fiu funcționar public</a:t>
            </a:r>
            <a:r>
              <a:rPr lang="en-GB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A26F19-E97F-1A2A-D608-9382EC331671}"/>
              </a:ext>
            </a:extLst>
          </p:cNvPr>
          <p:cNvSpPr txBox="1">
            <a:spLocks/>
          </p:cNvSpPr>
          <p:nvPr/>
        </p:nvSpPr>
        <p:spPr>
          <a:xfrm>
            <a:off x="685800" y="2125946"/>
            <a:ext cx="6400800" cy="5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-10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B1ABD-A44F-1F11-9D61-17231F5E43BD}"/>
              </a:ext>
            </a:extLst>
          </p:cNvPr>
          <p:cNvSpPr txBox="1"/>
          <p:nvPr/>
        </p:nvSpPr>
        <p:spPr>
          <a:xfrm>
            <a:off x="682537" y="2003012"/>
            <a:ext cx="5188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avut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privilegiul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participa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proiectul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-pilot al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concursului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ocupare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unor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vacante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organizat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Agenția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Națională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Funcționarilor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pot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spune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o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experiență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remarcabilă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De-a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lungul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întregului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concurs,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martoră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la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transparență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obiectivitate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echitate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avut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șansa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-mi pun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valoare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abilitățile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cunoștințele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știind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toți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ceilalți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candidați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aceeași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situație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sentiment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competiție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corectă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m-a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motivat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dau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tot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bun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străduiesc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fiu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cel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mai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bun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candidat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posibil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Procesul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selecție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riguros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iar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standardul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performanță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înalt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.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Acest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lucru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nu a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făcut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decât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încurajeze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dezvolt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învăț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constant.</a:t>
            </a:r>
          </a:p>
          <a:p>
            <a:pPr algn="just"/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După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succesul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în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concurs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angajarea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post, m-am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simțit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onorată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să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fac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parte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dintr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-un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grup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de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funcționari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publici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care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selectați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pe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baza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meritului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care au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fost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dedicați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servirii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interesului</a:t>
            </a:r>
            <a:r>
              <a:rPr lang="en-US" sz="1200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public.</a:t>
            </a: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Andreea Anamaria Predescu,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Ministerul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Economie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Antreprenoriatului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și</a:t>
            </a:r>
            <a:r>
              <a:rPr lang="en-US" sz="1200" i="1" dirty="0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200" i="1" dirty="0" err="1">
                <a:solidFill>
                  <a:srgbClr val="003399"/>
                </a:solidFill>
                <a:latin typeface="Roboto Condensed" pitchFamily="2" charset="0"/>
                <a:ea typeface="Roboto Condensed" pitchFamily="2" charset="0"/>
              </a:rPr>
              <a:t>Turismului</a:t>
            </a:r>
            <a:endParaRPr lang="en-US" sz="1200" i="1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  <a:p>
            <a:pPr algn="just"/>
            <a:endParaRPr lang="en-US" sz="1200" dirty="0">
              <a:solidFill>
                <a:srgbClr val="003399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65BEDB13-E41F-DF72-4472-4DD81F084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A6015138-26C1-44EE-FCB0-74D5185B2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1A73A940-1AEF-51B1-DEC9-F44FAF436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5E10A1-AB46-330C-963F-68066B22D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23" y="630803"/>
            <a:ext cx="6154012" cy="529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8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0C579-079A-D92F-58E4-1BBAE4A75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EA4C3-EF33-AFD8-FEF3-CEFF05CC2469}"/>
              </a:ext>
            </a:extLst>
          </p:cNvPr>
          <p:cNvSpPr txBox="1">
            <a:spLocks/>
          </p:cNvSpPr>
          <p:nvPr/>
        </p:nvSpPr>
        <p:spPr>
          <a:xfrm>
            <a:off x="685799" y="809961"/>
            <a:ext cx="5792639" cy="798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Platforma</a:t>
            </a:r>
            <a:r>
              <a:rPr lang="en-US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3200" b="1" spc="-1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Concurs Național - extins</a:t>
            </a:r>
            <a:endParaRPr kumimoji="0" lang="en-US" sz="3200" b="1" i="0" u="none" strike="noStrike" kern="1200" cap="none" spc="-100" normalizeH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NFP_CN_header img_01.png">
            <a:extLst>
              <a:ext uri="{FF2B5EF4-FFF2-40B4-BE49-F238E27FC236}">
                <a16:creationId xmlns:a16="http://schemas.microsoft.com/office/drawing/2014/main" id="{94409C35-13F2-2D45-62E0-BC7160F1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2" y="120764"/>
            <a:ext cx="9868619" cy="568433"/>
          </a:xfrm>
          <a:prstGeom prst="rect">
            <a:avLst/>
          </a:prstGeom>
        </p:spPr>
      </p:pic>
      <p:pic>
        <p:nvPicPr>
          <p:cNvPr id="20" name="Picture 19" descr="ANFP_CN_img_05.png">
            <a:extLst>
              <a:ext uri="{FF2B5EF4-FFF2-40B4-BE49-F238E27FC236}">
                <a16:creationId xmlns:a16="http://schemas.microsoft.com/office/drawing/2014/main" id="{87951D2C-90D4-C6F4-F23F-AB1B57436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57" y="6213099"/>
            <a:ext cx="4954334" cy="313897"/>
          </a:xfrm>
          <a:prstGeom prst="rect">
            <a:avLst/>
          </a:prstGeom>
        </p:spPr>
      </p:pic>
      <p:pic>
        <p:nvPicPr>
          <p:cNvPr id="22" name="Picture 21" descr="ANFP_CN_img_07.png">
            <a:extLst>
              <a:ext uri="{FF2B5EF4-FFF2-40B4-BE49-F238E27FC236}">
                <a16:creationId xmlns:a16="http://schemas.microsoft.com/office/drawing/2014/main" id="{10981A25-1914-C7FD-80EA-FB56385CA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973" y="630803"/>
            <a:ext cx="6155113" cy="5290596"/>
          </a:xfrm>
          <a:prstGeom prst="rect">
            <a:avLst/>
          </a:prstGeom>
        </p:spPr>
      </p:pic>
      <p:pic>
        <p:nvPicPr>
          <p:cNvPr id="23" name="Picture 22" descr="ANFP_CN_img_06.png">
            <a:extLst>
              <a:ext uri="{FF2B5EF4-FFF2-40B4-BE49-F238E27FC236}">
                <a16:creationId xmlns:a16="http://schemas.microsoft.com/office/drawing/2014/main" id="{5DAC0E5D-26B9-951B-E313-47D023374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814" y="5921399"/>
            <a:ext cx="1691239" cy="652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B3546F-E1E6-B420-5955-28E19D0A3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828800"/>
            <a:ext cx="7393975" cy="3795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1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LOAD MASTER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10407</TotalTime>
  <Words>1175</Words>
  <Application>Microsoft Office PowerPoint</Application>
  <PresentationFormat>Custom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Trebuchet MS</vt:lpstr>
      <vt:lpstr>Roboto Condensed</vt:lpstr>
      <vt:lpstr>Bebas Neue</vt:lpstr>
      <vt:lpstr>Wingdings</vt:lpstr>
      <vt:lpstr>Arial</vt:lpstr>
      <vt:lpstr>Symbol</vt:lpstr>
      <vt:lpstr>Roboto Condensed Bold</vt:lpstr>
      <vt:lpstr>Calibri</vt:lpstr>
      <vt:lpstr>Times New Roman</vt:lpstr>
      <vt:lpstr>PRESENTATIONLOAD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PresentationLoad GmbH</Company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D2640 Title Image Layouts 16x9</dc:title>
  <dc:creator>PresentationLoad</dc:creator>
  <dc:description>Professional PowerPoint templates for download</dc:description>
  <cp:lastModifiedBy>Petronela Iacob</cp:lastModifiedBy>
  <cp:revision>1254</cp:revision>
  <dcterms:created xsi:type="dcterms:W3CDTF">2010-05-21T10:35:54Z</dcterms:created>
  <dcterms:modified xsi:type="dcterms:W3CDTF">2025-04-25T10:39:53Z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B2CD534B-542F-485B-A410-DA2F970A5FEB</vt:lpwstr>
  </property>
  <property fmtid="{D5CDD505-2E9C-101B-9397-08002B2CF9AE}" pid="3" name="ArticulatePath">
    <vt:lpwstr>Template Prezentare CN_01</vt:lpwstr>
  </property>
</Properties>
</file>