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326" r:id="rId4"/>
    <p:sldId id="327" r:id="rId5"/>
    <p:sldId id="316" r:id="rId6"/>
    <p:sldId id="328" r:id="rId7"/>
    <p:sldId id="329" r:id="rId8"/>
    <p:sldId id="330" r:id="rId9"/>
    <p:sldId id="331" r:id="rId10"/>
    <p:sldId id="307" r:id="rId11"/>
    <p:sldId id="317" r:id="rId12"/>
    <p:sldId id="308" r:id="rId13"/>
    <p:sldId id="319" r:id="rId14"/>
    <p:sldId id="309" r:id="rId15"/>
    <p:sldId id="310" r:id="rId16"/>
    <p:sldId id="311" r:id="rId17"/>
    <p:sldId id="312" r:id="rId18"/>
    <p:sldId id="313" r:id="rId19"/>
    <p:sldId id="314" r:id="rId20"/>
    <p:sldId id="315" r:id="rId21"/>
    <p:sldId id="305" r:id="rId22"/>
    <p:sldId id="318"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na Elena Dragos" initials="FED" lastIdx="13" clrIdx="0">
    <p:extLst>
      <p:ext uri="{19B8F6BF-5375-455C-9EA6-DF929625EA0E}">
        <p15:presenceInfo xmlns:p15="http://schemas.microsoft.com/office/powerpoint/2012/main" userId="S-1-5-21-4228065505-1320965288-2718576181-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snapToGrid="0">
      <p:cViewPr varScale="1">
        <p:scale>
          <a:sx n="100" d="100"/>
          <a:sy n="100" d="100"/>
        </p:scale>
        <p:origin x="7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22T15:33:45.726" idx="11">
    <p:pos x="7680" y="1450"/>
    <p:text/>
    <p:extLst>
      <p:ext uri="{C676402C-5697-4E1C-873F-D02D1690AC5C}">
        <p15:threadingInfo xmlns:p15="http://schemas.microsoft.com/office/powerpoint/2012/main" timeZoneBias="-180"/>
      </p:ext>
    </p:extLst>
  </p:cm>
  <p:cm authorId="1" dt="2024-08-22T15:51:12.433" idx="13">
    <p:pos x="7680" y="1586"/>
    <p:text>De inserat un silde, două cu concluzii/ recomandări</p:text>
    <p:extLst>
      <p:ext uri="{C676402C-5697-4E1C-873F-D02D1690AC5C}">
        <p15:threadingInfo xmlns:p15="http://schemas.microsoft.com/office/powerpoint/2012/main" timeZoneBias="-180">
          <p15:parentCm authorId="1" idx="11"/>
        </p15:threadingInfo>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E5918-9671-48F4-A2AF-D13DD1D99DC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F311387-DB01-42FC-8500-21C6FE609EA4}">
      <dgm:prSet/>
      <dgm:spPr/>
      <dgm:t>
        <a:bodyPr/>
        <a:lstStyle/>
        <a:p>
          <a:pPr rtl="0"/>
          <a:r>
            <a:rPr lang="en-US" dirty="0" err="1">
              <a:latin typeface="Trebuchet MS" panose="020B0603020202020204" pitchFamily="34" charset="0"/>
            </a:rPr>
            <a:t>Propunere</a:t>
          </a:r>
          <a:r>
            <a:rPr lang="en-US" dirty="0">
              <a:latin typeface="Trebuchet MS" panose="020B0603020202020204" pitchFamily="34" charset="0"/>
            </a:rPr>
            <a:t> de </a:t>
          </a:r>
          <a:r>
            <a:rPr lang="en-US" b="1" dirty="0" err="1">
              <a:latin typeface="Trebuchet MS" panose="020B0603020202020204" pitchFamily="34" charset="0"/>
            </a:rPr>
            <a:t>politică</a:t>
          </a:r>
          <a:r>
            <a:rPr lang="en-US" b="1" dirty="0">
              <a:latin typeface="Trebuchet MS" panose="020B0603020202020204" pitchFamily="34" charset="0"/>
            </a:rPr>
            <a:t> </a:t>
          </a:r>
          <a:r>
            <a:rPr lang="en-US" b="1" dirty="0" err="1">
              <a:latin typeface="Trebuchet MS" panose="020B0603020202020204" pitchFamily="34" charset="0"/>
            </a:rPr>
            <a:t>publică</a:t>
          </a:r>
          <a:r>
            <a:rPr lang="en-US" b="1"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managementul</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funcționarilor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bazate</a:t>
          </a:r>
          <a:r>
            <a:rPr lang="en-US" dirty="0">
              <a:latin typeface="Trebuchet MS" panose="020B0603020202020204" pitchFamily="34" charset="0"/>
            </a:rPr>
            <a:t> </a:t>
          </a:r>
          <a:r>
            <a:rPr lang="en-US" dirty="0" err="1">
              <a:latin typeface="Trebuchet MS" panose="020B0603020202020204" pitchFamily="34" charset="0"/>
            </a:rPr>
            <a:t>pe</a:t>
          </a:r>
          <a:r>
            <a:rPr lang="en-US" dirty="0">
              <a:latin typeface="Trebuchet MS" panose="020B0603020202020204" pitchFamily="34" charset="0"/>
            </a:rPr>
            <a:t> </a:t>
          </a:r>
          <a:r>
            <a:rPr lang="en-US" dirty="0" err="1">
              <a:latin typeface="Trebuchet MS" panose="020B0603020202020204" pitchFamily="34" charset="0"/>
            </a:rPr>
            <a:t>meritocrație</a:t>
          </a:r>
          <a:endParaRPr lang="en-US" dirty="0">
            <a:latin typeface="Trebuchet MS" panose="020B0603020202020204" pitchFamily="34" charset="0"/>
          </a:endParaRPr>
        </a:p>
      </dgm:t>
    </dgm:pt>
    <dgm:pt modelId="{1B8D5902-2928-4E3C-A5B8-8F373FE78088}" type="parTrans" cxnId="{236A1CC9-3A69-4482-B982-76A7E7AF2ED3}">
      <dgm:prSet/>
      <dgm:spPr/>
      <dgm:t>
        <a:bodyPr/>
        <a:lstStyle/>
        <a:p>
          <a:endParaRPr lang="en-US"/>
        </a:p>
      </dgm:t>
    </dgm:pt>
    <dgm:pt modelId="{0A06637E-EED4-455C-BDF3-0AEEB08B399B}" type="sibTrans" cxnId="{236A1CC9-3A69-4482-B982-76A7E7AF2ED3}">
      <dgm:prSet/>
      <dgm:spPr/>
      <dgm:t>
        <a:bodyPr/>
        <a:lstStyle/>
        <a:p>
          <a:endParaRPr lang="en-US"/>
        </a:p>
      </dgm:t>
    </dgm:pt>
    <dgm:pt modelId="{D66CA511-C26E-41F8-A945-5AFA9E123B3C}">
      <dgm:prSet/>
      <dgm:spPr/>
      <dgm:t>
        <a:bodyPr/>
        <a:lstStyle/>
        <a:p>
          <a:pPr rtl="0"/>
          <a:r>
            <a:rPr lang="en-US" dirty="0" err="1">
              <a:latin typeface="Trebuchet MS" panose="020B0603020202020204" pitchFamily="34" charset="0"/>
            </a:rPr>
            <a:t>Propunere</a:t>
          </a:r>
          <a:r>
            <a:rPr lang="en-US" dirty="0">
              <a:latin typeface="Trebuchet MS" panose="020B0603020202020204" pitchFamily="34" charset="0"/>
            </a:rPr>
            <a:t> de </a:t>
          </a:r>
          <a:r>
            <a:rPr lang="en-US" b="1" dirty="0" err="1">
              <a:latin typeface="Trebuchet MS" panose="020B0603020202020204" pitchFamily="34" charset="0"/>
            </a:rPr>
            <a:t>politică</a:t>
          </a:r>
          <a:r>
            <a:rPr lang="en-US" b="1" dirty="0">
              <a:latin typeface="Trebuchet MS" panose="020B0603020202020204" pitchFamily="34" charset="0"/>
            </a:rPr>
            <a:t> </a:t>
          </a:r>
          <a:r>
            <a:rPr lang="en-US" b="1" dirty="0" err="1">
              <a:latin typeface="Trebuchet MS" panose="020B0603020202020204" pitchFamily="34" charset="0"/>
            </a:rPr>
            <a:t>publică</a:t>
          </a:r>
          <a:r>
            <a:rPr lang="en-US" b="1"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gestiunea</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din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 </a:t>
          </a:r>
        </a:p>
      </dgm:t>
    </dgm:pt>
    <dgm:pt modelId="{6636B987-C628-45A3-94BA-997628D316B9}" type="parTrans" cxnId="{9BD3E702-22F9-4C15-A334-700E1D53DC01}">
      <dgm:prSet/>
      <dgm:spPr/>
      <dgm:t>
        <a:bodyPr/>
        <a:lstStyle/>
        <a:p>
          <a:endParaRPr lang="en-US"/>
        </a:p>
      </dgm:t>
    </dgm:pt>
    <dgm:pt modelId="{C62D8D5F-7224-4CC6-B910-7CDAFF9FCA8B}" type="sibTrans" cxnId="{9BD3E702-22F9-4C15-A334-700E1D53DC01}">
      <dgm:prSet/>
      <dgm:spPr/>
      <dgm:t>
        <a:bodyPr/>
        <a:lstStyle/>
        <a:p>
          <a:endParaRPr lang="en-US"/>
        </a:p>
      </dgm:t>
    </dgm:pt>
    <dgm:pt modelId="{7F660302-A115-4430-835C-8A8BEB081CCE}" type="pres">
      <dgm:prSet presAssocID="{4F4E5918-9671-48F4-A2AF-D13DD1D99DC8}" presName="linearFlow" presStyleCnt="0">
        <dgm:presLayoutVars>
          <dgm:dir/>
          <dgm:resizeHandles val="exact"/>
        </dgm:presLayoutVars>
      </dgm:prSet>
      <dgm:spPr/>
      <dgm:t>
        <a:bodyPr/>
        <a:lstStyle/>
        <a:p>
          <a:endParaRPr lang="en-US"/>
        </a:p>
      </dgm:t>
    </dgm:pt>
    <dgm:pt modelId="{55EEDB33-A3FF-4553-AB3A-B29A83C7CE89}" type="pres">
      <dgm:prSet presAssocID="{6F311387-DB01-42FC-8500-21C6FE609EA4}" presName="composite" presStyleCnt="0"/>
      <dgm:spPr/>
    </dgm:pt>
    <dgm:pt modelId="{2BD82F85-145C-4BAA-8D58-4B46BCB66076}" type="pres">
      <dgm:prSet presAssocID="{6F311387-DB01-42FC-8500-21C6FE609EA4}" presName="imgShp" presStyleLbl="fgImgPlace1" presStyleIdx="0" presStyleCnt="2"/>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5000" r="-25000"/>
          </a:stretch>
        </a:blipFill>
      </dgm:spPr>
    </dgm:pt>
    <dgm:pt modelId="{5C7E2B71-54F0-4F5F-B04A-5F8F86CE6FF6}" type="pres">
      <dgm:prSet presAssocID="{6F311387-DB01-42FC-8500-21C6FE609EA4}" presName="txShp" presStyleLbl="node1" presStyleIdx="0" presStyleCnt="2">
        <dgm:presLayoutVars>
          <dgm:bulletEnabled val="1"/>
        </dgm:presLayoutVars>
      </dgm:prSet>
      <dgm:spPr/>
      <dgm:t>
        <a:bodyPr/>
        <a:lstStyle/>
        <a:p>
          <a:endParaRPr lang="en-US"/>
        </a:p>
      </dgm:t>
    </dgm:pt>
    <dgm:pt modelId="{7E8CAC25-B12A-4A30-A803-4B8989CCDD90}" type="pres">
      <dgm:prSet presAssocID="{0A06637E-EED4-455C-BDF3-0AEEB08B399B}" presName="spacing" presStyleCnt="0"/>
      <dgm:spPr/>
    </dgm:pt>
    <dgm:pt modelId="{9D3E7DD0-728D-4576-8CF4-09C1557BEB55}" type="pres">
      <dgm:prSet presAssocID="{D66CA511-C26E-41F8-A945-5AFA9E123B3C}" presName="composite" presStyleCnt="0"/>
      <dgm:spPr/>
    </dgm:pt>
    <dgm:pt modelId="{DD5926A1-D7DB-437D-93EE-BC87161A4392}" type="pres">
      <dgm:prSet presAssocID="{D66CA511-C26E-41F8-A945-5AFA9E123B3C}" presName="imgShp" presStyleLbl="fgImgPlace1" presStyleIdx="1" presStyleCnt="2"/>
      <dgm:spPr>
        <a:blipFill rotWithShape="1">
          <a:blip xmlns:r="http://schemas.openxmlformats.org/officeDocument/2006/relationships" r:embed="rId2"/>
          <a:stretch>
            <a:fillRect/>
          </a:stretch>
        </a:blipFill>
      </dgm:spPr>
    </dgm:pt>
    <dgm:pt modelId="{B352D3E2-97A2-4628-B806-158A62316777}" type="pres">
      <dgm:prSet presAssocID="{D66CA511-C26E-41F8-A945-5AFA9E123B3C}" presName="txShp" presStyleLbl="node1" presStyleIdx="1" presStyleCnt="2">
        <dgm:presLayoutVars>
          <dgm:bulletEnabled val="1"/>
        </dgm:presLayoutVars>
      </dgm:prSet>
      <dgm:spPr/>
      <dgm:t>
        <a:bodyPr/>
        <a:lstStyle/>
        <a:p>
          <a:endParaRPr lang="en-US"/>
        </a:p>
      </dgm:t>
    </dgm:pt>
  </dgm:ptLst>
  <dgm:cxnLst>
    <dgm:cxn modelId="{9BD3E702-22F9-4C15-A334-700E1D53DC01}" srcId="{4F4E5918-9671-48F4-A2AF-D13DD1D99DC8}" destId="{D66CA511-C26E-41F8-A945-5AFA9E123B3C}" srcOrd="1" destOrd="0" parTransId="{6636B987-C628-45A3-94BA-997628D316B9}" sibTransId="{C62D8D5F-7224-4CC6-B910-7CDAFF9FCA8B}"/>
    <dgm:cxn modelId="{0723AC54-EFA1-4EC6-8D7E-D9DAC098E363}" type="presOf" srcId="{D66CA511-C26E-41F8-A945-5AFA9E123B3C}" destId="{B352D3E2-97A2-4628-B806-158A62316777}" srcOrd="0" destOrd="0" presId="urn:microsoft.com/office/officeart/2005/8/layout/vList3"/>
    <dgm:cxn modelId="{85FB3787-155A-4DD0-9D03-9E72BBF3D548}" type="presOf" srcId="{4F4E5918-9671-48F4-A2AF-D13DD1D99DC8}" destId="{7F660302-A115-4430-835C-8A8BEB081CCE}" srcOrd="0" destOrd="0" presId="urn:microsoft.com/office/officeart/2005/8/layout/vList3"/>
    <dgm:cxn modelId="{236A1CC9-3A69-4482-B982-76A7E7AF2ED3}" srcId="{4F4E5918-9671-48F4-A2AF-D13DD1D99DC8}" destId="{6F311387-DB01-42FC-8500-21C6FE609EA4}" srcOrd="0" destOrd="0" parTransId="{1B8D5902-2928-4E3C-A5B8-8F373FE78088}" sibTransId="{0A06637E-EED4-455C-BDF3-0AEEB08B399B}"/>
    <dgm:cxn modelId="{26575166-B69A-4F40-B92E-9846F99DD19A}" type="presOf" srcId="{6F311387-DB01-42FC-8500-21C6FE609EA4}" destId="{5C7E2B71-54F0-4F5F-B04A-5F8F86CE6FF6}" srcOrd="0" destOrd="0" presId="urn:microsoft.com/office/officeart/2005/8/layout/vList3"/>
    <dgm:cxn modelId="{9CFFFEB1-915F-402E-AE2D-43E112BF96F5}" type="presParOf" srcId="{7F660302-A115-4430-835C-8A8BEB081CCE}" destId="{55EEDB33-A3FF-4553-AB3A-B29A83C7CE89}" srcOrd="0" destOrd="0" presId="urn:microsoft.com/office/officeart/2005/8/layout/vList3"/>
    <dgm:cxn modelId="{936BFC70-78EF-4FEB-81C5-1864CD074B09}" type="presParOf" srcId="{55EEDB33-A3FF-4553-AB3A-B29A83C7CE89}" destId="{2BD82F85-145C-4BAA-8D58-4B46BCB66076}" srcOrd="0" destOrd="0" presId="urn:microsoft.com/office/officeart/2005/8/layout/vList3"/>
    <dgm:cxn modelId="{B7766B31-4EBC-4C3D-8CA7-590FBC2EFDFE}" type="presParOf" srcId="{55EEDB33-A3FF-4553-AB3A-B29A83C7CE89}" destId="{5C7E2B71-54F0-4F5F-B04A-5F8F86CE6FF6}" srcOrd="1" destOrd="0" presId="urn:microsoft.com/office/officeart/2005/8/layout/vList3"/>
    <dgm:cxn modelId="{A0E23549-E7BE-4D6A-B2FB-CE364F6DA263}" type="presParOf" srcId="{7F660302-A115-4430-835C-8A8BEB081CCE}" destId="{7E8CAC25-B12A-4A30-A803-4B8989CCDD90}" srcOrd="1" destOrd="0" presId="urn:microsoft.com/office/officeart/2005/8/layout/vList3"/>
    <dgm:cxn modelId="{7984204B-51E6-4829-9C58-E2779F5CE554}" type="presParOf" srcId="{7F660302-A115-4430-835C-8A8BEB081CCE}" destId="{9D3E7DD0-728D-4576-8CF4-09C1557BEB55}" srcOrd="2" destOrd="0" presId="urn:microsoft.com/office/officeart/2005/8/layout/vList3"/>
    <dgm:cxn modelId="{2489205F-1B28-4B2F-8D07-E409D8900D8D}" type="presParOf" srcId="{9D3E7DD0-728D-4576-8CF4-09C1557BEB55}" destId="{DD5926A1-D7DB-437D-93EE-BC87161A4392}" srcOrd="0" destOrd="0" presId="urn:microsoft.com/office/officeart/2005/8/layout/vList3"/>
    <dgm:cxn modelId="{F9BEC06C-5E78-496B-9B53-2B4E5CD8B26D}" type="presParOf" srcId="{9D3E7DD0-728D-4576-8CF4-09C1557BEB55}" destId="{B352D3E2-97A2-4628-B806-158A62316777}"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F26CC-D41D-4488-919B-17359B0C2A6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239E903-EC20-4A8A-A61D-CA3D969F8A78}">
      <dgm:prSet/>
      <dgm:spPr/>
      <dgm:t>
        <a:bodyPr/>
        <a:lstStyle/>
        <a:p>
          <a:r>
            <a:rPr lang="en-US" dirty="0">
              <a:latin typeface="Trebuchet MS" panose="020B0603020202020204" pitchFamily="34" charset="0"/>
            </a:rPr>
            <a:t>focus-</a:t>
          </a:r>
          <a:r>
            <a:rPr lang="en-US" dirty="0" err="1">
              <a:latin typeface="Trebuchet MS" panose="020B0603020202020204" pitchFamily="34" charset="0"/>
            </a:rPr>
            <a:t>grupuri</a:t>
          </a:r>
          <a:r>
            <a:rPr lang="en-US" dirty="0">
              <a:latin typeface="Trebuchet MS" panose="020B0603020202020204" pitchFamily="34" charset="0"/>
            </a:rPr>
            <a:t> </a:t>
          </a:r>
          <a:r>
            <a:rPr lang="en-US" dirty="0" err="1">
              <a:latin typeface="Trebuchet MS" panose="020B0603020202020204" pitchFamily="34" charset="0"/>
            </a:rPr>
            <a:t>şi</a:t>
          </a:r>
          <a:r>
            <a:rPr lang="en-US" dirty="0">
              <a:latin typeface="Trebuchet MS" panose="020B0603020202020204" pitchFamily="34" charset="0"/>
            </a:rPr>
            <a:t> </a:t>
          </a:r>
          <a:r>
            <a:rPr lang="en-US" dirty="0" err="1">
              <a:latin typeface="Trebuchet MS" panose="020B0603020202020204" pitchFamily="34" charset="0"/>
            </a:rPr>
            <a:t>consultări</a:t>
          </a:r>
          <a:r>
            <a:rPr lang="en-US" dirty="0">
              <a:latin typeface="Trebuchet MS" panose="020B0603020202020204" pitchFamily="34" charset="0"/>
            </a:rPr>
            <a:t> cu </a:t>
          </a:r>
          <a:r>
            <a:rPr lang="en-US" dirty="0" err="1">
              <a:latin typeface="Trebuchet MS" panose="020B0603020202020204" pitchFamily="34" charset="0"/>
            </a:rPr>
            <a:t>reprezentanţi</a:t>
          </a:r>
          <a:r>
            <a:rPr lang="en-US" dirty="0">
              <a:latin typeface="Trebuchet MS" panose="020B0603020202020204" pitchFamily="34" charset="0"/>
            </a:rPr>
            <a:t> </a:t>
          </a:r>
          <a:r>
            <a:rPr lang="en-US" dirty="0" err="1">
              <a:latin typeface="Trebuchet MS" panose="020B0603020202020204" pitchFamily="34" charset="0"/>
            </a:rPr>
            <a:t>ai</a:t>
          </a:r>
          <a:r>
            <a:rPr lang="en-US" dirty="0">
              <a:latin typeface="Trebuchet MS" panose="020B0603020202020204" pitchFamily="34" charset="0"/>
            </a:rPr>
            <a:t> </a:t>
          </a:r>
          <a:r>
            <a:rPr lang="en-US" dirty="0" err="1">
              <a:latin typeface="Trebuchet MS" panose="020B0603020202020204" pitchFamily="34" charset="0"/>
            </a:rPr>
            <a:t>instituţiilor</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 </a:t>
          </a:r>
          <a:r>
            <a:rPr lang="en-US" dirty="0" err="1">
              <a:latin typeface="Trebuchet MS" panose="020B0603020202020204" pitchFamily="34" charset="0"/>
            </a:rPr>
            <a:t>structurilor</a:t>
          </a:r>
          <a:r>
            <a:rPr lang="en-US" dirty="0">
              <a:latin typeface="Trebuchet MS" panose="020B0603020202020204" pitchFamily="34" charset="0"/>
            </a:rPr>
            <a:t> </a:t>
          </a:r>
          <a:r>
            <a:rPr lang="en-US" dirty="0" err="1">
              <a:latin typeface="Trebuchet MS" panose="020B0603020202020204" pitchFamily="34" charset="0"/>
            </a:rPr>
            <a:t>asociative</a:t>
          </a:r>
          <a:r>
            <a:rPr lang="en-US" dirty="0">
              <a:latin typeface="Trebuchet MS" panose="020B0603020202020204" pitchFamily="34" charset="0"/>
            </a:rPr>
            <a:t>, </a:t>
          </a:r>
          <a:r>
            <a:rPr lang="en-US" dirty="0" err="1">
              <a:latin typeface="Trebuchet MS" panose="020B0603020202020204" pitchFamily="34" charset="0"/>
            </a:rPr>
            <a:t>organizaţiilor</a:t>
          </a:r>
          <a:r>
            <a:rPr lang="en-US" dirty="0">
              <a:latin typeface="Trebuchet MS" panose="020B0603020202020204" pitchFamily="34" charset="0"/>
            </a:rPr>
            <a:t> </a:t>
          </a:r>
          <a:r>
            <a:rPr lang="en-US" dirty="0" err="1">
              <a:latin typeface="Trebuchet MS" panose="020B0603020202020204" pitchFamily="34" charset="0"/>
            </a:rPr>
            <a:t>neguvernamentale</a:t>
          </a:r>
          <a:r>
            <a:rPr lang="en-US" dirty="0">
              <a:latin typeface="Trebuchet MS" panose="020B0603020202020204" pitchFamily="34" charset="0"/>
            </a:rPr>
            <a:t> </a:t>
          </a:r>
          <a:r>
            <a:rPr lang="en-US" dirty="0" err="1">
              <a:latin typeface="Trebuchet MS" panose="020B0603020202020204" pitchFamily="34" charset="0"/>
            </a:rPr>
            <a:t>şi</a:t>
          </a:r>
          <a:r>
            <a:rPr lang="en-US" dirty="0">
              <a:latin typeface="Trebuchet MS" panose="020B0603020202020204" pitchFamily="34" charset="0"/>
            </a:rPr>
            <a:t> </a:t>
          </a:r>
          <a:r>
            <a:rPr lang="en-US" dirty="0" err="1">
              <a:latin typeface="Trebuchet MS" panose="020B0603020202020204" pitchFamily="34" charset="0"/>
            </a:rPr>
            <a:t>ai</a:t>
          </a:r>
          <a:r>
            <a:rPr lang="en-US" dirty="0">
              <a:latin typeface="Trebuchet MS" panose="020B0603020202020204" pitchFamily="34" charset="0"/>
            </a:rPr>
            <a:t> </a:t>
          </a:r>
          <a:r>
            <a:rPr lang="en-US" dirty="0" err="1">
              <a:latin typeface="Trebuchet MS" panose="020B0603020202020204" pitchFamily="34" charset="0"/>
            </a:rPr>
            <a:t>sindicatelor</a:t>
          </a:r>
          <a:endParaRPr lang="en-US" dirty="0">
            <a:latin typeface="Trebuchet MS" panose="020B0603020202020204" pitchFamily="34" charset="0"/>
          </a:endParaRPr>
        </a:p>
      </dgm:t>
    </dgm:pt>
    <dgm:pt modelId="{B50CB1E1-B1E8-41BF-9EE1-FE1BFC89EE0B}" type="parTrans" cxnId="{4C949DA9-1E4E-41B3-B9A0-D110FC5F88B3}">
      <dgm:prSet/>
      <dgm:spPr/>
      <dgm:t>
        <a:bodyPr/>
        <a:lstStyle/>
        <a:p>
          <a:endParaRPr lang="en-US"/>
        </a:p>
      </dgm:t>
    </dgm:pt>
    <dgm:pt modelId="{8C492A14-13CA-4664-BF39-D9CF9A6D95EE}" type="sibTrans" cxnId="{4C949DA9-1E4E-41B3-B9A0-D110FC5F88B3}">
      <dgm:prSet/>
      <dgm:spPr/>
      <dgm:t>
        <a:bodyPr/>
        <a:lstStyle/>
        <a:p>
          <a:endParaRPr lang="en-US"/>
        </a:p>
      </dgm:t>
    </dgm:pt>
    <dgm:pt modelId="{4D2AD652-846A-4F44-8FD8-104539835C45}">
      <dgm:prSet/>
      <dgm:spPr/>
      <dgm:t>
        <a:bodyPr/>
        <a:lstStyle/>
        <a:p>
          <a:endParaRPr lang="en-US" dirty="0"/>
        </a:p>
      </dgm:t>
    </dgm:pt>
    <dgm:pt modelId="{AEE0C3E5-C986-491C-889A-6B28F4D7F387}" type="parTrans" cxnId="{875EADCD-CC9A-4E19-98BF-B308F01E4920}">
      <dgm:prSet/>
      <dgm:spPr/>
      <dgm:t>
        <a:bodyPr/>
        <a:lstStyle/>
        <a:p>
          <a:endParaRPr lang="en-US"/>
        </a:p>
      </dgm:t>
    </dgm:pt>
    <dgm:pt modelId="{1F356675-480A-41A4-BFEC-F202EF33BB33}" type="sibTrans" cxnId="{875EADCD-CC9A-4E19-98BF-B308F01E4920}">
      <dgm:prSet/>
      <dgm:spPr/>
      <dgm:t>
        <a:bodyPr/>
        <a:lstStyle/>
        <a:p>
          <a:endParaRPr lang="en-US"/>
        </a:p>
      </dgm:t>
    </dgm:pt>
    <dgm:pt modelId="{C84B86B6-CFD1-411F-BB7E-56AC1926D40C}">
      <dgm:prSet/>
      <dgm:spPr/>
      <dgm:t>
        <a:bodyPr/>
        <a:lstStyle/>
        <a:p>
          <a:r>
            <a:rPr lang="en-US" dirty="0" err="1">
              <a:latin typeface="Trebuchet MS" panose="020B0603020202020204" pitchFamily="34" charset="0"/>
            </a:rPr>
            <a:t>Propunere</a:t>
          </a:r>
          <a:r>
            <a:rPr lang="en-US" dirty="0">
              <a:latin typeface="Trebuchet MS" panose="020B0603020202020204" pitchFamily="34" charset="0"/>
            </a:rPr>
            <a:t> de </a:t>
          </a:r>
          <a:r>
            <a:rPr lang="en-US" dirty="0" err="1">
              <a:latin typeface="Trebuchet MS" panose="020B0603020202020204" pitchFamily="34" charset="0"/>
            </a:rPr>
            <a:t>reglementare</a:t>
          </a:r>
          <a:r>
            <a:rPr lang="en-US"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gestiunea</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din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 </a:t>
          </a:r>
        </a:p>
      </dgm:t>
    </dgm:pt>
    <dgm:pt modelId="{156244A4-9375-4D15-88DF-76DD68858443}" type="parTrans" cxnId="{93F88456-05D4-4D00-9705-3B9782F3EF12}">
      <dgm:prSet/>
      <dgm:spPr/>
      <dgm:t>
        <a:bodyPr/>
        <a:lstStyle/>
        <a:p>
          <a:endParaRPr lang="en-US"/>
        </a:p>
      </dgm:t>
    </dgm:pt>
    <dgm:pt modelId="{A2913CFD-920F-47AA-AB3F-3128730B5EF1}" type="sibTrans" cxnId="{93F88456-05D4-4D00-9705-3B9782F3EF12}">
      <dgm:prSet/>
      <dgm:spPr/>
      <dgm:t>
        <a:bodyPr/>
        <a:lstStyle/>
        <a:p>
          <a:endParaRPr lang="en-US"/>
        </a:p>
      </dgm:t>
    </dgm:pt>
    <dgm:pt modelId="{BE0B2714-E751-4D48-9131-BD6CD7104B30}">
      <dgm:prSet/>
      <dgm:spPr/>
      <dgm:t>
        <a:bodyPr/>
        <a:lstStyle/>
        <a:p>
          <a:r>
            <a:rPr lang="en-US" dirty="0">
              <a:latin typeface="Trebuchet MS" panose="020B0603020202020204" pitchFamily="34" charset="0"/>
            </a:rPr>
            <a:t>focus-</a:t>
          </a:r>
          <a:r>
            <a:rPr lang="en-US" dirty="0" err="1">
              <a:latin typeface="Trebuchet MS" panose="020B0603020202020204" pitchFamily="34" charset="0"/>
            </a:rPr>
            <a:t>grupuri</a:t>
          </a:r>
          <a:r>
            <a:rPr lang="en-US" dirty="0">
              <a:latin typeface="Trebuchet MS" panose="020B0603020202020204" pitchFamily="34" charset="0"/>
            </a:rPr>
            <a:t> </a:t>
          </a:r>
          <a:r>
            <a:rPr lang="en-US" dirty="0" err="1">
              <a:latin typeface="Trebuchet MS" panose="020B0603020202020204" pitchFamily="34" charset="0"/>
            </a:rPr>
            <a:t>şi</a:t>
          </a:r>
          <a:r>
            <a:rPr lang="en-US" dirty="0">
              <a:latin typeface="Trebuchet MS" panose="020B0603020202020204" pitchFamily="34" charset="0"/>
            </a:rPr>
            <a:t> </a:t>
          </a:r>
          <a:r>
            <a:rPr lang="en-US" dirty="0" err="1">
              <a:latin typeface="Trebuchet MS" panose="020B0603020202020204" pitchFamily="34" charset="0"/>
            </a:rPr>
            <a:t>consultări</a:t>
          </a:r>
          <a:r>
            <a:rPr lang="en-US" dirty="0">
              <a:latin typeface="Trebuchet MS" panose="020B0603020202020204" pitchFamily="34" charset="0"/>
            </a:rPr>
            <a:t> cu </a:t>
          </a:r>
          <a:r>
            <a:rPr lang="en-US" dirty="0" err="1">
              <a:latin typeface="Trebuchet MS" panose="020B0603020202020204" pitchFamily="34" charset="0"/>
            </a:rPr>
            <a:t>reprezentanţi</a:t>
          </a:r>
          <a:r>
            <a:rPr lang="en-US" dirty="0">
              <a:latin typeface="Trebuchet MS" panose="020B0603020202020204" pitchFamily="34" charset="0"/>
            </a:rPr>
            <a:t> </a:t>
          </a:r>
          <a:r>
            <a:rPr lang="en-US" dirty="0" err="1">
              <a:latin typeface="Trebuchet MS" panose="020B0603020202020204" pitchFamily="34" charset="0"/>
            </a:rPr>
            <a:t>ai</a:t>
          </a:r>
          <a:r>
            <a:rPr lang="en-US" dirty="0">
              <a:latin typeface="Trebuchet MS" panose="020B0603020202020204" pitchFamily="34" charset="0"/>
            </a:rPr>
            <a:t> </a:t>
          </a:r>
          <a:r>
            <a:rPr lang="en-US" dirty="0" err="1">
              <a:latin typeface="Trebuchet MS" panose="020B0603020202020204" pitchFamily="34" charset="0"/>
            </a:rPr>
            <a:t>instituţiilor</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 </a:t>
          </a:r>
          <a:r>
            <a:rPr lang="en-US" dirty="0" err="1">
              <a:latin typeface="Trebuchet MS" panose="020B0603020202020204" pitchFamily="34" charset="0"/>
            </a:rPr>
            <a:t>structurilor</a:t>
          </a:r>
          <a:r>
            <a:rPr lang="en-US" dirty="0">
              <a:latin typeface="Trebuchet MS" panose="020B0603020202020204" pitchFamily="34" charset="0"/>
            </a:rPr>
            <a:t> </a:t>
          </a:r>
          <a:r>
            <a:rPr lang="en-US" dirty="0" err="1">
              <a:latin typeface="Trebuchet MS" panose="020B0603020202020204" pitchFamily="34" charset="0"/>
            </a:rPr>
            <a:t>asociative</a:t>
          </a:r>
          <a:r>
            <a:rPr lang="en-US" dirty="0">
              <a:latin typeface="Trebuchet MS" panose="020B0603020202020204" pitchFamily="34" charset="0"/>
            </a:rPr>
            <a:t>, </a:t>
          </a:r>
          <a:r>
            <a:rPr lang="en-US" dirty="0" err="1">
              <a:latin typeface="Trebuchet MS" panose="020B0603020202020204" pitchFamily="34" charset="0"/>
            </a:rPr>
            <a:t>organizaţiilor</a:t>
          </a:r>
          <a:r>
            <a:rPr lang="en-US" dirty="0">
              <a:latin typeface="Trebuchet MS" panose="020B0603020202020204" pitchFamily="34" charset="0"/>
            </a:rPr>
            <a:t> </a:t>
          </a:r>
          <a:r>
            <a:rPr lang="en-US" dirty="0" err="1">
              <a:latin typeface="Trebuchet MS" panose="020B0603020202020204" pitchFamily="34" charset="0"/>
            </a:rPr>
            <a:t>neguvernamentale</a:t>
          </a:r>
          <a:r>
            <a:rPr lang="en-US" dirty="0">
              <a:latin typeface="Trebuchet MS" panose="020B0603020202020204" pitchFamily="34" charset="0"/>
            </a:rPr>
            <a:t> </a:t>
          </a:r>
          <a:r>
            <a:rPr lang="en-US" dirty="0" err="1">
              <a:latin typeface="Trebuchet MS" panose="020B0603020202020204" pitchFamily="34" charset="0"/>
            </a:rPr>
            <a:t>şi</a:t>
          </a:r>
          <a:r>
            <a:rPr lang="en-US" dirty="0">
              <a:latin typeface="Trebuchet MS" panose="020B0603020202020204" pitchFamily="34" charset="0"/>
            </a:rPr>
            <a:t> </a:t>
          </a:r>
          <a:r>
            <a:rPr lang="en-US" dirty="0" err="1">
              <a:latin typeface="Trebuchet MS" panose="020B0603020202020204" pitchFamily="34" charset="0"/>
            </a:rPr>
            <a:t>ai</a:t>
          </a:r>
          <a:r>
            <a:rPr lang="en-US" dirty="0">
              <a:latin typeface="Trebuchet MS" panose="020B0603020202020204" pitchFamily="34" charset="0"/>
            </a:rPr>
            <a:t> </a:t>
          </a:r>
          <a:r>
            <a:rPr lang="en-US" dirty="0" err="1">
              <a:latin typeface="Trebuchet MS" panose="020B0603020202020204" pitchFamily="34" charset="0"/>
            </a:rPr>
            <a:t>sindicatelor</a:t>
          </a:r>
          <a:endParaRPr lang="en-US" dirty="0">
            <a:latin typeface="Trebuchet MS" panose="020B0603020202020204" pitchFamily="34" charset="0"/>
          </a:endParaRPr>
        </a:p>
      </dgm:t>
    </dgm:pt>
    <dgm:pt modelId="{180AC604-61F1-4ABE-AD15-4A87E629A2AE}" type="parTrans" cxnId="{76887DE8-C06F-4DF6-A866-32CDE929ADCF}">
      <dgm:prSet/>
      <dgm:spPr/>
      <dgm:t>
        <a:bodyPr/>
        <a:lstStyle/>
        <a:p>
          <a:endParaRPr lang="en-US"/>
        </a:p>
      </dgm:t>
    </dgm:pt>
    <dgm:pt modelId="{8417E2E9-32BA-4496-9699-3D1568119DA0}" type="sibTrans" cxnId="{76887DE8-C06F-4DF6-A866-32CDE929ADCF}">
      <dgm:prSet/>
      <dgm:spPr/>
      <dgm:t>
        <a:bodyPr/>
        <a:lstStyle/>
        <a:p>
          <a:endParaRPr lang="en-US"/>
        </a:p>
      </dgm:t>
    </dgm:pt>
    <dgm:pt modelId="{02DEDB00-F23B-449D-8523-CDCCFB1DBA11}">
      <dgm:prSet/>
      <dgm:spPr/>
      <dgm:t>
        <a:bodyPr/>
        <a:lstStyle/>
        <a:p>
          <a:endParaRPr lang="en-US" dirty="0"/>
        </a:p>
      </dgm:t>
    </dgm:pt>
    <dgm:pt modelId="{6857BFF9-7EC5-4480-AD19-4D066298AB46}" type="parTrans" cxnId="{68E2DF6A-8917-4FB9-8A21-0AAD34635CBF}">
      <dgm:prSet/>
      <dgm:spPr/>
      <dgm:t>
        <a:bodyPr/>
        <a:lstStyle/>
        <a:p>
          <a:endParaRPr lang="en-US"/>
        </a:p>
      </dgm:t>
    </dgm:pt>
    <dgm:pt modelId="{62683AD7-9E70-4460-A230-AC1E8D3DB227}" type="sibTrans" cxnId="{68E2DF6A-8917-4FB9-8A21-0AAD34635CBF}">
      <dgm:prSet/>
      <dgm:spPr/>
      <dgm:t>
        <a:bodyPr/>
        <a:lstStyle/>
        <a:p>
          <a:endParaRPr lang="en-US"/>
        </a:p>
      </dgm:t>
    </dgm:pt>
    <dgm:pt modelId="{7CE33C3E-20C8-4A57-BDAC-A6CA4C14D9EE}">
      <dgm:prSet/>
      <dgm:spPr/>
      <dgm:t>
        <a:bodyPr/>
        <a:lstStyle/>
        <a:p>
          <a:r>
            <a:rPr lang="en-US" dirty="0" err="1">
              <a:latin typeface="Trebuchet MS" panose="020B0603020202020204" pitchFamily="34" charset="0"/>
            </a:rPr>
            <a:t>Propunere</a:t>
          </a:r>
          <a:r>
            <a:rPr lang="en-US" dirty="0">
              <a:latin typeface="Trebuchet MS" panose="020B0603020202020204" pitchFamily="34" charset="0"/>
            </a:rPr>
            <a:t> de reglementare privind managementul carierei funcționarilor publici bazate pe meritocrație </a:t>
          </a:r>
        </a:p>
      </dgm:t>
    </dgm:pt>
    <dgm:pt modelId="{A11C9C1B-8B8A-4614-AB37-BD3D7FA58B59}" type="sibTrans" cxnId="{84733BE1-A20A-4B22-A6B6-9F00613FC772}">
      <dgm:prSet/>
      <dgm:spPr/>
      <dgm:t>
        <a:bodyPr/>
        <a:lstStyle/>
        <a:p>
          <a:endParaRPr lang="en-US"/>
        </a:p>
      </dgm:t>
    </dgm:pt>
    <dgm:pt modelId="{080900BC-C752-4A02-B58A-2863C3C5E2EB}" type="parTrans" cxnId="{84733BE1-A20A-4B22-A6B6-9F00613FC772}">
      <dgm:prSet/>
      <dgm:spPr/>
      <dgm:t>
        <a:bodyPr/>
        <a:lstStyle/>
        <a:p>
          <a:endParaRPr lang="en-US"/>
        </a:p>
      </dgm:t>
    </dgm:pt>
    <dgm:pt modelId="{1140A8B0-6412-4B22-ADE0-BDB654E3288A}">
      <dgm:prSet/>
      <dgm:spPr/>
      <dgm:t>
        <a:bodyPr/>
        <a:lstStyle/>
        <a:p>
          <a:r>
            <a:rPr lang="en-US" dirty="0" err="1">
              <a:latin typeface="Trebuchet MS" panose="020B0603020202020204" pitchFamily="34" charset="0"/>
            </a:rPr>
            <a:t>transparenţă</a:t>
          </a:r>
          <a:r>
            <a:rPr lang="en-US" dirty="0">
              <a:latin typeface="Trebuchet MS" panose="020B0603020202020204" pitchFamily="34" charset="0"/>
            </a:rPr>
            <a:t> </a:t>
          </a:r>
          <a:r>
            <a:rPr lang="en-US" dirty="0" err="1">
              <a:latin typeface="Trebuchet MS" panose="020B0603020202020204" pitchFamily="34" charset="0"/>
            </a:rPr>
            <a:t>pe</a:t>
          </a:r>
          <a:r>
            <a:rPr lang="en-US" dirty="0">
              <a:latin typeface="Trebuchet MS" panose="020B0603020202020204" pitchFamily="34" charset="0"/>
            </a:rPr>
            <a:t> </a:t>
          </a:r>
          <a:r>
            <a:rPr lang="en-US" dirty="0" err="1">
              <a:latin typeface="Trebuchet MS" panose="020B0603020202020204" pitchFamily="34" charset="0"/>
            </a:rPr>
            <a:t>pagina</a:t>
          </a:r>
          <a:r>
            <a:rPr lang="en-US" dirty="0">
              <a:latin typeface="Trebuchet MS" panose="020B0603020202020204" pitchFamily="34" charset="0"/>
            </a:rPr>
            <a:t> web a ANFP</a:t>
          </a:r>
        </a:p>
      </dgm:t>
    </dgm:pt>
    <dgm:pt modelId="{180A6D99-16D9-45DE-8300-7FD3974695E0}" type="parTrans" cxnId="{A23D2D4B-FDC1-4863-A471-D85B25017CB4}">
      <dgm:prSet/>
      <dgm:spPr/>
      <dgm:t>
        <a:bodyPr/>
        <a:lstStyle/>
        <a:p>
          <a:endParaRPr lang="en-US"/>
        </a:p>
      </dgm:t>
    </dgm:pt>
    <dgm:pt modelId="{5C64813A-4186-484C-BB56-0E84F5752417}" type="sibTrans" cxnId="{A23D2D4B-FDC1-4863-A471-D85B25017CB4}">
      <dgm:prSet/>
      <dgm:spPr/>
      <dgm:t>
        <a:bodyPr/>
        <a:lstStyle/>
        <a:p>
          <a:endParaRPr lang="en-US"/>
        </a:p>
      </dgm:t>
    </dgm:pt>
    <dgm:pt modelId="{3221A5C7-DD78-458C-B1E4-4A614CD1A95D}">
      <dgm:prSet/>
      <dgm:spPr/>
      <dgm:t>
        <a:bodyPr/>
        <a:lstStyle/>
        <a:p>
          <a:r>
            <a:rPr lang="en-US" dirty="0" err="1">
              <a:latin typeface="Trebuchet MS" panose="020B0603020202020204" pitchFamily="34" charset="0"/>
            </a:rPr>
            <a:t>transparenţă</a:t>
          </a:r>
          <a:r>
            <a:rPr lang="en-US" dirty="0">
              <a:latin typeface="Trebuchet MS" panose="020B0603020202020204" pitchFamily="34" charset="0"/>
            </a:rPr>
            <a:t> </a:t>
          </a:r>
          <a:r>
            <a:rPr lang="en-US" dirty="0" err="1">
              <a:latin typeface="Trebuchet MS" panose="020B0603020202020204" pitchFamily="34" charset="0"/>
            </a:rPr>
            <a:t>pe</a:t>
          </a:r>
          <a:r>
            <a:rPr lang="en-US" dirty="0">
              <a:latin typeface="Trebuchet MS" panose="020B0603020202020204" pitchFamily="34" charset="0"/>
            </a:rPr>
            <a:t> </a:t>
          </a:r>
          <a:r>
            <a:rPr lang="en-US" dirty="0" err="1">
              <a:latin typeface="Trebuchet MS" panose="020B0603020202020204" pitchFamily="34" charset="0"/>
            </a:rPr>
            <a:t>pagina</a:t>
          </a:r>
          <a:r>
            <a:rPr lang="en-US" dirty="0">
              <a:latin typeface="Trebuchet MS" panose="020B0603020202020204" pitchFamily="34" charset="0"/>
            </a:rPr>
            <a:t> web a ANFP</a:t>
          </a:r>
        </a:p>
      </dgm:t>
    </dgm:pt>
    <dgm:pt modelId="{03C9E79A-A370-44C4-99AF-3E7DFFA7863F}" type="parTrans" cxnId="{3935826B-3744-4020-8BAC-31D144662DF1}">
      <dgm:prSet/>
      <dgm:spPr/>
      <dgm:t>
        <a:bodyPr/>
        <a:lstStyle/>
        <a:p>
          <a:endParaRPr lang="en-US"/>
        </a:p>
      </dgm:t>
    </dgm:pt>
    <dgm:pt modelId="{F4560C30-E2DC-4EF9-BB59-76C808F3714E}" type="sibTrans" cxnId="{3935826B-3744-4020-8BAC-31D144662DF1}">
      <dgm:prSet/>
      <dgm:spPr/>
      <dgm:t>
        <a:bodyPr/>
        <a:lstStyle/>
        <a:p>
          <a:endParaRPr lang="en-US"/>
        </a:p>
      </dgm:t>
    </dgm:pt>
    <dgm:pt modelId="{EF79F0A1-3012-42A7-BCFB-CD426C0E9F1D}" type="pres">
      <dgm:prSet presAssocID="{9A8F26CC-D41D-4488-919B-17359B0C2A63}" presName="Name0" presStyleCnt="0">
        <dgm:presLayoutVars>
          <dgm:dir/>
          <dgm:animLvl val="lvl"/>
          <dgm:resizeHandles/>
        </dgm:presLayoutVars>
      </dgm:prSet>
      <dgm:spPr/>
      <dgm:t>
        <a:bodyPr/>
        <a:lstStyle/>
        <a:p>
          <a:endParaRPr lang="en-US"/>
        </a:p>
      </dgm:t>
    </dgm:pt>
    <dgm:pt modelId="{2333DBEB-7985-426D-88EC-ECE78E9C22C3}" type="pres">
      <dgm:prSet presAssocID="{7CE33C3E-20C8-4A57-BDAC-A6CA4C14D9EE}" presName="linNode" presStyleCnt="0"/>
      <dgm:spPr/>
    </dgm:pt>
    <dgm:pt modelId="{F6BE4386-C2BC-4D7C-A0BA-2F0DE277FC13}" type="pres">
      <dgm:prSet presAssocID="{7CE33C3E-20C8-4A57-BDAC-A6CA4C14D9EE}" presName="parentShp" presStyleLbl="node1" presStyleIdx="0" presStyleCnt="2" custLinFactNeighborY="400">
        <dgm:presLayoutVars>
          <dgm:bulletEnabled val="1"/>
        </dgm:presLayoutVars>
      </dgm:prSet>
      <dgm:spPr/>
      <dgm:t>
        <a:bodyPr/>
        <a:lstStyle/>
        <a:p>
          <a:endParaRPr lang="en-US"/>
        </a:p>
      </dgm:t>
    </dgm:pt>
    <dgm:pt modelId="{372468DC-A41C-4543-A734-338FA9D93119}" type="pres">
      <dgm:prSet presAssocID="{7CE33C3E-20C8-4A57-BDAC-A6CA4C14D9EE}" presName="childShp" presStyleLbl="bgAccFollowNode1" presStyleIdx="0" presStyleCnt="2">
        <dgm:presLayoutVars>
          <dgm:bulletEnabled val="1"/>
        </dgm:presLayoutVars>
      </dgm:prSet>
      <dgm:spPr/>
      <dgm:t>
        <a:bodyPr/>
        <a:lstStyle/>
        <a:p>
          <a:endParaRPr lang="en-US"/>
        </a:p>
      </dgm:t>
    </dgm:pt>
    <dgm:pt modelId="{3DB5922E-25DA-435E-8F33-15D71D11B7C9}" type="pres">
      <dgm:prSet presAssocID="{A11C9C1B-8B8A-4614-AB37-BD3D7FA58B59}" presName="spacing" presStyleCnt="0"/>
      <dgm:spPr/>
    </dgm:pt>
    <dgm:pt modelId="{9B9F07C2-6B21-4AC9-BDA1-22E696CB268E}" type="pres">
      <dgm:prSet presAssocID="{C84B86B6-CFD1-411F-BB7E-56AC1926D40C}" presName="linNode" presStyleCnt="0"/>
      <dgm:spPr/>
    </dgm:pt>
    <dgm:pt modelId="{D00B499F-6CAF-404C-A805-EE67F02355A5}" type="pres">
      <dgm:prSet presAssocID="{C84B86B6-CFD1-411F-BB7E-56AC1926D40C}" presName="parentShp" presStyleLbl="node1" presStyleIdx="1" presStyleCnt="2">
        <dgm:presLayoutVars>
          <dgm:bulletEnabled val="1"/>
        </dgm:presLayoutVars>
      </dgm:prSet>
      <dgm:spPr/>
      <dgm:t>
        <a:bodyPr/>
        <a:lstStyle/>
        <a:p>
          <a:endParaRPr lang="en-US"/>
        </a:p>
      </dgm:t>
    </dgm:pt>
    <dgm:pt modelId="{73F46607-B17D-4166-BA3A-F01B26609812}" type="pres">
      <dgm:prSet presAssocID="{C84B86B6-CFD1-411F-BB7E-56AC1926D40C}" presName="childShp" presStyleLbl="bgAccFollowNode1" presStyleIdx="1" presStyleCnt="2">
        <dgm:presLayoutVars>
          <dgm:bulletEnabled val="1"/>
        </dgm:presLayoutVars>
      </dgm:prSet>
      <dgm:spPr/>
      <dgm:t>
        <a:bodyPr/>
        <a:lstStyle/>
        <a:p>
          <a:endParaRPr lang="en-US"/>
        </a:p>
      </dgm:t>
    </dgm:pt>
  </dgm:ptLst>
  <dgm:cxnLst>
    <dgm:cxn modelId="{76ABFBE6-AD1E-4396-AEC2-ED6C654D2B7D}" type="presOf" srcId="{4D2AD652-846A-4F44-8FD8-104539835C45}" destId="{372468DC-A41C-4543-A734-338FA9D93119}" srcOrd="0" destOrd="2" presId="urn:microsoft.com/office/officeart/2005/8/layout/vList6"/>
    <dgm:cxn modelId="{68E2DF6A-8917-4FB9-8A21-0AAD34635CBF}" srcId="{C84B86B6-CFD1-411F-BB7E-56AC1926D40C}" destId="{02DEDB00-F23B-449D-8523-CDCCFB1DBA11}" srcOrd="2" destOrd="0" parTransId="{6857BFF9-7EC5-4480-AD19-4D066298AB46}" sibTransId="{62683AD7-9E70-4460-A230-AC1E8D3DB227}"/>
    <dgm:cxn modelId="{7FEF2178-51AB-488F-BC7D-42CB742D746E}" type="presOf" srcId="{3221A5C7-DD78-458C-B1E4-4A614CD1A95D}" destId="{73F46607-B17D-4166-BA3A-F01B26609812}" srcOrd="0" destOrd="1" presId="urn:microsoft.com/office/officeart/2005/8/layout/vList6"/>
    <dgm:cxn modelId="{153BE9B1-0647-41F0-AF4D-8C5C129E3B9D}" type="presOf" srcId="{1140A8B0-6412-4B22-ADE0-BDB654E3288A}" destId="{372468DC-A41C-4543-A734-338FA9D93119}" srcOrd="0" destOrd="1" presId="urn:microsoft.com/office/officeart/2005/8/layout/vList6"/>
    <dgm:cxn modelId="{4FA21EAD-0FF6-484B-A34E-79A9DE6A8A0F}" type="presOf" srcId="{9A8F26CC-D41D-4488-919B-17359B0C2A63}" destId="{EF79F0A1-3012-42A7-BCFB-CD426C0E9F1D}" srcOrd="0" destOrd="0" presId="urn:microsoft.com/office/officeart/2005/8/layout/vList6"/>
    <dgm:cxn modelId="{84782F14-9A05-437C-A47F-1290FAA0C8B0}" type="presOf" srcId="{02DEDB00-F23B-449D-8523-CDCCFB1DBA11}" destId="{73F46607-B17D-4166-BA3A-F01B26609812}" srcOrd="0" destOrd="2" presId="urn:microsoft.com/office/officeart/2005/8/layout/vList6"/>
    <dgm:cxn modelId="{875EADCD-CC9A-4E19-98BF-B308F01E4920}" srcId="{7CE33C3E-20C8-4A57-BDAC-A6CA4C14D9EE}" destId="{4D2AD652-846A-4F44-8FD8-104539835C45}" srcOrd="2" destOrd="0" parTransId="{AEE0C3E5-C986-491C-889A-6B28F4D7F387}" sibTransId="{1F356675-480A-41A4-BFEC-F202EF33BB33}"/>
    <dgm:cxn modelId="{93F88456-05D4-4D00-9705-3B9782F3EF12}" srcId="{9A8F26CC-D41D-4488-919B-17359B0C2A63}" destId="{C84B86B6-CFD1-411F-BB7E-56AC1926D40C}" srcOrd="1" destOrd="0" parTransId="{156244A4-9375-4D15-88DF-76DD68858443}" sibTransId="{A2913CFD-920F-47AA-AB3F-3128730B5EF1}"/>
    <dgm:cxn modelId="{28177AD8-F9F9-42F7-A05F-5B6A3D2A2D50}" type="presOf" srcId="{C84B86B6-CFD1-411F-BB7E-56AC1926D40C}" destId="{D00B499F-6CAF-404C-A805-EE67F02355A5}" srcOrd="0" destOrd="0" presId="urn:microsoft.com/office/officeart/2005/8/layout/vList6"/>
    <dgm:cxn modelId="{4C949DA9-1E4E-41B3-B9A0-D110FC5F88B3}" srcId="{7CE33C3E-20C8-4A57-BDAC-A6CA4C14D9EE}" destId="{6239E903-EC20-4A8A-A61D-CA3D969F8A78}" srcOrd="0" destOrd="0" parTransId="{B50CB1E1-B1E8-41BF-9EE1-FE1BFC89EE0B}" sibTransId="{8C492A14-13CA-4664-BF39-D9CF9A6D95EE}"/>
    <dgm:cxn modelId="{84733BE1-A20A-4B22-A6B6-9F00613FC772}" srcId="{9A8F26CC-D41D-4488-919B-17359B0C2A63}" destId="{7CE33C3E-20C8-4A57-BDAC-A6CA4C14D9EE}" srcOrd="0" destOrd="0" parTransId="{080900BC-C752-4A02-B58A-2863C3C5E2EB}" sibTransId="{A11C9C1B-8B8A-4614-AB37-BD3D7FA58B59}"/>
    <dgm:cxn modelId="{0CC07B08-992A-4034-94CC-79F6B37D06AC}" type="presOf" srcId="{BE0B2714-E751-4D48-9131-BD6CD7104B30}" destId="{73F46607-B17D-4166-BA3A-F01B26609812}" srcOrd="0" destOrd="0" presId="urn:microsoft.com/office/officeart/2005/8/layout/vList6"/>
    <dgm:cxn modelId="{00339538-026D-4755-B80F-7BF2CA2AEB2D}" type="presOf" srcId="{7CE33C3E-20C8-4A57-BDAC-A6CA4C14D9EE}" destId="{F6BE4386-C2BC-4D7C-A0BA-2F0DE277FC13}" srcOrd="0" destOrd="0" presId="urn:microsoft.com/office/officeart/2005/8/layout/vList6"/>
    <dgm:cxn modelId="{A23D2D4B-FDC1-4863-A471-D85B25017CB4}" srcId="{7CE33C3E-20C8-4A57-BDAC-A6CA4C14D9EE}" destId="{1140A8B0-6412-4B22-ADE0-BDB654E3288A}" srcOrd="1" destOrd="0" parTransId="{180A6D99-16D9-45DE-8300-7FD3974695E0}" sibTransId="{5C64813A-4186-484C-BB56-0E84F5752417}"/>
    <dgm:cxn modelId="{43A3BCE3-7BC7-47BC-B5C2-11738AA43C8D}" type="presOf" srcId="{6239E903-EC20-4A8A-A61D-CA3D969F8A78}" destId="{372468DC-A41C-4543-A734-338FA9D93119}" srcOrd="0" destOrd="0" presId="urn:microsoft.com/office/officeart/2005/8/layout/vList6"/>
    <dgm:cxn modelId="{3935826B-3744-4020-8BAC-31D144662DF1}" srcId="{C84B86B6-CFD1-411F-BB7E-56AC1926D40C}" destId="{3221A5C7-DD78-458C-B1E4-4A614CD1A95D}" srcOrd="1" destOrd="0" parTransId="{03C9E79A-A370-44C4-99AF-3E7DFFA7863F}" sibTransId="{F4560C30-E2DC-4EF9-BB59-76C808F3714E}"/>
    <dgm:cxn modelId="{76887DE8-C06F-4DF6-A866-32CDE929ADCF}" srcId="{C84B86B6-CFD1-411F-BB7E-56AC1926D40C}" destId="{BE0B2714-E751-4D48-9131-BD6CD7104B30}" srcOrd="0" destOrd="0" parTransId="{180AC604-61F1-4ABE-AD15-4A87E629A2AE}" sibTransId="{8417E2E9-32BA-4496-9699-3D1568119DA0}"/>
    <dgm:cxn modelId="{B15D95CF-A4B6-4EF5-8272-ED93BC92D60E}" type="presParOf" srcId="{EF79F0A1-3012-42A7-BCFB-CD426C0E9F1D}" destId="{2333DBEB-7985-426D-88EC-ECE78E9C22C3}" srcOrd="0" destOrd="0" presId="urn:microsoft.com/office/officeart/2005/8/layout/vList6"/>
    <dgm:cxn modelId="{ABC67D4A-5368-4A35-84F2-26D59E45B4CD}" type="presParOf" srcId="{2333DBEB-7985-426D-88EC-ECE78E9C22C3}" destId="{F6BE4386-C2BC-4D7C-A0BA-2F0DE277FC13}" srcOrd="0" destOrd="0" presId="urn:microsoft.com/office/officeart/2005/8/layout/vList6"/>
    <dgm:cxn modelId="{77143B27-84D5-4F68-A335-F475DF61202D}" type="presParOf" srcId="{2333DBEB-7985-426D-88EC-ECE78E9C22C3}" destId="{372468DC-A41C-4543-A734-338FA9D93119}" srcOrd="1" destOrd="0" presId="urn:microsoft.com/office/officeart/2005/8/layout/vList6"/>
    <dgm:cxn modelId="{59F25EF1-1481-42BD-89A9-880E0D2BFAD4}" type="presParOf" srcId="{EF79F0A1-3012-42A7-BCFB-CD426C0E9F1D}" destId="{3DB5922E-25DA-435E-8F33-15D71D11B7C9}" srcOrd="1" destOrd="0" presId="urn:microsoft.com/office/officeart/2005/8/layout/vList6"/>
    <dgm:cxn modelId="{5A056E96-B5FB-48FB-B838-99F6464E08A9}" type="presParOf" srcId="{EF79F0A1-3012-42A7-BCFB-CD426C0E9F1D}" destId="{9B9F07C2-6B21-4AC9-BDA1-22E696CB268E}" srcOrd="2" destOrd="0" presId="urn:microsoft.com/office/officeart/2005/8/layout/vList6"/>
    <dgm:cxn modelId="{36CADF90-BE42-45AF-9AB8-6AEC49AF5C95}" type="presParOf" srcId="{9B9F07C2-6B21-4AC9-BDA1-22E696CB268E}" destId="{D00B499F-6CAF-404C-A805-EE67F02355A5}" srcOrd="0" destOrd="0" presId="urn:microsoft.com/office/officeart/2005/8/layout/vList6"/>
    <dgm:cxn modelId="{825FD1C2-0374-43E9-8C93-D4348B1B0C4E}" type="presParOf" srcId="{9B9F07C2-6B21-4AC9-BDA1-22E696CB268E}" destId="{73F46607-B17D-4166-BA3A-F01B26609812}" srcOrd="1" destOrd="0" presId="urn:microsoft.com/office/officeart/2005/8/layout/vList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E2B71-54F0-4F5F-B04A-5F8F86CE6FF6}">
      <dsp:nvSpPr>
        <dsp:cNvPr id="0" name=""/>
        <dsp:cNvSpPr/>
      </dsp:nvSpPr>
      <dsp:spPr>
        <a:xfrm rot="10800000">
          <a:off x="2095747" y="235"/>
          <a:ext cx="7468501" cy="85833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01"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err="1">
              <a:latin typeface="Trebuchet MS" panose="020B0603020202020204" pitchFamily="34" charset="0"/>
            </a:rPr>
            <a:t>Propunere</a:t>
          </a:r>
          <a:r>
            <a:rPr lang="en-US" sz="2200" kern="1200" dirty="0">
              <a:latin typeface="Trebuchet MS" panose="020B0603020202020204" pitchFamily="34" charset="0"/>
            </a:rPr>
            <a:t> de </a:t>
          </a:r>
          <a:r>
            <a:rPr lang="en-US" sz="2200" b="1" kern="1200" dirty="0" err="1">
              <a:latin typeface="Trebuchet MS" panose="020B0603020202020204" pitchFamily="34" charset="0"/>
            </a:rPr>
            <a:t>politică</a:t>
          </a:r>
          <a:r>
            <a:rPr lang="en-US" sz="2200" b="1" kern="1200" dirty="0">
              <a:latin typeface="Trebuchet MS" panose="020B0603020202020204" pitchFamily="34" charset="0"/>
            </a:rPr>
            <a:t> </a:t>
          </a:r>
          <a:r>
            <a:rPr lang="en-US" sz="2200" b="1" kern="1200" dirty="0" err="1">
              <a:latin typeface="Trebuchet MS" panose="020B0603020202020204" pitchFamily="34" charset="0"/>
            </a:rPr>
            <a:t>publică</a:t>
          </a:r>
          <a:r>
            <a:rPr lang="en-US" sz="2200" b="1" kern="1200" dirty="0">
              <a:latin typeface="Trebuchet MS" panose="020B0603020202020204" pitchFamily="34" charset="0"/>
            </a:rPr>
            <a:t> </a:t>
          </a:r>
          <a:r>
            <a:rPr lang="en-US" sz="2200" kern="1200" dirty="0" err="1">
              <a:latin typeface="Trebuchet MS" panose="020B0603020202020204" pitchFamily="34" charset="0"/>
            </a:rPr>
            <a:t>privind</a:t>
          </a:r>
          <a:r>
            <a:rPr lang="en-US" sz="2200" kern="1200" dirty="0">
              <a:latin typeface="Trebuchet MS" panose="020B0603020202020204" pitchFamily="34" charset="0"/>
            </a:rPr>
            <a:t> </a:t>
          </a:r>
          <a:r>
            <a:rPr lang="en-US" sz="2200" kern="1200" dirty="0" err="1">
              <a:latin typeface="Trebuchet MS" panose="020B0603020202020204" pitchFamily="34" charset="0"/>
            </a:rPr>
            <a:t>managementul</a:t>
          </a:r>
          <a:r>
            <a:rPr lang="en-US" sz="2200" kern="1200" dirty="0">
              <a:latin typeface="Trebuchet MS" panose="020B0603020202020204" pitchFamily="34" charset="0"/>
            </a:rPr>
            <a:t> </a:t>
          </a:r>
          <a:r>
            <a:rPr lang="en-US" sz="2200" kern="1200" dirty="0" err="1">
              <a:latin typeface="Trebuchet MS" panose="020B0603020202020204" pitchFamily="34" charset="0"/>
            </a:rPr>
            <a:t>carierei</a:t>
          </a:r>
          <a:r>
            <a:rPr lang="en-US" sz="2200" kern="1200" dirty="0">
              <a:latin typeface="Trebuchet MS" panose="020B0603020202020204" pitchFamily="34" charset="0"/>
            </a:rPr>
            <a:t> </a:t>
          </a:r>
          <a:r>
            <a:rPr lang="en-US" sz="2200" kern="1200" dirty="0" err="1">
              <a:latin typeface="Trebuchet MS" panose="020B0603020202020204" pitchFamily="34" charset="0"/>
            </a:rPr>
            <a:t>funcționarilor</a:t>
          </a:r>
          <a:r>
            <a:rPr lang="en-US" sz="2200" kern="1200" dirty="0">
              <a:latin typeface="Trebuchet MS" panose="020B0603020202020204" pitchFamily="34" charset="0"/>
            </a:rPr>
            <a:t> </a:t>
          </a:r>
          <a:r>
            <a:rPr lang="en-US" sz="2200" kern="1200" dirty="0" err="1">
              <a:latin typeface="Trebuchet MS" panose="020B0603020202020204" pitchFamily="34" charset="0"/>
            </a:rPr>
            <a:t>publici</a:t>
          </a:r>
          <a:r>
            <a:rPr lang="en-US" sz="2200" kern="1200" dirty="0">
              <a:latin typeface="Trebuchet MS" panose="020B0603020202020204" pitchFamily="34" charset="0"/>
            </a:rPr>
            <a:t> </a:t>
          </a:r>
          <a:r>
            <a:rPr lang="en-US" sz="2200" kern="1200" dirty="0" err="1">
              <a:latin typeface="Trebuchet MS" panose="020B0603020202020204" pitchFamily="34" charset="0"/>
            </a:rPr>
            <a:t>bazate</a:t>
          </a:r>
          <a:r>
            <a:rPr lang="en-US" sz="2200" kern="1200" dirty="0">
              <a:latin typeface="Trebuchet MS" panose="020B0603020202020204" pitchFamily="34" charset="0"/>
            </a:rPr>
            <a:t> </a:t>
          </a:r>
          <a:r>
            <a:rPr lang="en-US" sz="2200" kern="1200" dirty="0" err="1">
              <a:latin typeface="Trebuchet MS" panose="020B0603020202020204" pitchFamily="34" charset="0"/>
            </a:rPr>
            <a:t>pe</a:t>
          </a:r>
          <a:r>
            <a:rPr lang="en-US" sz="2200" kern="1200" dirty="0">
              <a:latin typeface="Trebuchet MS" panose="020B0603020202020204" pitchFamily="34" charset="0"/>
            </a:rPr>
            <a:t> </a:t>
          </a:r>
          <a:r>
            <a:rPr lang="en-US" sz="2200" kern="1200" dirty="0" err="1">
              <a:latin typeface="Trebuchet MS" panose="020B0603020202020204" pitchFamily="34" charset="0"/>
            </a:rPr>
            <a:t>meritocrație</a:t>
          </a:r>
          <a:endParaRPr lang="en-US" sz="2200" kern="1200" dirty="0">
            <a:latin typeface="Trebuchet MS" panose="020B0603020202020204" pitchFamily="34" charset="0"/>
          </a:endParaRPr>
        </a:p>
      </dsp:txBody>
      <dsp:txXfrm rot="10800000">
        <a:off x="2310330" y="235"/>
        <a:ext cx="7253918" cy="858333"/>
      </dsp:txXfrm>
    </dsp:sp>
    <dsp:sp modelId="{2BD82F85-145C-4BAA-8D58-4B46BCB66076}">
      <dsp:nvSpPr>
        <dsp:cNvPr id="0" name=""/>
        <dsp:cNvSpPr/>
      </dsp:nvSpPr>
      <dsp:spPr>
        <a:xfrm>
          <a:off x="1666580" y="235"/>
          <a:ext cx="858333" cy="858333"/>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52D3E2-97A2-4628-B806-158A62316777}">
      <dsp:nvSpPr>
        <dsp:cNvPr id="0" name=""/>
        <dsp:cNvSpPr/>
      </dsp:nvSpPr>
      <dsp:spPr>
        <a:xfrm rot="10800000">
          <a:off x="2095747" y="1073152"/>
          <a:ext cx="7468501" cy="85833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01"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err="1">
              <a:latin typeface="Trebuchet MS" panose="020B0603020202020204" pitchFamily="34" charset="0"/>
            </a:rPr>
            <a:t>Propunere</a:t>
          </a:r>
          <a:r>
            <a:rPr lang="en-US" sz="2200" kern="1200" dirty="0">
              <a:latin typeface="Trebuchet MS" panose="020B0603020202020204" pitchFamily="34" charset="0"/>
            </a:rPr>
            <a:t> de </a:t>
          </a:r>
          <a:r>
            <a:rPr lang="en-US" sz="2200" b="1" kern="1200" dirty="0" err="1">
              <a:latin typeface="Trebuchet MS" panose="020B0603020202020204" pitchFamily="34" charset="0"/>
            </a:rPr>
            <a:t>politică</a:t>
          </a:r>
          <a:r>
            <a:rPr lang="en-US" sz="2200" b="1" kern="1200" dirty="0">
              <a:latin typeface="Trebuchet MS" panose="020B0603020202020204" pitchFamily="34" charset="0"/>
            </a:rPr>
            <a:t> </a:t>
          </a:r>
          <a:r>
            <a:rPr lang="en-US" sz="2200" b="1" kern="1200" dirty="0" err="1">
              <a:latin typeface="Trebuchet MS" panose="020B0603020202020204" pitchFamily="34" charset="0"/>
            </a:rPr>
            <a:t>publică</a:t>
          </a:r>
          <a:r>
            <a:rPr lang="en-US" sz="2200" b="1" kern="1200" dirty="0">
              <a:latin typeface="Trebuchet MS" panose="020B0603020202020204" pitchFamily="34" charset="0"/>
            </a:rPr>
            <a:t> </a:t>
          </a:r>
          <a:r>
            <a:rPr lang="en-US" sz="2200" kern="1200" dirty="0" err="1">
              <a:latin typeface="Trebuchet MS" panose="020B0603020202020204" pitchFamily="34" charset="0"/>
            </a:rPr>
            <a:t>privind</a:t>
          </a:r>
          <a:r>
            <a:rPr lang="en-US" sz="2200" kern="1200" dirty="0">
              <a:latin typeface="Trebuchet MS" panose="020B0603020202020204" pitchFamily="34" charset="0"/>
            </a:rPr>
            <a:t> </a:t>
          </a:r>
          <a:r>
            <a:rPr lang="en-US" sz="2200" kern="1200" dirty="0" err="1">
              <a:latin typeface="Trebuchet MS" panose="020B0603020202020204" pitchFamily="34" charset="0"/>
            </a:rPr>
            <a:t>gestiunea</a:t>
          </a:r>
          <a:r>
            <a:rPr lang="en-US" sz="2200" kern="1200" dirty="0">
              <a:latin typeface="Trebuchet MS" panose="020B0603020202020204" pitchFamily="34" charset="0"/>
            </a:rPr>
            <a:t> </a:t>
          </a:r>
          <a:r>
            <a:rPr lang="en-US" sz="2200" kern="1200" dirty="0" err="1">
              <a:latin typeface="Trebuchet MS" panose="020B0603020202020204" pitchFamily="34" charset="0"/>
            </a:rPr>
            <a:t>personalului</a:t>
          </a:r>
          <a:r>
            <a:rPr lang="en-US" sz="2200" kern="1200" dirty="0">
              <a:latin typeface="Trebuchet MS" panose="020B0603020202020204" pitchFamily="34" charset="0"/>
            </a:rPr>
            <a:t> contractual din </a:t>
          </a:r>
          <a:r>
            <a:rPr lang="en-US" sz="2200" kern="1200" dirty="0" err="1">
              <a:latin typeface="Trebuchet MS" panose="020B0603020202020204" pitchFamily="34" charset="0"/>
            </a:rPr>
            <a:t>administrația</a:t>
          </a:r>
          <a:r>
            <a:rPr lang="en-US" sz="2200" kern="1200" dirty="0">
              <a:latin typeface="Trebuchet MS" panose="020B0603020202020204" pitchFamily="34" charset="0"/>
            </a:rPr>
            <a:t> </a:t>
          </a:r>
          <a:r>
            <a:rPr lang="en-US" sz="2200" kern="1200" dirty="0" err="1">
              <a:latin typeface="Trebuchet MS" panose="020B0603020202020204" pitchFamily="34" charset="0"/>
            </a:rPr>
            <a:t>publică</a:t>
          </a:r>
          <a:r>
            <a:rPr lang="en-US" sz="2200" kern="1200" dirty="0">
              <a:latin typeface="Trebuchet MS" panose="020B0603020202020204" pitchFamily="34" charset="0"/>
            </a:rPr>
            <a:t> </a:t>
          </a:r>
        </a:p>
      </dsp:txBody>
      <dsp:txXfrm rot="10800000">
        <a:off x="2310330" y="1073152"/>
        <a:ext cx="7253918" cy="858333"/>
      </dsp:txXfrm>
    </dsp:sp>
    <dsp:sp modelId="{DD5926A1-D7DB-437D-93EE-BC87161A4392}">
      <dsp:nvSpPr>
        <dsp:cNvPr id="0" name=""/>
        <dsp:cNvSpPr/>
      </dsp:nvSpPr>
      <dsp:spPr>
        <a:xfrm>
          <a:off x="1666580" y="1073152"/>
          <a:ext cx="858333" cy="85833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68DC-A41C-4543-A734-338FA9D93119}">
      <dsp:nvSpPr>
        <dsp:cNvPr id="0" name=""/>
        <dsp:cNvSpPr/>
      </dsp:nvSpPr>
      <dsp:spPr>
        <a:xfrm>
          <a:off x="3857105" y="421"/>
          <a:ext cx="5785658" cy="16434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focus-</a:t>
          </a:r>
          <a:r>
            <a:rPr lang="en-US" sz="1600" kern="1200" dirty="0" err="1">
              <a:latin typeface="Trebuchet MS" panose="020B0603020202020204" pitchFamily="34" charset="0"/>
            </a:rPr>
            <a:t>grupuri</a:t>
          </a:r>
          <a:r>
            <a:rPr lang="en-US" sz="1600" kern="1200" dirty="0">
              <a:latin typeface="Trebuchet MS" panose="020B0603020202020204" pitchFamily="34" charset="0"/>
            </a:rPr>
            <a:t> </a:t>
          </a:r>
          <a:r>
            <a:rPr lang="en-US" sz="1600" kern="1200" dirty="0" err="1">
              <a:latin typeface="Trebuchet MS" panose="020B0603020202020204" pitchFamily="34" charset="0"/>
            </a:rPr>
            <a:t>şi</a:t>
          </a:r>
          <a:r>
            <a:rPr lang="en-US" sz="1600" kern="1200" dirty="0">
              <a:latin typeface="Trebuchet MS" panose="020B0603020202020204" pitchFamily="34" charset="0"/>
            </a:rPr>
            <a:t> </a:t>
          </a:r>
          <a:r>
            <a:rPr lang="en-US" sz="1600" kern="1200" dirty="0" err="1">
              <a:latin typeface="Trebuchet MS" panose="020B0603020202020204" pitchFamily="34" charset="0"/>
            </a:rPr>
            <a:t>consultări</a:t>
          </a:r>
          <a:r>
            <a:rPr lang="en-US" sz="1600" kern="1200" dirty="0">
              <a:latin typeface="Trebuchet MS" panose="020B0603020202020204" pitchFamily="34" charset="0"/>
            </a:rPr>
            <a:t> cu </a:t>
          </a:r>
          <a:r>
            <a:rPr lang="en-US" sz="1600" kern="1200" dirty="0" err="1">
              <a:latin typeface="Trebuchet MS" panose="020B0603020202020204" pitchFamily="34" charset="0"/>
            </a:rPr>
            <a:t>reprezentanţi</a:t>
          </a:r>
          <a:r>
            <a:rPr lang="en-US" sz="1600" kern="1200" dirty="0">
              <a:latin typeface="Trebuchet MS" panose="020B0603020202020204" pitchFamily="34" charset="0"/>
            </a:rPr>
            <a:t> </a:t>
          </a:r>
          <a:r>
            <a:rPr lang="en-US" sz="1600" kern="1200" dirty="0" err="1">
              <a:latin typeface="Trebuchet MS" panose="020B0603020202020204" pitchFamily="34" charset="0"/>
            </a:rPr>
            <a:t>ai</a:t>
          </a:r>
          <a:r>
            <a:rPr lang="en-US" sz="1600" kern="1200" dirty="0">
              <a:latin typeface="Trebuchet MS" panose="020B0603020202020204" pitchFamily="34" charset="0"/>
            </a:rPr>
            <a:t> </a:t>
          </a:r>
          <a:r>
            <a:rPr lang="en-US" sz="1600" kern="1200" dirty="0" err="1">
              <a:latin typeface="Trebuchet MS" panose="020B0603020202020204" pitchFamily="34" charset="0"/>
            </a:rPr>
            <a:t>instituţiilor</a:t>
          </a:r>
          <a:r>
            <a:rPr lang="en-US" sz="1600" kern="1200" dirty="0">
              <a:latin typeface="Trebuchet MS" panose="020B0603020202020204" pitchFamily="34" charset="0"/>
            </a:rPr>
            <a:t> </a:t>
          </a:r>
          <a:r>
            <a:rPr lang="en-US" sz="1600" kern="1200" dirty="0" err="1">
              <a:latin typeface="Trebuchet MS" panose="020B0603020202020204" pitchFamily="34" charset="0"/>
            </a:rPr>
            <a:t>publice</a:t>
          </a:r>
          <a:r>
            <a:rPr lang="en-US" sz="1600" kern="1200" dirty="0">
              <a:latin typeface="Trebuchet MS" panose="020B0603020202020204" pitchFamily="34" charset="0"/>
            </a:rPr>
            <a:t>, </a:t>
          </a:r>
          <a:r>
            <a:rPr lang="en-US" sz="1600" kern="1200" dirty="0" err="1">
              <a:latin typeface="Trebuchet MS" panose="020B0603020202020204" pitchFamily="34" charset="0"/>
            </a:rPr>
            <a:t>structurilor</a:t>
          </a:r>
          <a:r>
            <a:rPr lang="en-US" sz="1600" kern="1200" dirty="0">
              <a:latin typeface="Trebuchet MS" panose="020B0603020202020204" pitchFamily="34" charset="0"/>
            </a:rPr>
            <a:t> </a:t>
          </a:r>
          <a:r>
            <a:rPr lang="en-US" sz="1600" kern="1200" dirty="0" err="1">
              <a:latin typeface="Trebuchet MS" panose="020B0603020202020204" pitchFamily="34" charset="0"/>
            </a:rPr>
            <a:t>asociative</a:t>
          </a:r>
          <a:r>
            <a:rPr lang="en-US" sz="1600" kern="1200" dirty="0">
              <a:latin typeface="Trebuchet MS" panose="020B0603020202020204" pitchFamily="34" charset="0"/>
            </a:rPr>
            <a:t>, </a:t>
          </a:r>
          <a:r>
            <a:rPr lang="en-US" sz="1600" kern="1200" dirty="0" err="1">
              <a:latin typeface="Trebuchet MS" panose="020B0603020202020204" pitchFamily="34" charset="0"/>
            </a:rPr>
            <a:t>organizaţiilor</a:t>
          </a:r>
          <a:r>
            <a:rPr lang="en-US" sz="1600" kern="1200" dirty="0">
              <a:latin typeface="Trebuchet MS" panose="020B0603020202020204" pitchFamily="34" charset="0"/>
            </a:rPr>
            <a:t> </a:t>
          </a:r>
          <a:r>
            <a:rPr lang="en-US" sz="1600" kern="1200" dirty="0" err="1">
              <a:latin typeface="Trebuchet MS" panose="020B0603020202020204" pitchFamily="34" charset="0"/>
            </a:rPr>
            <a:t>neguvernamentale</a:t>
          </a:r>
          <a:r>
            <a:rPr lang="en-US" sz="1600" kern="1200" dirty="0">
              <a:latin typeface="Trebuchet MS" panose="020B0603020202020204" pitchFamily="34" charset="0"/>
            </a:rPr>
            <a:t> </a:t>
          </a:r>
          <a:r>
            <a:rPr lang="en-US" sz="1600" kern="1200" dirty="0" err="1">
              <a:latin typeface="Trebuchet MS" panose="020B0603020202020204" pitchFamily="34" charset="0"/>
            </a:rPr>
            <a:t>şi</a:t>
          </a:r>
          <a:r>
            <a:rPr lang="en-US" sz="1600" kern="1200" dirty="0">
              <a:latin typeface="Trebuchet MS" panose="020B0603020202020204" pitchFamily="34" charset="0"/>
            </a:rPr>
            <a:t> </a:t>
          </a:r>
          <a:r>
            <a:rPr lang="en-US" sz="1600" kern="1200" dirty="0" err="1">
              <a:latin typeface="Trebuchet MS" panose="020B0603020202020204" pitchFamily="34" charset="0"/>
            </a:rPr>
            <a:t>ai</a:t>
          </a:r>
          <a:r>
            <a:rPr lang="en-US" sz="1600" kern="1200" dirty="0">
              <a:latin typeface="Trebuchet MS" panose="020B0603020202020204" pitchFamily="34" charset="0"/>
            </a:rPr>
            <a:t> </a:t>
          </a:r>
          <a:r>
            <a:rPr lang="en-US" sz="1600" kern="1200" dirty="0" err="1">
              <a:latin typeface="Trebuchet MS" panose="020B0603020202020204" pitchFamily="34" charset="0"/>
            </a:rPr>
            <a:t>sindicatelor</a:t>
          </a:r>
          <a:endParaRPr lang="en-US"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err="1">
              <a:latin typeface="Trebuchet MS" panose="020B0603020202020204" pitchFamily="34" charset="0"/>
            </a:rPr>
            <a:t>transparenţă</a:t>
          </a:r>
          <a:r>
            <a:rPr lang="en-US" sz="1600" kern="1200" dirty="0">
              <a:latin typeface="Trebuchet MS" panose="020B0603020202020204" pitchFamily="34" charset="0"/>
            </a:rPr>
            <a:t> </a:t>
          </a:r>
          <a:r>
            <a:rPr lang="en-US" sz="1600" kern="1200" dirty="0" err="1">
              <a:latin typeface="Trebuchet MS" panose="020B0603020202020204" pitchFamily="34" charset="0"/>
            </a:rPr>
            <a:t>pe</a:t>
          </a:r>
          <a:r>
            <a:rPr lang="en-US" sz="1600" kern="1200" dirty="0">
              <a:latin typeface="Trebuchet MS" panose="020B0603020202020204" pitchFamily="34" charset="0"/>
            </a:rPr>
            <a:t> </a:t>
          </a:r>
          <a:r>
            <a:rPr lang="en-US" sz="1600" kern="1200" dirty="0" err="1">
              <a:latin typeface="Trebuchet MS" panose="020B0603020202020204" pitchFamily="34" charset="0"/>
            </a:rPr>
            <a:t>pagina</a:t>
          </a:r>
          <a:r>
            <a:rPr lang="en-US" sz="1600" kern="1200" dirty="0">
              <a:latin typeface="Trebuchet MS" panose="020B0603020202020204" pitchFamily="34" charset="0"/>
            </a:rPr>
            <a:t> web a ANFP</a:t>
          </a:r>
        </a:p>
        <a:p>
          <a:pPr marL="171450" lvl="1" indent="-171450" algn="l" defTabSz="711200">
            <a:lnSpc>
              <a:spcPct val="90000"/>
            </a:lnSpc>
            <a:spcBef>
              <a:spcPct val="0"/>
            </a:spcBef>
            <a:spcAft>
              <a:spcPct val="15000"/>
            </a:spcAft>
            <a:buChar char="••"/>
          </a:pPr>
          <a:endParaRPr lang="en-US" sz="1600" kern="1200" dirty="0"/>
        </a:p>
      </dsp:txBody>
      <dsp:txXfrm>
        <a:off x="3857105" y="205851"/>
        <a:ext cx="5169370" cy="1232577"/>
      </dsp:txXfrm>
    </dsp:sp>
    <dsp:sp modelId="{F6BE4386-C2BC-4D7C-A0BA-2F0DE277FC13}">
      <dsp:nvSpPr>
        <dsp:cNvPr id="0" name=""/>
        <dsp:cNvSpPr/>
      </dsp:nvSpPr>
      <dsp:spPr>
        <a:xfrm>
          <a:off x="0" y="6995"/>
          <a:ext cx="3857105" cy="16434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err="1">
              <a:latin typeface="Trebuchet MS" panose="020B0603020202020204" pitchFamily="34" charset="0"/>
            </a:rPr>
            <a:t>Propunere</a:t>
          </a:r>
          <a:r>
            <a:rPr lang="en-US" sz="2100" kern="1200" dirty="0">
              <a:latin typeface="Trebuchet MS" panose="020B0603020202020204" pitchFamily="34" charset="0"/>
            </a:rPr>
            <a:t> de reglementare privind managementul carierei funcționarilor publici bazate pe meritocrație </a:t>
          </a:r>
        </a:p>
      </dsp:txBody>
      <dsp:txXfrm>
        <a:off x="80226" y="87221"/>
        <a:ext cx="3696653" cy="1482984"/>
      </dsp:txXfrm>
    </dsp:sp>
    <dsp:sp modelId="{73F46607-B17D-4166-BA3A-F01B26609812}">
      <dsp:nvSpPr>
        <dsp:cNvPr id="0" name=""/>
        <dsp:cNvSpPr/>
      </dsp:nvSpPr>
      <dsp:spPr>
        <a:xfrm>
          <a:off x="3857105" y="1808201"/>
          <a:ext cx="5785658" cy="16434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focus-</a:t>
          </a:r>
          <a:r>
            <a:rPr lang="en-US" sz="1600" kern="1200" dirty="0" err="1">
              <a:latin typeface="Trebuchet MS" panose="020B0603020202020204" pitchFamily="34" charset="0"/>
            </a:rPr>
            <a:t>grupuri</a:t>
          </a:r>
          <a:r>
            <a:rPr lang="en-US" sz="1600" kern="1200" dirty="0">
              <a:latin typeface="Trebuchet MS" panose="020B0603020202020204" pitchFamily="34" charset="0"/>
            </a:rPr>
            <a:t> </a:t>
          </a:r>
          <a:r>
            <a:rPr lang="en-US" sz="1600" kern="1200" dirty="0" err="1">
              <a:latin typeface="Trebuchet MS" panose="020B0603020202020204" pitchFamily="34" charset="0"/>
            </a:rPr>
            <a:t>şi</a:t>
          </a:r>
          <a:r>
            <a:rPr lang="en-US" sz="1600" kern="1200" dirty="0">
              <a:latin typeface="Trebuchet MS" panose="020B0603020202020204" pitchFamily="34" charset="0"/>
            </a:rPr>
            <a:t> </a:t>
          </a:r>
          <a:r>
            <a:rPr lang="en-US" sz="1600" kern="1200" dirty="0" err="1">
              <a:latin typeface="Trebuchet MS" panose="020B0603020202020204" pitchFamily="34" charset="0"/>
            </a:rPr>
            <a:t>consultări</a:t>
          </a:r>
          <a:r>
            <a:rPr lang="en-US" sz="1600" kern="1200" dirty="0">
              <a:latin typeface="Trebuchet MS" panose="020B0603020202020204" pitchFamily="34" charset="0"/>
            </a:rPr>
            <a:t> cu </a:t>
          </a:r>
          <a:r>
            <a:rPr lang="en-US" sz="1600" kern="1200" dirty="0" err="1">
              <a:latin typeface="Trebuchet MS" panose="020B0603020202020204" pitchFamily="34" charset="0"/>
            </a:rPr>
            <a:t>reprezentanţi</a:t>
          </a:r>
          <a:r>
            <a:rPr lang="en-US" sz="1600" kern="1200" dirty="0">
              <a:latin typeface="Trebuchet MS" panose="020B0603020202020204" pitchFamily="34" charset="0"/>
            </a:rPr>
            <a:t> </a:t>
          </a:r>
          <a:r>
            <a:rPr lang="en-US" sz="1600" kern="1200" dirty="0" err="1">
              <a:latin typeface="Trebuchet MS" panose="020B0603020202020204" pitchFamily="34" charset="0"/>
            </a:rPr>
            <a:t>ai</a:t>
          </a:r>
          <a:r>
            <a:rPr lang="en-US" sz="1600" kern="1200" dirty="0">
              <a:latin typeface="Trebuchet MS" panose="020B0603020202020204" pitchFamily="34" charset="0"/>
            </a:rPr>
            <a:t> </a:t>
          </a:r>
          <a:r>
            <a:rPr lang="en-US" sz="1600" kern="1200" dirty="0" err="1">
              <a:latin typeface="Trebuchet MS" panose="020B0603020202020204" pitchFamily="34" charset="0"/>
            </a:rPr>
            <a:t>instituţiilor</a:t>
          </a:r>
          <a:r>
            <a:rPr lang="en-US" sz="1600" kern="1200" dirty="0">
              <a:latin typeface="Trebuchet MS" panose="020B0603020202020204" pitchFamily="34" charset="0"/>
            </a:rPr>
            <a:t> </a:t>
          </a:r>
          <a:r>
            <a:rPr lang="en-US" sz="1600" kern="1200" dirty="0" err="1">
              <a:latin typeface="Trebuchet MS" panose="020B0603020202020204" pitchFamily="34" charset="0"/>
            </a:rPr>
            <a:t>publice</a:t>
          </a:r>
          <a:r>
            <a:rPr lang="en-US" sz="1600" kern="1200" dirty="0">
              <a:latin typeface="Trebuchet MS" panose="020B0603020202020204" pitchFamily="34" charset="0"/>
            </a:rPr>
            <a:t>, </a:t>
          </a:r>
          <a:r>
            <a:rPr lang="en-US" sz="1600" kern="1200" dirty="0" err="1">
              <a:latin typeface="Trebuchet MS" panose="020B0603020202020204" pitchFamily="34" charset="0"/>
            </a:rPr>
            <a:t>structurilor</a:t>
          </a:r>
          <a:r>
            <a:rPr lang="en-US" sz="1600" kern="1200" dirty="0">
              <a:latin typeface="Trebuchet MS" panose="020B0603020202020204" pitchFamily="34" charset="0"/>
            </a:rPr>
            <a:t> </a:t>
          </a:r>
          <a:r>
            <a:rPr lang="en-US" sz="1600" kern="1200" dirty="0" err="1">
              <a:latin typeface="Trebuchet MS" panose="020B0603020202020204" pitchFamily="34" charset="0"/>
            </a:rPr>
            <a:t>asociative</a:t>
          </a:r>
          <a:r>
            <a:rPr lang="en-US" sz="1600" kern="1200" dirty="0">
              <a:latin typeface="Trebuchet MS" panose="020B0603020202020204" pitchFamily="34" charset="0"/>
            </a:rPr>
            <a:t>, </a:t>
          </a:r>
          <a:r>
            <a:rPr lang="en-US" sz="1600" kern="1200" dirty="0" err="1">
              <a:latin typeface="Trebuchet MS" panose="020B0603020202020204" pitchFamily="34" charset="0"/>
            </a:rPr>
            <a:t>organizaţiilor</a:t>
          </a:r>
          <a:r>
            <a:rPr lang="en-US" sz="1600" kern="1200" dirty="0">
              <a:latin typeface="Trebuchet MS" panose="020B0603020202020204" pitchFamily="34" charset="0"/>
            </a:rPr>
            <a:t> </a:t>
          </a:r>
          <a:r>
            <a:rPr lang="en-US" sz="1600" kern="1200" dirty="0" err="1">
              <a:latin typeface="Trebuchet MS" panose="020B0603020202020204" pitchFamily="34" charset="0"/>
            </a:rPr>
            <a:t>neguvernamentale</a:t>
          </a:r>
          <a:r>
            <a:rPr lang="en-US" sz="1600" kern="1200" dirty="0">
              <a:latin typeface="Trebuchet MS" panose="020B0603020202020204" pitchFamily="34" charset="0"/>
            </a:rPr>
            <a:t> </a:t>
          </a:r>
          <a:r>
            <a:rPr lang="en-US" sz="1600" kern="1200" dirty="0" err="1">
              <a:latin typeface="Trebuchet MS" panose="020B0603020202020204" pitchFamily="34" charset="0"/>
            </a:rPr>
            <a:t>şi</a:t>
          </a:r>
          <a:r>
            <a:rPr lang="en-US" sz="1600" kern="1200" dirty="0">
              <a:latin typeface="Trebuchet MS" panose="020B0603020202020204" pitchFamily="34" charset="0"/>
            </a:rPr>
            <a:t> </a:t>
          </a:r>
          <a:r>
            <a:rPr lang="en-US" sz="1600" kern="1200" dirty="0" err="1">
              <a:latin typeface="Trebuchet MS" panose="020B0603020202020204" pitchFamily="34" charset="0"/>
            </a:rPr>
            <a:t>ai</a:t>
          </a:r>
          <a:r>
            <a:rPr lang="en-US" sz="1600" kern="1200" dirty="0">
              <a:latin typeface="Trebuchet MS" panose="020B0603020202020204" pitchFamily="34" charset="0"/>
            </a:rPr>
            <a:t> </a:t>
          </a:r>
          <a:r>
            <a:rPr lang="en-US" sz="1600" kern="1200" dirty="0" err="1">
              <a:latin typeface="Trebuchet MS" panose="020B0603020202020204" pitchFamily="34" charset="0"/>
            </a:rPr>
            <a:t>sindicatelor</a:t>
          </a:r>
          <a:endParaRPr lang="en-US"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err="1">
              <a:latin typeface="Trebuchet MS" panose="020B0603020202020204" pitchFamily="34" charset="0"/>
            </a:rPr>
            <a:t>transparenţă</a:t>
          </a:r>
          <a:r>
            <a:rPr lang="en-US" sz="1600" kern="1200" dirty="0">
              <a:latin typeface="Trebuchet MS" panose="020B0603020202020204" pitchFamily="34" charset="0"/>
            </a:rPr>
            <a:t> </a:t>
          </a:r>
          <a:r>
            <a:rPr lang="en-US" sz="1600" kern="1200" dirty="0" err="1">
              <a:latin typeface="Trebuchet MS" panose="020B0603020202020204" pitchFamily="34" charset="0"/>
            </a:rPr>
            <a:t>pe</a:t>
          </a:r>
          <a:r>
            <a:rPr lang="en-US" sz="1600" kern="1200" dirty="0">
              <a:latin typeface="Trebuchet MS" panose="020B0603020202020204" pitchFamily="34" charset="0"/>
            </a:rPr>
            <a:t> </a:t>
          </a:r>
          <a:r>
            <a:rPr lang="en-US" sz="1600" kern="1200" dirty="0" err="1">
              <a:latin typeface="Trebuchet MS" panose="020B0603020202020204" pitchFamily="34" charset="0"/>
            </a:rPr>
            <a:t>pagina</a:t>
          </a:r>
          <a:r>
            <a:rPr lang="en-US" sz="1600" kern="1200" dirty="0">
              <a:latin typeface="Trebuchet MS" panose="020B0603020202020204" pitchFamily="34" charset="0"/>
            </a:rPr>
            <a:t> web a ANFP</a:t>
          </a:r>
        </a:p>
        <a:p>
          <a:pPr marL="171450" lvl="1" indent="-171450" algn="l" defTabSz="711200">
            <a:lnSpc>
              <a:spcPct val="90000"/>
            </a:lnSpc>
            <a:spcBef>
              <a:spcPct val="0"/>
            </a:spcBef>
            <a:spcAft>
              <a:spcPct val="15000"/>
            </a:spcAft>
            <a:buChar char="••"/>
          </a:pPr>
          <a:endParaRPr lang="en-US" sz="1600" kern="1200" dirty="0"/>
        </a:p>
      </dsp:txBody>
      <dsp:txXfrm>
        <a:off x="3857105" y="2013631"/>
        <a:ext cx="5169370" cy="1232577"/>
      </dsp:txXfrm>
    </dsp:sp>
    <dsp:sp modelId="{D00B499F-6CAF-404C-A805-EE67F02355A5}">
      <dsp:nvSpPr>
        <dsp:cNvPr id="0" name=""/>
        <dsp:cNvSpPr/>
      </dsp:nvSpPr>
      <dsp:spPr>
        <a:xfrm>
          <a:off x="0" y="1808201"/>
          <a:ext cx="3857105" cy="16434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err="1">
              <a:latin typeface="Trebuchet MS" panose="020B0603020202020204" pitchFamily="34" charset="0"/>
            </a:rPr>
            <a:t>Propunere</a:t>
          </a:r>
          <a:r>
            <a:rPr lang="en-US" sz="2100" kern="1200" dirty="0">
              <a:latin typeface="Trebuchet MS" panose="020B0603020202020204" pitchFamily="34" charset="0"/>
            </a:rPr>
            <a:t> de </a:t>
          </a:r>
          <a:r>
            <a:rPr lang="en-US" sz="2100" kern="1200" dirty="0" err="1">
              <a:latin typeface="Trebuchet MS" panose="020B0603020202020204" pitchFamily="34" charset="0"/>
            </a:rPr>
            <a:t>reglementare</a:t>
          </a:r>
          <a:r>
            <a:rPr lang="en-US" sz="2100" kern="1200" dirty="0">
              <a:latin typeface="Trebuchet MS" panose="020B0603020202020204" pitchFamily="34" charset="0"/>
            </a:rPr>
            <a:t> </a:t>
          </a:r>
          <a:r>
            <a:rPr lang="en-US" sz="2100" kern="1200" dirty="0" err="1">
              <a:latin typeface="Trebuchet MS" panose="020B0603020202020204" pitchFamily="34" charset="0"/>
            </a:rPr>
            <a:t>privind</a:t>
          </a:r>
          <a:r>
            <a:rPr lang="en-US" sz="2100" kern="1200" dirty="0">
              <a:latin typeface="Trebuchet MS" panose="020B0603020202020204" pitchFamily="34" charset="0"/>
            </a:rPr>
            <a:t> </a:t>
          </a:r>
          <a:r>
            <a:rPr lang="en-US" sz="2100" kern="1200" dirty="0" err="1">
              <a:latin typeface="Trebuchet MS" panose="020B0603020202020204" pitchFamily="34" charset="0"/>
            </a:rPr>
            <a:t>gestiunea</a:t>
          </a:r>
          <a:r>
            <a:rPr lang="en-US" sz="2100" kern="1200" dirty="0">
              <a:latin typeface="Trebuchet MS" panose="020B0603020202020204" pitchFamily="34" charset="0"/>
            </a:rPr>
            <a:t> </a:t>
          </a:r>
          <a:r>
            <a:rPr lang="en-US" sz="2100" kern="1200" dirty="0" err="1">
              <a:latin typeface="Trebuchet MS" panose="020B0603020202020204" pitchFamily="34" charset="0"/>
            </a:rPr>
            <a:t>personalului</a:t>
          </a:r>
          <a:r>
            <a:rPr lang="en-US" sz="2100" kern="1200" dirty="0">
              <a:latin typeface="Trebuchet MS" panose="020B0603020202020204" pitchFamily="34" charset="0"/>
            </a:rPr>
            <a:t> contractual din </a:t>
          </a:r>
          <a:r>
            <a:rPr lang="en-US" sz="2100" kern="1200" dirty="0" err="1">
              <a:latin typeface="Trebuchet MS" panose="020B0603020202020204" pitchFamily="34" charset="0"/>
            </a:rPr>
            <a:t>administrația</a:t>
          </a:r>
          <a:r>
            <a:rPr lang="en-US" sz="2100" kern="1200" dirty="0">
              <a:latin typeface="Trebuchet MS" panose="020B0603020202020204" pitchFamily="34" charset="0"/>
            </a:rPr>
            <a:t> </a:t>
          </a:r>
          <a:r>
            <a:rPr lang="en-US" sz="2100" kern="1200" dirty="0" err="1">
              <a:latin typeface="Trebuchet MS" panose="020B0603020202020204" pitchFamily="34" charset="0"/>
            </a:rPr>
            <a:t>publică</a:t>
          </a:r>
          <a:r>
            <a:rPr lang="en-US" sz="2100" kern="1200" dirty="0">
              <a:latin typeface="Trebuchet MS" panose="020B0603020202020204" pitchFamily="34" charset="0"/>
            </a:rPr>
            <a:t> </a:t>
          </a:r>
        </a:p>
      </dsp:txBody>
      <dsp:txXfrm>
        <a:off x="80226" y="1888427"/>
        <a:ext cx="3696653" cy="148298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7DCEF-93B8-4AC8-A797-FDA49B0F77FE}" type="datetimeFigureOut">
              <a:rPr lang="en-GB" smtClean="0"/>
              <a:t>28/08/2024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2BE3-8D6A-4E37-AAF4-910EDCB1F38C}" type="slidenum">
              <a:rPr lang="en-GB" smtClean="0"/>
              <a:t>‹#›</a:t>
            </a:fld>
            <a:endParaRPr lang="en-GB"/>
          </a:p>
        </p:txBody>
      </p:sp>
    </p:spTree>
    <p:extLst>
      <p:ext uri="{BB962C8B-B14F-4D97-AF65-F5344CB8AC3E}">
        <p14:creationId xmlns:p14="http://schemas.microsoft.com/office/powerpoint/2010/main" val="334664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DC2DE6-7698-3B99-68A7-E73AFEDEB65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3C9087F1-7CF2-D881-A505-2A873521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A6CDF43-D9DE-DCD8-F342-A801657FC7F6}"/>
              </a:ext>
            </a:extLst>
          </p:cNvPr>
          <p:cNvSpPr>
            <a:spLocks noGrp="1"/>
          </p:cNvSpPr>
          <p:nvPr>
            <p:ph type="dt" sz="half" idx="10"/>
          </p:nvPr>
        </p:nvSpPr>
        <p:spPr/>
        <p:txBody>
          <a:bodyPr/>
          <a:lstStyle/>
          <a:p>
            <a:fld id="{3B14E7F8-1730-401C-B52C-81BC913F0379}" type="datetime1">
              <a:rPr lang="en-US" smtClean="0"/>
              <a:t>8/28/2024</a:t>
            </a:fld>
            <a:endParaRPr lang="en-US"/>
          </a:p>
        </p:txBody>
      </p:sp>
      <p:sp>
        <p:nvSpPr>
          <p:cNvPr id="5" name="Substituent subsol 4">
            <a:extLst>
              <a:ext uri="{FF2B5EF4-FFF2-40B4-BE49-F238E27FC236}">
                <a16:creationId xmlns:a16="http://schemas.microsoft.com/office/drawing/2014/main" id="{9D27FC87-4F71-3ACC-E2F5-8BE545172BA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5CE138-AA6B-B41F-BC1A-2A2F66874058}"/>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865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6FA2A7-0FAC-306C-5EFF-A4CBBB11E9C1}"/>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E55C5774-D76E-63C5-328D-66FE0506FA9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524F89-3F27-336C-81E8-70A835275034}"/>
              </a:ext>
            </a:extLst>
          </p:cNvPr>
          <p:cNvSpPr>
            <a:spLocks noGrp="1"/>
          </p:cNvSpPr>
          <p:nvPr>
            <p:ph type="dt" sz="half" idx="10"/>
          </p:nvPr>
        </p:nvSpPr>
        <p:spPr/>
        <p:txBody>
          <a:bodyPr/>
          <a:lstStyle/>
          <a:p>
            <a:fld id="{07C541F7-41FF-454D-BA3E-484A6F1C6BB6}" type="datetime1">
              <a:rPr lang="en-US" smtClean="0"/>
              <a:t>8/28/2024</a:t>
            </a:fld>
            <a:endParaRPr lang="en-US"/>
          </a:p>
        </p:txBody>
      </p:sp>
      <p:sp>
        <p:nvSpPr>
          <p:cNvPr id="5" name="Substituent subsol 4">
            <a:extLst>
              <a:ext uri="{FF2B5EF4-FFF2-40B4-BE49-F238E27FC236}">
                <a16:creationId xmlns:a16="http://schemas.microsoft.com/office/drawing/2014/main" id="{7B3B1391-2B26-1BA0-0F13-1D5A9A1DADA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22DC6D0-6120-9D49-046C-C01CDC7B592F}"/>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10276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D531F46E-801C-1499-B79A-CF1132CD8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75DB6B5-5D4E-6723-B84A-5B02F14714D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31C3C4-81A6-3DBE-3AC2-937F24EE5B50}"/>
              </a:ext>
            </a:extLst>
          </p:cNvPr>
          <p:cNvSpPr>
            <a:spLocks noGrp="1"/>
          </p:cNvSpPr>
          <p:nvPr>
            <p:ph type="dt" sz="half" idx="10"/>
          </p:nvPr>
        </p:nvSpPr>
        <p:spPr/>
        <p:txBody>
          <a:bodyPr/>
          <a:lstStyle/>
          <a:p>
            <a:fld id="{0297B891-5821-45BA-AD2A-CE82BA6808A4}" type="datetime1">
              <a:rPr lang="en-US" smtClean="0"/>
              <a:t>8/28/2024</a:t>
            </a:fld>
            <a:endParaRPr lang="en-US"/>
          </a:p>
        </p:txBody>
      </p:sp>
      <p:sp>
        <p:nvSpPr>
          <p:cNvPr id="5" name="Substituent subsol 4">
            <a:extLst>
              <a:ext uri="{FF2B5EF4-FFF2-40B4-BE49-F238E27FC236}">
                <a16:creationId xmlns:a16="http://schemas.microsoft.com/office/drawing/2014/main" id="{FDF504C7-CA57-9366-5C9D-9C657BA0F2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8BFC2F5-0F04-A556-E5A0-C84770327C2E}"/>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4842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23D08-90CD-4135-5122-548A73D0A41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634E4DE-9E86-DF8F-9C6F-177ADE9A1F6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AAF6320-CBA9-39F1-13BD-3DF40FA1BC5D}"/>
              </a:ext>
            </a:extLst>
          </p:cNvPr>
          <p:cNvSpPr>
            <a:spLocks noGrp="1"/>
          </p:cNvSpPr>
          <p:nvPr>
            <p:ph type="dt" sz="half" idx="10"/>
          </p:nvPr>
        </p:nvSpPr>
        <p:spPr/>
        <p:txBody>
          <a:bodyPr/>
          <a:lstStyle/>
          <a:p>
            <a:fld id="{B7104C60-3579-4912-811B-42F779FBD2D5}" type="datetime1">
              <a:rPr lang="en-US" smtClean="0"/>
              <a:t>8/28/2024</a:t>
            </a:fld>
            <a:endParaRPr lang="en-US"/>
          </a:p>
        </p:txBody>
      </p:sp>
      <p:sp>
        <p:nvSpPr>
          <p:cNvPr id="5" name="Substituent subsol 4">
            <a:extLst>
              <a:ext uri="{FF2B5EF4-FFF2-40B4-BE49-F238E27FC236}">
                <a16:creationId xmlns:a16="http://schemas.microsoft.com/office/drawing/2014/main" id="{7C751396-B6B7-B2CF-295F-7D49DB4FCDC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C4F0779-7E7D-CC68-CF8D-0790D14DF154}"/>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103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4EF3A1-922C-5F9E-5F97-22ABAD2F8CF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F138641-A4B5-A4FB-8A1A-80DE48816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013CBF6-75DC-0168-FB19-AC688029EA3A}"/>
              </a:ext>
            </a:extLst>
          </p:cNvPr>
          <p:cNvSpPr>
            <a:spLocks noGrp="1"/>
          </p:cNvSpPr>
          <p:nvPr>
            <p:ph type="dt" sz="half" idx="10"/>
          </p:nvPr>
        </p:nvSpPr>
        <p:spPr/>
        <p:txBody>
          <a:bodyPr/>
          <a:lstStyle/>
          <a:p>
            <a:fld id="{4A32C179-9BB5-4DD5-BA55-B42C7D6FC971}" type="datetime1">
              <a:rPr lang="en-US" smtClean="0"/>
              <a:t>8/28/2024</a:t>
            </a:fld>
            <a:endParaRPr lang="en-US"/>
          </a:p>
        </p:txBody>
      </p:sp>
      <p:sp>
        <p:nvSpPr>
          <p:cNvPr id="5" name="Substituent subsol 4">
            <a:extLst>
              <a:ext uri="{FF2B5EF4-FFF2-40B4-BE49-F238E27FC236}">
                <a16:creationId xmlns:a16="http://schemas.microsoft.com/office/drawing/2014/main" id="{44BE59DF-CEE9-B7AD-5FC4-9AAA11A75CF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C33E97-95ED-EA5C-DA1F-159E517C60C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5623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15984-73BE-DFDB-F800-17073C82A7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9F89358-498B-C203-E842-5F2EA75B68A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2A5B0670-C8C1-2B97-2963-23C17580F39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B2AF21A-AD76-1BEB-1B38-96672805FAAE}"/>
              </a:ext>
            </a:extLst>
          </p:cNvPr>
          <p:cNvSpPr>
            <a:spLocks noGrp="1"/>
          </p:cNvSpPr>
          <p:nvPr>
            <p:ph type="dt" sz="half" idx="10"/>
          </p:nvPr>
        </p:nvSpPr>
        <p:spPr/>
        <p:txBody>
          <a:bodyPr/>
          <a:lstStyle/>
          <a:p>
            <a:fld id="{8CC08DBF-C2E8-45F8-9238-AD3FCAC1FD7F}" type="datetime1">
              <a:rPr lang="en-US" smtClean="0"/>
              <a:t>8/28/2024</a:t>
            </a:fld>
            <a:endParaRPr lang="en-US"/>
          </a:p>
        </p:txBody>
      </p:sp>
      <p:sp>
        <p:nvSpPr>
          <p:cNvPr id="6" name="Substituent subsol 5">
            <a:extLst>
              <a:ext uri="{FF2B5EF4-FFF2-40B4-BE49-F238E27FC236}">
                <a16:creationId xmlns:a16="http://schemas.microsoft.com/office/drawing/2014/main" id="{F0654204-FC98-633F-859B-32A891D8252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8C676C0-BEE9-A271-75C8-445FD3517DFD}"/>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8982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CC9877E-DEEE-AF18-94F3-0719346A3A8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C3A2F9CD-2AA6-3CBA-FEFC-BF1CC5492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DEF1AAB-024C-362D-DE4A-2ACE3AC580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E3E0329-0E4C-F2C9-7F22-F433C7BB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D2423F8-C4A5-0F39-32D9-F3020AB107D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6319F78-2AF4-AC99-D90E-570F27B4D284}"/>
              </a:ext>
            </a:extLst>
          </p:cNvPr>
          <p:cNvSpPr>
            <a:spLocks noGrp="1"/>
          </p:cNvSpPr>
          <p:nvPr>
            <p:ph type="dt" sz="half" idx="10"/>
          </p:nvPr>
        </p:nvSpPr>
        <p:spPr/>
        <p:txBody>
          <a:bodyPr/>
          <a:lstStyle/>
          <a:p>
            <a:fld id="{9FB82C06-1361-4795-A9F6-AD220FE7BF53}" type="datetime1">
              <a:rPr lang="en-US" smtClean="0"/>
              <a:t>8/28/2024</a:t>
            </a:fld>
            <a:endParaRPr lang="en-US"/>
          </a:p>
        </p:txBody>
      </p:sp>
      <p:sp>
        <p:nvSpPr>
          <p:cNvPr id="8" name="Substituent subsol 7">
            <a:extLst>
              <a:ext uri="{FF2B5EF4-FFF2-40B4-BE49-F238E27FC236}">
                <a16:creationId xmlns:a16="http://schemas.microsoft.com/office/drawing/2014/main" id="{AA68FD84-439E-14D7-08F9-6B5CA12CF49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1ED0F573-04E5-D6EC-243C-F0D35BC5C1F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7100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54E6FC-9156-2FAA-BB12-9A5FDADD95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946A66-3244-B8C5-053B-3CF80CC76BC8}"/>
              </a:ext>
            </a:extLst>
          </p:cNvPr>
          <p:cNvSpPr>
            <a:spLocks noGrp="1"/>
          </p:cNvSpPr>
          <p:nvPr>
            <p:ph type="dt" sz="half" idx="10"/>
          </p:nvPr>
        </p:nvSpPr>
        <p:spPr/>
        <p:txBody>
          <a:bodyPr/>
          <a:lstStyle/>
          <a:p>
            <a:fld id="{28C6F6F2-C7CC-4F36-8302-773F777CEBD5}" type="datetime1">
              <a:rPr lang="en-US" smtClean="0"/>
              <a:t>8/28/2024</a:t>
            </a:fld>
            <a:endParaRPr lang="en-US"/>
          </a:p>
        </p:txBody>
      </p:sp>
      <p:sp>
        <p:nvSpPr>
          <p:cNvPr id="4" name="Substituent subsol 3">
            <a:extLst>
              <a:ext uri="{FF2B5EF4-FFF2-40B4-BE49-F238E27FC236}">
                <a16:creationId xmlns:a16="http://schemas.microsoft.com/office/drawing/2014/main" id="{F425CC23-96EE-7BD1-5777-C6727236A5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09B358A5-3C9F-DDCA-93F5-91F192B2C9E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539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AE97222-C5DD-999F-865C-172B0E3874DA}"/>
              </a:ext>
            </a:extLst>
          </p:cNvPr>
          <p:cNvSpPr>
            <a:spLocks noGrp="1"/>
          </p:cNvSpPr>
          <p:nvPr>
            <p:ph type="dt" sz="half" idx="10"/>
          </p:nvPr>
        </p:nvSpPr>
        <p:spPr/>
        <p:txBody>
          <a:bodyPr/>
          <a:lstStyle/>
          <a:p>
            <a:fld id="{7CD8B213-7C95-48B3-8E22-D65EA3B7371E}" type="datetime1">
              <a:rPr lang="en-US" smtClean="0"/>
              <a:t>8/28/2024</a:t>
            </a:fld>
            <a:endParaRPr lang="en-US"/>
          </a:p>
        </p:txBody>
      </p:sp>
      <p:sp>
        <p:nvSpPr>
          <p:cNvPr id="3" name="Substituent subsol 2">
            <a:extLst>
              <a:ext uri="{FF2B5EF4-FFF2-40B4-BE49-F238E27FC236}">
                <a16:creationId xmlns:a16="http://schemas.microsoft.com/office/drawing/2014/main" id="{53029F3B-7B93-7CF2-A8DF-C70F34E8CA5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1A603F4-A1C1-B39E-6E94-3BE7104C7812}"/>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0216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46425F-B892-739A-D480-5AA547BF57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2023CA-BD8F-013C-E2A6-30072361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EC7A788-1862-3257-69A2-37F4C482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D839742-2F6D-3976-925C-58FB95CCD02D}"/>
              </a:ext>
            </a:extLst>
          </p:cNvPr>
          <p:cNvSpPr>
            <a:spLocks noGrp="1"/>
          </p:cNvSpPr>
          <p:nvPr>
            <p:ph type="dt" sz="half" idx="10"/>
          </p:nvPr>
        </p:nvSpPr>
        <p:spPr/>
        <p:txBody>
          <a:bodyPr/>
          <a:lstStyle/>
          <a:p>
            <a:fld id="{288F4BAF-7751-4DD6-92AB-5E57017BB3B9}" type="datetime1">
              <a:rPr lang="en-US" smtClean="0"/>
              <a:t>8/28/2024</a:t>
            </a:fld>
            <a:endParaRPr lang="en-US"/>
          </a:p>
        </p:txBody>
      </p:sp>
      <p:sp>
        <p:nvSpPr>
          <p:cNvPr id="6" name="Substituent subsol 5">
            <a:extLst>
              <a:ext uri="{FF2B5EF4-FFF2-40B4-BE49-F238E27FC236}">
                <a16:creationId xmlns:a16="http://schemas.microsoft.com/office/drawing/2014/main" id="{C7C65C97-6172-8156-C29F-B8BBFF4FBFF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22BDBB77-AD21-F3B7-CA78-D858B099BF0A}"/>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25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B5587-DA18-10F5-283A-B5534B5E4D8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FED16008-53E7-65E4-BD00-940688C53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9946469-190D-B249-A109-83CC7CBF7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5D5E121-0BC7-E5DB-21BF-C28601C0413E}"/>
              </a:ext>
            </a:extLst>
          </p:cNvPr>
          <p:cNvSpPr>
            <a:spLocks noGrp="1"/>
          </p:cNvSpPr>
          <p:nvPr>
            <p:ph type="dt" sz="half" idx="10"/>
          </p:nvPr>
        </p:nvSpPr>
        <p:spPr/>
        <p:txBody>
          <a:bodyPr/>
          <a:lstStyle/>
          <a:p>
            <a:fld id="{8DFF098B-7DB2-4C9B-AB8A-2F4E9822AA92}" type="datetime1">
              <a:rPr lang="en-US" smtClean="0"/>
              <a:t>8/28/2024</a:t>
            </a:fld>
            <a:endParaRPr lang="en-US"/>
          </a:p>
        </p:txBody>
      </p:sp>
      <p:sp>
        <p:nvSpPr>
          <p:cNvPr id="6" name="Substituent subsol 5">
            <a:extLst>
              <a:ext uri="{FF2B5EF4-FFF2-40B4-BE49-F238E27FC236}">
                <a16:creationId xmlns:a16="http://schemas.microsoft.com/office/drawing/2014/main" id="{3D3DA18C-46E7-8794-4629-38850B88D39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B85FC55-A2FB-6161-872B-2BBACF74D767}"/>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6762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7E6125C-58A1-02A6-A2CC-139880A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65C0E15-0570-88EE-8FDF-1F54D8DB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5399E01-4009-A9D8-5127-76E5CD2E6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09A3-C907-4D67-80B5-AC2793A61195}" type="datetime1">
              <a:rPr lang="en-US" smtClean="0"/>
              <a:t>8/28/2024</a:t>
            </a:fld>
            <a:endParaRPr lang="en-US"/>
          </a:p>
        </p:txBody>
      </p:sp>
      <p:sp>
        <p:nvSpPr>
          <p:cNvPr id="5" name="Substituent subsol 4">
            <a:extLst>
              <a:ext uri="{FF2B5EF4-FFF2-40B4-BE49-F238E27FC236}">
                <a16:creationId xmlns:a16="http://schemas.microsoft.com/office/drawing/2014/main" id="{D243FDDF-B1F9-C5B0-F8C2-F7791AACF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89B02DC-EC4A-0AA3-50DC-652346259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C81B-D66B-459E-B8C3-DE8E7438CB03}" type="slidenum">
              <a:rPr lang="en-US" smtClean="0"/>
              <a:t>‹#›</a:t>
            </a:fld>
            <a:endParaRPr lang="en-US"/>
          </a:p>
        </p:txBody>
      </p:sp>
    </p:spTree>
    <p:extLst>
      <p:ext uri="{BB962C8B-B14F-4D97-AF65-F5344CB8AC3E}">
        <p14:creationId xmlns:p14="http://schemas.microsoft.com/office/powerpoint/2010/main" val="16599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hyperlink" Target="https://politeia.org.ro/stiri-revista-presei/revista-presei-6-iunie/61833/"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24.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7.pn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6.svg"/><Relationship Id="rId10" Type="http://schemas.openxmlformats.org/officeDocument/2006/relationships/image" Target="../media/image7.png"/><Relationship Id="rId19"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1.xml"/><Relationship Id="rId2" Type="http://schemas.openxmlformats.org/officeDocument/2006/relationships/image" Target="../media/image1.png"/><Relationship Id="rId16"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2.xml"/><Relationship Id="rId3" Type="http://schemas.openxmlformats.org/officeDocument/2006/relationships/image" Target="../media/image2.svg"/><Relationship Id="rId21" Type="http://schemas.openxmlformats.org/officeDocument/2006/relationships/image" Target="../media/image27.jpe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2.xml"/><Relationship Id="rId2" Type="http://schemas.openxmlformats.org/officeDocument/2006/relationships/image" Target="../media/image1.png"/><Relationship Id="rId16" Type="http://schemas.openxmlformats.org/officeDocument/2006/relationships/diagramQuickStyle" Target="../diagrams/quickStyle2.xml"/><Relationship Id="rId20"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2.xml"/><Relationship Id="rId10" Type="http://schemas.openxmlformats.org/officeDocument/2006/relationships/image" Target="../media/image7.png"/><Relationship Id="rId19" Type="http://schemas.openxmlformats.org/officeDocument/2006/relationships/image" Target="../media/image25.jp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5.pn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2.png"/><Relationship Id="rId16" Type="http://schemas.openxmlformats.org/officeDocument/2006/relationships/comments" Target="../comments/comment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svg"/><Relationship Id="rId1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386524" y="2106610"/>
            <a:ext cx="12397209" cy="3517373"/>
          </a:xfrm>
          <a:prstGeom prst="rect">
            <a:avLst/>
          </a:prstGeom>
          <a:noFill/>
        </p:spPr>
        <p:txBody>
          <a:bodyPr wrap="square" rtlCol="0">
            <a:spAutoFit/>
          </a:bodyPr>
          <a:lstStyle/>
          <a:p>
            <a:pPr marL="0" marR="4445" indent="457200" algn="ctr">
              <a:lnSpc>
                <a:spcPct val="107000"/>
              </a:lnSpc>
              <a:spcBef>
                <a:spcPts val="0"/>
              </a:spcBef>
              <a:spcAft>
                <a:spcPts val="0"/>
              </a:spcAft>
            </a:pP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Jalonul</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418 -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Intrarea</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în</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vigoare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două</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acte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legislative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privind</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managementul</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resurselor</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umane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p>
          <a:p>
            <a:pPr marL="0" marR="4445" indent="457200" algn="ctr">
              <a:lnSpc>
                <a:spcPct val="107000"/>
              </a:lnSpc>
              <a:spcBef>
                <a:spcPts val="0"/>
              </a:spcBef>
              <a:spcAft>
                <a:spcPts val="0"/>
              </a:spcAft>
            </a:pP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Componenta C14 –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Bună</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guvernanță</a:t>
            </a:r>
            <a:endParaRPr lang="en-US" sz="2600" kern="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4445" indent="457200" algn="ctr">
              <a:lnSpc>
                <a:spcPct val="107000"/>
              </a:lnSpc>
              <a:spcBef>
                <a:spcPts val="0"/>
              </a:spcBef>
              <a:spcAft>
                <a:spcPts val="0"/>
              </a:spcAft>
            </a:pP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Reforma</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3 - Management performant al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resurselor</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umane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în</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sectorul</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public </a:t>
            </a:r>
          </a:p>
          <a:p>
            <a:pPr marL="0" marR="4445" indent="457200" algn="ctr">
              <a:lnSpc>
                <a:spcPct val="107000"/>
              </a:lnSpc>
              <a:spcBef>
                <a:spcPts val="0"/>
              </a:spcBef>
              <a:spcAft>
                <a:spcPts val="0"/>
              </a:spcAft>
            </a:pP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Planul</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National de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Redresare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şi</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smtClean="0">
                <a:effectLst/>
                <a:latin typeface="Trebuchet MS" panose="020B0603020202020204" pitchFamily="34" charset="0"/>
                <a:ea typeface="Calibri" panose="020F0502020204030204" pitchFamily="34" charset="0"/>
                <a:cs typeface="Times New Roman" panose="02020603050405020304" pitchFamily="18" charset="0"/>
              </a:rPr>
              <a:t>Rezilienţă</a:t>
            </a:r>
            <a:endParaRPr lang="en-US" sz="2600" kern="100" dirty="0" smtClean="0">
              <a:effectLst/>
              <a:latin typeface="Trebuchet MS" panose="020B0603020202020204" pitchFamily="34" charset="0"/>
              <a:ea typeface="Calibri" panose="020F0502020204030204" pitchFamily="34" charset="0"/>
              <a:cs typeface="Times New Roman" panose="02020603050405020304" pitchFamily="18" charset="0"/>
            </a:endParaRPr>
          </a:p>
          <a:p>
            <a:pPr marL="0" marR="4445" indent="457200" algn="ctr">
              <a:lnSpc>
                <a:spcPct val="107000"/>
              </a:lnSpc>
              <a:spcBef>
                <a:spcPts val="0"/>
              </a:spcBef>
              <a:spcAft>
                <a:spcPts val="0"/>
              </a:spcAft>
            </a:pPr>
            <a:endParaRPr lang="en-US" sz="2600" kern="100" dirty="0">
              <a:latin typeface="Trebuchet MS" panose="020B0603020202020204" pitchFamily="34" charset="0"/>
              <a:ea typeface="Calibri" panose="020F0502020204030204" pitchFamily="34" charset="0"/>
              <a:cs typeface="Times New Roman" panose="02020603050405020304" pitchFamily="18" charset="0"/>
            </a:endParaRPr>
          </a:p>
          <a:p>
            <a:pPr marL="0" marR="4445" indent="457200" algn="r">
              <a:lnSpc>
                <a:spcPct val="107000"/>
              </a:lnSpc>
              <a:spcBef>
                <a:spcPts val="0"/>
              </a:spcBef>
              <a:spcAft>
                <a:spcPts val="0"/>
              </a:spcAft>
            </a:pPr>
            <a:r>
              <a:rPr lang="en-US" sz="2400" i="1" kern="100" dirty="0" err="1" smtClean="0">
                <a:effectLst/>
                <a:latin typeface="Trebuchet MS" panose="020B0603020202020204" pitchFamily="34" charset="0"/>
                <a:ea typeface="Calibri" panose="020F0502020204030204" pitchFamily="34" charset="0"/>
                <a:cs typeface="Times New Roman" panose="02020603050405020304" pitchFamily="18" charset="0"/>
              </a:rPr>
              <a:t>Conferinţa</a:t>
            </a:r>
            <a:r>
              <a:rPr lang="en-US" sz="2400" i="1" kern="100" dirty="0" smtClean="0">
                <a:effectLst/>
                <a:latin typeface="Trebuchet MS" panose="020B0603020202020204" pitchFamily="34" charset="0"/>
                <a:ea typeface="Calibri" panose="020F0502020204030204" pitchFamily="34" charset="0"/>
                <a:cs typeface="Times New Roman" panose="02020603050405020304" pitchFamily="18" charset="0"/>
              </a:rPr>
              <a:t> de </a:t>
            </a:r>
            <a:r>
              <a:rPr lang="en-US" sz="2400" i="1" kern="100" dirty="0" err="1" smtClean="0">
                <a:effectLst/>
                <a:latin typeface="Trebuchet MS" panose="020B0603020202020204" pitchFamily="34" charset="0"/>
                <a:ea typeface="Calibri" panose="020F0502020204030204" pitchFamily="34" charset="0"/>
                <a:cs typeface="Times New Roman" panose="02020603050405020304" pitchFamily="18" charset="0"/>
              </a:rPr>
              <a:t>prezentare</a:t>
            </a:r>
            <a:r>
              <a:rPr lang="en-US" sz="2400" i="1" kern="100" dirty="0" smtClean="0">
                <a:effectLst/>
                <a:latin typeface="Trebuchet MS" panose="020B0603020202020204" pitchFamily="34" charset="0"/>
                <a:ea typeface="Calibri" panose="020F0502020204030204" pitchFamily="34" charset="0"/>
                <a:cs typeface="Times New Roman" panose="02020603050405020304" pitchFamily="18" charset="0"/>
              </a:rPr>
              <a:t> a </a:t>
            </a:r>
            <a:r>
              <a:rPr lang="en-US" sz="2400" i="1" kern="100" dirty="0" err="1" smtClean="0">
                <a:effectLst/>
                <a:latin typeface="Trebuchet MS" panose="020B0603020202020204" pitchFamily="34" charset="0"/>
                <a:ea typeface="Calibri" panose="020F0502020204030204" pitchFamily="34" charset="0"/>
                <a:cs typeface="Times New Roman" panose="02020603050405020304" pitchFamily="18" charset="0"/>
              </a:rPr>
              <a:t>proiectului</a:t>
            </a:r>
            <a:endParaRPr lang="en-US" sz="2400" i="1" kern="100" dirty="0" smtClean="0">
              <a:effectLst/>
              <a:latin typeface="Trebuchet MS" panose="020B0603020202020204" pitchFamily="34" charset="0"/>
              <a:ea typeface="Calibri" panose="020F0502020204030204" pitchFamily="34" charset="0"/>
              <a:cs typeface="Times New Roman" panose="02020603050405020304" pitchFamily="18" charset="0"/>
            </a:endParaRPr>
          </a:p>
          <a:p>
            <a:pPr marL="0" marR="4445" indent="457200" algn="r">
              <a:lnSpc>
                <a:spcPct val="107000"/>
              </a:lnSpc>
              <a:spcBef>
                <a:spcPts val="0"/>
              </a:spcBef>
              <a:spcAft>
                <a:spcPts val="0"/>
              </a:spcAft>
            </a:pPr>
            <a:r>
              <a:rPr lang="en-US" sz="2400" i="1" kern="100" dirty="0" err="1" smtClean="0">
                <a:latin typeface="Trebuchet MS" panose="020B0603020202020204" pitchFamily="34" charset="0"/>
                <a:ea typeface="Calibri" panose="020F0502020204030204" pitchFamily="34" charset="0"/>
                <a:cs typeface="Times New Roman" panose="02020603050405020304" pitchFamily="18" charset="0"/>
              </a:rPr>
              <a:t>Bucureşti</a:t>
            </a:r>
            <a:r>
              <a:rPr lang="en-US" sz="2400" i="1" kern="100" dirty="0" smtClean="0">
                <a:latin typeface="Trebuchet MS" panose="020B0603020202020204" pitchFamily="34" charset="0"/>
                <a:ea typeface="Calibri" panose="020F0502020204030204" pitchFamily="34" charset="0"/>
                <a:cs typeface="Times New Roman" panose="02020603050405020304" pitchFamily="18" charset="0"/>
              </a:rPr>
              <a:t>, 29 august 2024</a:t>
            </a:r>
            <a:endParaRPr lang="en-US" sz="2400" i="1" kern="100" dirty="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1</a:t>
            </a:fld>
            <a:endParaRPr lang="en-US" dirty="0"/>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2545183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principale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10</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347870" y="2017634"/>
            <a:ext cx="10794430" cy="2862322"/>
          </a:xfrm>
          <a:prstGeom prst="rect">
            <a:avLst/>
          </a:prstGeom>
          <a:noFill/>
        </p:spPr>
        <p:txBody>
          <a:bodyPr wrap="square">
            <a:spAutoFit/>
          </a:bodyPr>
          <a:lstStyle/>
          <a:p>
            <a:pPr algn="just"/>
            <a:r>
              <a:rPr lang="ro-RO" dirty="0"/>
              <a:t>1. </a:t>
            </a:r>
            <a:r>
              <a:rPr lang="ro-RO" b="1" dirty="0">
                <a:latin typeface="Trebuchet MS" panose="020B0603020202020204" pitchFamily="34" charset="0"/>
              </a:rPr>
              <a:t>S</a:t>
            </a:r>
            <a:r>
              <a:rPr lang="en-US" b="1" dirty="0" err="1">
                <a:latin typeface="Trebuchet MS" panose="020B0603020202020204" pitchFamily="34" charset="0"/>
              </a:rPr>
              <a:t>tudiu</a:t>
            </a:r>
            <a:r>
              <a:rPr lang="en-US" b="1" dirty="0">
                <a:latin typeface="Trebuchet MS" panose="020B0603020202020204" pitchFamily="34" charset="0"/>
              </a:rPr>
              <a:t> </a:t>
            </a:r>
            <a:r>
              <a:rPr lang="en-US" b="1" dirty="0" err="1">
                <a:latin typeface="Trebuchet MS" panose="020B0603020202020204" pitchFamily="34" charset="0"/>
              </a:rPr>
              <a:t>integrat</a:t>
            </a:r>
            <a:r>
              <a:rPr lang="en-US" b="1" dirty="0">
                <a:latin typeface="Trebuchet MS" panose="020B0603020202020204" pitchFamily="34" charset="0"/>
              </a:rPr>
              <a:t> </a:t>
            </a:r>
            <a:r>
              <a:rPr lang="en-US" b="1" dirty="0" err="1">
                <a:latin typeface="Trebuchet MS" panose="020B0603020202020204" pitchFamily="34" charset="0"/>
              </a:rPr>
              <a:t>și</a:t>
            </a:r>
            <a:r>
              <a:rPr lang="en-US" b="1" dirty="0">
                <a:latin typeface="Trebuchet MS" panose="020B0603020202020204" pitchFamily="34" charset="0"/>
              </a:rPr>
              <a:t> </a:t>
            </a:r>
            <a:r>
              <a:rPr lang="en-US" b="1" dirty="0" err="1">
                <a:latin typeface="Trebuchet MS" panose="020B0603020202020204" pitchFamily="34" charset="0"/>
              </a:rPr>
              <a:t>actualizat</a:t>
            </a:r>
            <a:r>
              <a:rPr lang="en-US" b="1" dirty="0">
                <a:latin typeface="Trebuchet MS" panose="020B0603020202020204" pitchFamily="34" charset="0"/>
              </a:rPr>
              <a:t> </a:t>
            </a:r>
            <a:r>
              <a:rPr lang="en-US" b="1" dirty="0" err="1">
                <a:latin typeface="Trebuchet MS" panose="020B0603020202020204" pitchFamily="34" charset="0"/>
              </a:rPr>
              <a:t>privind</a:t>
            </a:r>
            <a:r>
              <a:rPr lang="en-US" b="1" dirty="0">
                <a:latin typeface="Trebuchet MS" panose="020B0603020202020204" pitchFamily="34" charset="0"/>
              </a:rPr>
              <a:t> </a:t>
            </a:r>
            <a:r>
              <a:rPr lang="en-US" b="1" dirty="0" err="1">
                <a:latin typeface="Trebuchet MS" panose="020B0603020202020204" pitchFamily="34" charset="0"/>
              </a:rPr>
              <a:t>managementul</a:t>
            </a:r>
            <a:r>
              <a:rPr lang="en-US" b="1" dirty="0">
                <a:latin typeface="Trebuchet MS" panose="020B0603020202020204" pitchFamily="34" charset="0"/>
              </a:rPr>
              <a:t> </a:t>
            </a:r>
            <a:r>
              <a:rPr lang="en-US" b="1" dirty="0" err="1">
                <a:latin typeface="Trebuchet MS" panose="020B0603020202020204" pitchFamily="34" charset="0"/>
              </a:rPr>
              <a:t>resurselor</a:t>
            </a:r>
            <a:r>
              <a:rPr lang="en-US" b="1" dirty="0">
                <a:latin typeface="Trebuchet MS" panose="020B0603020202020204" pitchFamily="34" charset="0"/>
              </a:rPr>
              <a:t> </a:t>
            </a:r>
            <a:r>
              <a:rPr lang="en-US" b="1" dirty="0" err="1">
                <a:latin typeface="Trebuchet MS" panose="020B0603020202020204" pitchFamily="34" charset="0"/>
              </a:rPr>
              <a:t>umane</a:t>
            </a:r>
            <a:r>
              <a:rPr lang="en-US" dirty="0">
                <a:latin typeface="Trebuchet MS" panose="020B0603020202020204" pitchFamily="34" charset="0"/>
              </a:rPr>
              <a:t> - o </a:t>
            </a:r>
            <a:r>
              <a:rPr lang="en-US" dirty="0" err="1">
                <a:latin typeface="Trebuchet MS" panose="020B0603020202020204" pitchFamily="34" charset="0"/>
              </a:rPr>
              <a:t>analiză</a:t>
            </a:r>
            <a:r>
              <a:rPr lang="en-US" dirty="0">
                <a:latin typeface="Trebuchet MS" panose="020B0603020202020204" pitchFamily="34" charset="0"/>
              </a:rPr>
              <a:t>/</a:t>
            </a:r>
            <a:r>
              <a:rPr lang="en-US" dirty="0" err="1">
                <a:latin typeface="Trebuchet MS" panose="020B0603020202020204" pitchFamily="34" charset="0"/>
              </a:rPr>
              <a:t>radiografie</a:t>
            </a:r>
            <a:r>
              <a:rPr lang="en-US" dirty="0">
                <a:latin typeface="Trebuchet MS" panose="020B0603020202020204" pitchFamily="34" charset="0"/>
              </a:rPr>
              <a:t> a </a:t>
            </a:r>
            <a:r>
              <a:rPr lang="en-US" dirty="0" err="1">
                <a:latin typeface="Trebuchet MS" panose="020B0603020202020204" pitchFamily="34" charset="0"/>
              </a:rPr>
              <a:t>managementului</a:t>
            </a:r>
            <a:r>
              <a:rPr lang="en-US" dirty="0">
                <a:latin typeface="Trebuchet MS" panose="020B0603020202020204" pitchFamily="34" charset="0"/>
              </a:rPr>
              <a:t> </a:t>
            </a:r>
            <a:r>
              <a:rPr lang="en-US" dirty="0" err="1">
                <a:latin typeface="Trebuchet MS" panose="020B0603020202020204" pitchFamily="34" charset="0"/>
              </a:rPr>
              <a:t>resurselor</a:t>
            </a:r>
            <a:r>
              <a:rPr lang="en-US" dirty="0">
                <a:latin typeface="Trebuchet MS" panose="020B0603020202020204" pitchFamily="34" charset="0"/>
              </a:rPr>
              <a:t> </a:t>
            </a:r>
            <a:r>
              <a:rPr lang="en-US" dirty="0" err="1">
                <a:latin typeface="Trebuchet MS" panose="020B0603020202020204" pitchFamily="34" charset="0"/>
              </a:rPr>
              <a:t>umane</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cuprinsul</a:t>
            </a:r>
            <a:r>
              <a:rPr lang="en-US" dirty="0">
                <a:latin typeface="Trebuchet MS" panose="020B0603020202020204" pitchFamily="34" charset="0"/>
              </a:rPr>
              <a:t> </a:t>
            </a:r>
            <a:r>
              <a:rPr lang="en-US" dirty="0" err="1">
                <a:latin typeface="Trebuchet MS" panose="020B0603020202020204" pitchFamily="34" charset="0"/>
              </a:rPr>
              <a:t>căreia</a:t>
            </a:r>
            <a:r>
              <a:rPr lang="en-US" dirty="0">
                <a:latin typeface="Trebuchet MS" panose="020B0603020202020204" pitchFamily="34" charset="0"/>
              </a:rPr>
              <a:t> </a:t>
            </a:r>
            <a:r>
              <a:rPr lang="en-US" dirty="0" err="1">
                <a:latin typeface="Trebuchet MS" panose="020B0603020202020204" pitchFamily="34" charset="0"/>
              </a:rPr>
              <a:t>vor</a:t>
            </a:r>
            <a:r>
              <a:rPr lang="en-US" dirty="0">
                <a:latin typeface="Trebuchet MS" panose="020B0603020202020204" pitchFamily="34" charset="0"/>
              </a:rPr>
              <a:t> fi formulate </a:t>
            </a:r>
            <a:r>
              <a:rPr lang="en-US" dirty="0" err="1">
                <a:latin typeface="Trebuchet MS" panose="020B0603020202020204" pitchFamily="34" charset="0"/>
              </a:rPr>
              <a:t>soluții</a:t>
            </a:r>
            <a:r>
              <a:rPr lang="en-US" dirty="0">
                <a:latin typeface="Trebuchet MS" panose="020B0603020202020204" pitchFamily="34" charset="0"/>
              </a:rPr>
              <a:t> </a:t>
            </a:r>
            <a:r>
              <a:rPr lang="en-US" dirty="0" err="1">
                <a:latin typeface="Trebuchet MS" panose="020B0603020202020204" pitchFamily="34" charset="0"/>
              </a:rPr>
              <a:t>clare</a:t>
            </a:r>
            <a:r>
              <a:rPr lang="en-US" dirty="0">
                <a:latin typeface="Trebuchet MS" panose="020B0603020202020204" pitchFamily="34" charset="0"/>
              </a:rPr>
              <a:t>, </a:t>
            </a:r>
            <a:r>
              <a:rPr lang="en-US" dirty="0" err="1">
                <a:latin typeface="Trebuchet MS" panose="020B0603020202020204" pitchFamily="34" charset="0"/>
              </a:rPr>
              <a:t>fiabile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procedurabile</a:t>
            </a:r>
            <a:r>
              <a:rPr lang="en-US" dirty="0">
                <a:latin typeface="Trebuchet MS" panose="020B0603020202020204" pitchFamily="34" charset="0"/>
              </a:rPr>
              <a:t>, care </a:t>
            </a:r>
            <a:r>
              <a:rPr lang="en-US" dirty="0" err="1">
                <a:latin typeface="Trebuchet MS" panose="020B0603020202020204" pitchFamily="34" charset="0"/>
              </a:rPr>
              <a:t>să</a:t>
            </a:r>
            <a:r>
              <a:rPr lang="en-US" dirty="0">
                <a:latin typeface="Trebuchet MS" panose="020B0603020202020204" pitchFamily="34" charset="0"/>
              </a:rPr>
              <a:t> </a:t>
            </a:r>
            <a:r>
              <a:rPr lang="en-US" dirty="0" err="1">
                <a:latin typeface="Trebuchet MS" panose="020B0603020202020204" pitchFamily="34" charset="0"/>
              </a:rPr>
              <a:t>faciliteze</a:t>
            </a:r>
            <a:r>
              <a:rPr lang="en-US" dirty="0">
                <a:latin typeface="Trebuchet MS" panose="020B0603020202020204" pitchFamily="34" charset="0"/>
              </a:rPr>
              <a:t> </a:t>
            </a:r>
            <a:r>
              <a:rPr lang="en-US" dirty="0" err="1">
                <a:latin typeface="Trebuchet MS" panose="020B0603020202020204" pitchFamily="34" charset="0"/>
              </a:rPr>
              <a:t>elaborarea</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fundamentarea</a:t>
            </a:r>
            <a:r>
              <a:rPr lang="en-US" dirty="0">
                <a:latin typeface="Trebuchet MS" panose="020B0603020202020204" pitchFamily="34" charset="0"/>
              </a:rPr>
              <a:t> </a:t>
            </a:r>
            <a:r>
              <a:rPr lang="en-US" dirty="0" err="1">
                <a:latin typeface="Trebuchet MS" panose="020B0603020202020204" pitchFamily="34" charset="0"/>
              </a:rPr>
              <a:t>pachetului</a:t>
            </a:r>
            <a:r>
              <a:rPr lang="en-US" dirty="0">
                <a:latin typeface="Trebuchet MS" panose="020B0603020202020204" pitchFamily="34" charset="0"/>
              </a:rPr>
              <a:t> </a:t>
            </a:r>
            <a:r>
              <a:rPr lang="en-US" dirty="0" err="1">
                <a:latin typeface="Trebuchet MS" panose="020B0603020202020204" pitchFamily="34" charset="0"/>
              </a:rPr>
              <a:t>legislativ</a:t>
            </a:r>
            <a:r>
              <a:rPr lang="en-US" dirty="0">
                <a:latin typeface="Trebuchet MS" panose="020B0603020202020204" pitchFamily="34" charset="0"/>
              </a:rPr>
              <a:t> care </a:t>
            </a:r>
            <a:r>
              <a:rPr lang="en-US" dirty="0" err="1">
                <a:latin typeface="Trebuchet MS" panose="020B0603020202020204" pitchFamily="34" charset="0"/>
              </a:rPr>
              <a:t>vizează</a:t>
            </a:r>
            <a:r>
              <a:rPr lang="en-US" dirty="0">
                <a:latin typeface="Trebuchet MS" panose="020B0603020202020204" pitchFamily="34" charset="0"/>
              </a:rPr>
              <a:t> </a:t>
            </a:r>
            <a:r>
              <a:rPr lang="en-US" dirty="0" err="1">
                <a:latin typeface="Trebuchet MS" panose="020B0603020202020204" pitchFamily="34" charset="0"/>
              </a:rPr>
              <a:t>modificări</a:t>
            </a:r>
            <a:r>
              <a:rPr lang="en-US" dirty="0">
                <a:latin typeface="Trebuchet MS" panose="020B0603020202020204" pitchFamily="34" charset="0"/>
              </a:rPr>
              <a:t> ale </a:t>
            </a:r>
            <a:r>
              <a:rPr lang="en-US" dirty="0" err="1">
                <a:latin typeface="Trebuchet MS" panose="020B0603020202020204" pitchFamily="34" charset="0"/>
              </a:rPr>
              <a:t>managementului</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funcționarilor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bazate</a:t>
            </a:r>
            <a:r>
              <a:rPr lang="en-US" dirty="0">
                <a:latin typeface="Trebuchet MS" panose="020B0603020202020204" pitchFamily="34" charset="0"/>
              </a:rPr>
              <a:t> pe </a:t>
            </a:r>
            <a:r>
              <a:rPr lang="en-US" dirty="0" err="1">
                <a:latin typeface="Trebuchet MS" panose="020B0603020202020204" pitchFamily="34" charset="0"/>
              </a:rPr>
              <a:t>meritocrație</a:t>
            </a:r>
            <a:r>
              <a:rPr lang="en-US" dirty="0">
                <a:latin typeface="Trebuchet MS" panose="020B0603020202020204" pitchFamily="34" charset="0"/>
              </a:rPr>
              <a:t>;</a:t>
            </a:r>
          </a:p>
          <a:p>
            <a:pPr algn="just"/>
            <a:endParaRPr lang="en-US" dirty="0">
              <a:latin typeface="Trebuchet MS" panose="020B0603020202020204" pitchFamily="34" charset="0"/>
            </a:endParaRPr>
          </a:p>
          <a:p>
            <a:pPr algn="just"/>
            <a:r>
              <a:rPr lang="en-US" dirty="0">
                <a:latin typeface="Trebuchet MS" panose="020B0603020202020204" pitchFamily="34" charset="0"/>
              </a:rPr>
              <a:t>2. </a:t>
            </a:r>
            <a:r>
              <a:rPr lang="ro-RO" b="1" dirty="0">
                <a:latin typeface="Trebuchet MS" panose="020B0603020202020204" pitchFamily="34" charset="0"/>
              </a:rPr>
              <a:t>P</a:t>
            </a:r>
            <a:r>
              <a:rPr lang="en-US" b="1" dirty="0" err="1">
                <a:latin typeface="Trebuchet MS" panose="020B0603020202020204" pitchFamily="34" charset="0"/>
              </a:rPr>
              <a:t>ropuneri</a:t>
            </a:r>
            <a:r>
              <a:rPr lang="en-US" b="1" dirty="0">
                <a:latin typeface="Trebuchet MS" panose="020B0603020202020204" pitchFamily="34" charset="0"/>
              </a:rPr>
              <a:t> legislative </a:t>
            </a:r>
            <a:r>
              <a:rPr lang="en-US" b="1" dirty="0" err="1">
                <a:latin typeface="Trebuchet MS" panose="020B0603020202020204" pitchFamily="34" charset="0"/>
              </a:rPr>
              <a:t>privind</a:t>
            </a:r>
            <a:r>
              <a:rPr lang="en-US" b="1" dirty="0">
                <a:latin typeface="Trebuchet MS" panose="020B0603020202020204" pitchFamily="34" charset="0"/>
              </a:rPr>
              <a:t> </a:t>
            </a:r>
            <a:r>
              <a:rPr lang="en-US" b="1" dirty="0" err="1">
                <a:latin typeface="Trebuchet MS" panose="020B0603020202020204" pitchFamily="34" charset="0"/>
              </a:rPr>
              <a:t>managementul</a:t>
            </a:r>
            <a:r>
              <a:rPr lang="en-US" b="1" dirty="0">
                <a:latin typeface="Trebuchet MS" panose="020B0603020202020204" pitchFamily="34" charset="0"/>
              </a:rPr>
              <a:t> </a:t>
            </a:r>
            <a:r>
              <a:rPr lang="en-US" b="1" dirty="0" err="1">
                <a:latin typeface="Trebuchet MS" panose="020B0603020202020204" pitchFamily="34" charset="0"/>
              </a:rPr>
              <a:t>resurselor</a:t>
            </a:r>
            <a:r>
              <a:rPr lang="en-US" b="1" dirty="0">
                <a:latin typeface="Trebuchet MS" panose="020B0603020202020204" pitchFamily="34" charset="0"/>
              </a:rPr>
              <a:t> </a:t>
            </a:r>
            <a:r>
              <a:rPr lang="en-US" b="1" dirty="0" err="1">
                <a:latin typeface="Trebuchet MS" panose="020B0603020202020204" pitchFamily="34" charset="0"/>
              </a:rPr>
              <a:t>umane</a:t>
            </a:r>
            <a:r>
              <a:rPr lang="en-US" b="1" dirty="0">
                <a:latin typeface="Trebuchet MS" panose="020B0603020202020204" pitchFamily="34" charset="0"/>
              </a:rPr>
              <a:t> care </a:t>
            </a:r>
            <a:r>
              <a:rPr lang="en-US" b="1" dirty="0" err="1">
                <a:latin typeface="Trebuchet MS" panose="020B0603020202020204" pitchFamily="34" charset="0"/>
              </a:rPr>
              <a:t>vor</a:t>
            </a:r>
            <a:r>
              <a:rPr lang="en-US" b="1" dirty="0">
                <a:latin typeface="Trebuchet MS" panose="020B0603020202020204" pitchFamily="34" charset="0"/>
              </a:rPr>
              <a:t> </a:t>
            </a:r>
            <a:r>
              <a:rPr lang="en-US" b="1" dirty="0" err="1">
                <a:latin typeface="Trebuchet MS" panose="020B0603020202020204" pitchFamily="34" charset="0"/>
              </a:rPr>
              <a:t>avea</a:t>
            </a:r>
            <a:r>
              <a:rPr lang="en-US" b="1" dirty="0">
                <a:latin typeface="Trebuchet MS" panose="020B0603020202020204" pitchFamily="34" charset="0"/>
              </a:rPr>
              <a:t> </a:t>
            </a:r>
            <a:r>
              <a:rPr lang="en-US" b="1" dirty="0" err="1">
                <a:latin typeface="Trebuchet MS" panose="020B0603020202020204" pitchFamily="34" charset="0"/>
              </a:rPr>
              <a:t>în</a:t>
            </a:r>
            <a:r>
              <a:rPr lang="en-US" b="1" dirty="0">
                <a:latin typeface="Trebuchet MS" panose="020B0603020202020204" pitchFamily="34" charset="0"/>
              </a:rPr>
              <a:t> </a:t>
            </a:r>
            <a:r>
              <a:rPr lang="en-US" b="1" dirty="0" err="1">
                <a:latin typeface="Trebuchet MS" panose="020B0603020202020204" pitchFamily="34" charset="0"/>
              </a:rPr>
              <a:t>vedere</a:t>
            </a:r>
            <a:r>
              <a:rPr lang="en-US" dirty="0">
                <a:latin typeface="Trebuchet MS" panose="020B0603020202020204" pitchFamily="34" charset="0"/>
              </a:rPr>
              <a:t>:</a:t>
            </a:r>
          </a:p>
          <a:p>
            <a:pPr lvl="2" algn="just"/>
            <a:r>
              <a:rPr lang="en-US" dirty="0" err="1">
                <a:latin typeface="Trebuchet MS" panose="020B0603020202020204" pitchFamily="34" charset="0"/>
              </a:rPr>
              <a:t>modificări</a:t>
            </a:r>
            <a:r>
              <a:rPr lang="en-US" dirty="0">
                <a:latin typeface="Trebuchet MS" panose="020B0603020202020204" pitchFamily="34" charset="0"/>
              </a:rPr>
              <a:t> ale </a:t>
            </a:r>
            <a:r>
              <a:rPr lang="en-US" dirty="0" err="1">
                <a:latin typeface="Trebuchet MS" panose="020B0603020202020204" pitchFamily="34" charset="0"/>
              </a:rPr>
              <a:t>managementului</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funcţionarilor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bazate</a:t>
            </a:r>
            <a:r>
              <a:rPr lang="en-US" dirty="0">
                <a:latin typeface="Trebuchet MS" panose="020B0603020202020204" pitchFamily="34" charset="0"/>
              </a:rPr>
              <a:t> pe </a:t>
            </a:r>
            <a:r>
              <a:rPr lang="en-US" dirty="0" err="1">
                <a:latin typeface="Trebuchet MS" panose="020B0603020202020204" pitchFamily="34" charset="0"/>
              </a:rPr>
              <a:t>meritocraţie</a:t>
            </a:r>
            <a:r>
              <a:rPr lang="en-US" dirty="0">
                <a:latin typeface="Trebuchet MS" panose="020B0603020202020204" pitchFamily="34" charset="0"/>
              </a:rPr>
              <a:t>, care </a:t>
            </a:r>
            <a:r>
              <a:rPr lang="en-US" dirty="0" err="1">
                <a:latin typeface="Trebuchet MS" panose="020B0603020202020204" pitchFamily="34" charset="0"/>
              </a:rPr>
              <a:t>recompensează</a:t>
            </a:r>
            <a:r>
              <a:rPr lang="en-US" dirty="0">
                <a:latin typeface="Trebuchet MS" panose="020B0603020202020204" pitchFamily="34" charset="0"/>
              </a:rPr>
              <a:t> </a:t>
            </a:r>
            <a:r>
              <a:rPr lang="en-US" dirty="0" err="1">
                <a:latin typeface="Trebuchet MS" panose="020B0603020202020204" pitchFamily="34" charset="0"/>
              </a:rPr>
              <a:t>performanța</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contribuie</a:t>
            </a:r>
            <a:r>
              <a:rPr lang="en-US" dirty="0">
                <a:latin typeface="Trebuchet MS" panose="020B0603020202020204" pitchFamily="34" charset="0"/>
              </a:rPr>
              <a:t> la </a:t>
            </a:r>
            <a:r>
              <a:rPr lang="en-US" dirty="0" err="1">
                <a:latin typeface="Trebuchet MS" panose="020B0603020202020204" pitchFamily="34" charset="0"/>
              </a:rPr>
              <a:t>dezvoltarea</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a:t>
            </a:r>
          </a:p>
          <a:p>
            <a:pPr algn="just"/>
            <a:r>
              <a:rPr lang="en-US" dirty="0">
                <a:latin typeface="Trebuchet MS" panose="020B0603020202020204" pitchFamily="34" charset="0"/>
              </a:rPr>
              <a:t>	</a:t>
            </a:r>
          </a:p>
          <a:p>
            <a:pPr algn="just"/>
            <a:r>
              <a:rPr lang="en-US" dirty="0">
                <a:latin typeface="Trebuchet MS" panose="020B0603020202020204" pitchFamily="34" charset="0"/>
              </a:rPr>
              <a:t>	</a:t>
            </a:r>
            <a:r>
              <a:rPr lang="en-US" dirty="0" err="1">
                <a:latin typeface="Trebuchet MS" panose="020B0603020202020204" pitchFamily="34" charset="0"/>
              </a:rPr>
              <a:t>gestiunea</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din </a:t>
            </a:r>
            <a:r>
              <a:rPr lang="en-US" dirty="0" err="1">
                <a:latin typeface="Trebuchet MS" panose="020B0603020202020204" pitchFamily="34" charset="0"/>
              </a:rPr>
              <a:t>administraţia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a:t>
            </a:r>
          </a:p>
        </p:txBody>
      </p:sp>
      <p:sp>
        <p:nvSpPr>
          <p:cNvPr id="3" name="Arrow: Right 2">
            <a:extLst>
              <a:ext uri="{FF2B5EF4-FFF2-40B4-BE49-F238E27FC236}">
                <a16:creationId xmlns:a16="http://schemas.microsoft.com/office/drawing/2014/main" id="{9DD7070E-0579-BCBD-A078-0973921AA3AF}"/>
              </a:ext>
            </a:extLst>
          </p:cNvPr>
          <p:cNvSpPr/>
          <p:nvPr/>
        </p:nvSpPr>
        <p:spPr>
          <a:xfrm>
            <a:off x="568638" y="3849343"/>
            <a:ext cx="559000" cy="1734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F546AB0-B4FC-F724-BB69-399E4A2A3B3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tretch>
            <a:fillRect/>
          </a:stretch>
        </p:blipFill>
        <p:spPr>
          <a:xfrm>
            <a:off x="9287037" y="4070208"/>
            <a:ext cx="2065946" cy="1547880"/>
          </a:xfrm>
          <a:prstGeom prst="rect">
            <a:avLst/>
          </a:prstGeom>
        </p:spPr>
      </p:pic>
      <p:pic>
        <p:nvPicPr>
          <p:cNvPr id="18" name="Graphic 17" descr="Open book">
            <a:extLst>
              <a:ext uri="{FF2B5EF4-FFF2-40B4-BE49-F238E27FC236}">
                <a16:creationId xmlns:a16="http://schemas.microsoft.com/office/drawing/2014/main" id="{624CD31E-75D7-9910-10D6-FF9AC7F334D5}"/>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9287037" y="2814902"/>
            <a:ext cx="682020" cy="682020"/>
          </a:xfrm>
          <a:prstGeom prst="rect">
            <a:avLst/>
          </a:prstGeom>
        </p:spPr>
      </p:pic>
      <p:pic>
        <p:nvPicPr>
          <p:cNvPr id="19" name="Picture 18">
            <a:extLst>
              <a:ext uri="{FF2B5EF4-FFF2-40B4-BE49-F238E27FC236}">
                <a16:creationId xmlns:a16="http://schemas.microsoft.com/office/drawing/2014/main" id="{4A65F54D-5B67-5AC1-CFEA-81CE9DEDC1E2}"/>
              </a:ext>
            </a:extLst>
          </p:cNvPr>
          <p:cNvPicPr>
            <a:picLocks noChangeAspect="1"/>
          </p:cNvPicPr>
          <p:nvPr/>
        </p:nvPicPr>
        <p:blipFill>
          <a:blip r:embed="rId18"/>
          <a:stretch>
            <a:fillRect/>
          </a:stretch>
        </p:blipFill>
        <p:spPr>
          <a:xfrm>
            <a:off x="558553" y="4601224"/>
            <a:ext cx="579170" cy="213378"/>
          </a:xfrm>
          <a:prstGeom prst="rect">
            <a:avLst/>
          </a:prstGeom>
        </p:spPr>
      </p:pic>
    </p:spTree>
    <p:extLst>
      <p:ext uri="{BB962C8B-B14F-4D97-AF65-F5344CB8AC3E}">
        <p14:creationId xmlns:p14="http://schemas.microsoft.com/office/powerpoint/2010/main" val="2055417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principale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11</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347870" y="2017634"/>
            <a:ext cx="10794430" cy="3970318"/>
          </a:xfrm>
          <a:prstGeom prst="rect">
            <a:avLst/>
          </a:prstGeom>
          <a:noFill/>
        </p:spPr>
        <p:txBody>
          <a:bodyPr wrap="square">
            <a:spAutoFit/>
          </a:bodyPr>
          <a:lstStyle/>
          <a:p>
            <a:pPr algn="just"/>
            <a:r>
              <a:rPr lang="ro-RO" b="1" dirty="0">
                <a:latin typeface="Trebuchet MS" panose="020B0603020202020204" pitchFamily="34" charset="0"/>
              </a:rPr>
              <a:t>3.</a:t>
            </a:r>
            <a:r>
              <a:rPr lang="ro-RO" dirty="0"/>
              <a:t> </a:t>
            </a:r>
            <a:r>
              <a:rPr lang="en-US" b="1" dirty="0">
                <a:latin typeface="Trebuchet MS" panose="020B0603020202020204" pitchFamily="34" charset="0"/>
              </a:rPr>
              <a:t>P</a:t>
            </a:r>
            <a:r>
              <a:rPr lang="ro-RO" b="1" dirty="0">
                <a:latin typeface="Trebuchet MS" panose="020B0603020202020204" pitchFamily="34" charset="0"/>
              </a:rPr>
              <a:t>achet de intervenții publice în vederea diseminării și promovării rezultatelor și recomandărilor, în scopul creșterii prestigiului funcției publice prin:</a:t>
            </a:r>
          </a:p>
          <a:p>
            <a:pPr lvl="2" algn="just"/>
            <a:r>
              <a:rPr lang="ro-RO" dirty="0">
                <a:latin typeface="Trebuchet MS" panose="020B0603020202020204" pitchFamily="34" charset="0"/>
              </a:rPr>
              <a:t>realizarea unei analize de imagine a modului în care este reflectat rolul ANFP şi al funcţionarilor publici în opinia publică;</a:t>
            </a:r>
            <a:endParaRPr lang="en-US" dirty="0">
              <a:latin typeface="Trebuchet MS" panose="020B0603020202020204" pitchFamily="34" charset="0"/>
            </a:endParaRPr>
          </a:p>
          <a:p>
            <a:pPr lvl="2" algn="just"/>
            <a:endParaRPr lang="ro-RO" dirty="0">
              <a:latin typeface="Trebuchet MS" panose="020B0603020202020204" pitchFamily="34" charset="0"/>
            </a:endParaRPr>
          </a:p>
          <a:p>
            <a:pPr lvl="2" algn="just"/>
            <a:r>
              <a:rPr lang="ro-RO" dirty="0">
                <a:latin typeface="Trebuchet MS" panose="020B0603020202020204" pitchFamily="34" charset="0"/>
              </a:rPr>
              <a:t>realizarea unui studiu cu privire la modul în care este percepută imaginea funcţionarilor publici în alte state europene şi modalitatea prin care alte state au reuşit să crească prestigiul funcţiei publice (modele de bune practici);</a:t>
            </a:r>
            <a:endParaRPr lang="en-US" dirty="0">
              <a:latin typeface="Trebuchet MS" panose="020B0603020202020204" pitchFamily="34" charset="0"/>
            </a:endParaRPr>
          </a:p>
          <a:p>
            <a:pPr lvl="2" algn="just"/>
            <a:endParaRPr lang="ro-RO" dirty="0">
              <a:latin typeface="Trebuchet MS" panose="020B0603020202020204" pitchFamily="34" charset="0"/>
            </a:endParaRPr>
          </a:p>
          <a:p>
            <a:pPr algn="just"/>
            <a:r>
              <a:rPr lang="en-US" dirty="0">
                <a:latin typeface="Trebuchet MS" panose="020B0603020202020204" pitchFamily="34" charset="0"/>
              </a:rPr>
              <a:t>	</a:t>
            </a:r>
            <a:r>
              <a:rPr lang="ro-RO" dirty="0">
                <a:latin typeface="Trebuchet MS" panose="020B0603020202020204" pitchFamily="34" charset="0"/>
              </a:rPr>
              <a:t>consolidarea şi dezvoltarea de parteneriate cu diferiţi comunicatori, lideri de opinie etc</a:t>
            </a:r>
            <a:r>
              <a:rPr lang="en-US" dirty="0">
                <a:latin typeface="Trebuchet MS" panose="020B0603020202020204" pitchFamily="34" charset="0"/>
              </a:rPr>
              <a:t>.</a:t>
            </a:r>
            <a:r>
              <a:rPr lang="ro-RO" dirty="0">
                <a:latin typeface="Trebuchet MS" panose="020B0603020202020204" pitchFamily="34" charset="0"/>
              </a:rPr>
              <a:t>;</a:t>
            </a:r>
            <a:endParaRPr lang="en-US" dirty="0">
              <a:latin typeface="Trebuchet MS" panose="020B0603020202020204" pitchFamily="34" charset="0"/>
            </a:endParaRPr>
          </a:p>
          <a:p>
            <a:pPr algn="just"/>
            <a:endParaRPr lang="ro-RO" dirty="0">
              <a:latin typeface="Trebuchet MS" panose="020B0603020202020204" pitchFamily="34" charset="0"/>
            </a:endParaRPr>
          </a:p>
          <a:p>
            <a:pPr lvl="2" algn="just"/>
            <a:r>
              <a:rPr lang="ro-RO" dirty="0">
                <a:latin typeface="Trebuchet MS" panose="020B0603020202020204" pitchFamily="34" charset="0"/>
              </a:rPr>
              <a:t>organizarea unor evenimente de diseminare a rezultatelor, precum şi a specificului activităţilor pe care le implică funcţia publică. </a:t>
            </a:r>
          </a:p>
          <a:p>
            <a:pPr marL="285750" indent="-285750">
              <a:buFont typeface="Arial" panose="020B0604020202020204" pitchFamily="34" charset="0"/>
              <a:buChar char="•"/>
            </a:pPr>
            <a:endParaRPr lang="en-US" dirty="0"/>
          </a:p>
        </p:txBody>
      </p:sp>
      <p:pic>
        <p:nvPicPr>
          <p:cNvPr id="19" name="Graphic 18" descr="Bar graph with upward trend">
            <a:extLst>
              <a:ext uri="{FF2B5EF4-FFF2-40B4-BE49-F238E27FC236}">
                <a16:creationId xmlns:a16="http://schemas.microsoft.com/office/drawing/2014/main" id="{F08ADADC-3DC5-A199-0650-9AB61B45A37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78772" y="3443135"/>
            <a:ext cx="685450" cy="685450"/>
          </a:xfrm>
          <a:prstGeom prst="rect">
            <a:avLst/>
          </a:prstGeom>
        </p:spPr>
      </p:pic>
      <p:pic>
        <p:nvPicPr>
          <p:cNvPr id="21" name="Graphic 20" descr="Research">
            <a:extLst>
              <a:ext uri="{FF2B5EF4-FFF2-40B4-BE49-F238E27FC236}">
                <a16:creationId xmlns:a16="http://schemas.microsoft.com/office/drawing/2014/main" id="{E9821191-4F34-BAD5-2BCC-1C1574BC313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578772" y="2602657"/>
            <a:ext cx="685450" cy="685450"/>
          </a:xfrm>
          <a:prstGeom prst="rect">
            <a:avLst/>
          </a:prstGeom>
        </p:spPr>
      </p:pic>
      <p:pic>
        <p:nvPicPr>
          <p:cNvPr id="23" name="Graphic 22" descr="Social network">
            <a:extLst>
              <a:ext uri="{FF2B5EF4-FFF2-40B4-BE49-F238E27FC236}">
                <a16:creationId xmlns:a16="http://schemas.microsoft.com/office/drawing/2014/main" id="{B6B5CCD7-BA18-8FD2-E915-95EB0EB46CA2}"/>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578772" y="4303188"/>
            <a:ext cx="737647" cy="737647"/>
          </a:xfrm>
          <a:prstGeom prst="rect">
            <a:avLst/>
          </a:prstGeom>
        </p:spPr>
      </p:pic>
      <p:pic>
        <p:nvPicPr>
          <p:cNvPr id="25" name="Graphic 24" descr="Customer review RTL">
            <a:extLst>
              <a:ext uri="{FF2B5EF4-FFF2-40B4-BE49-F238E27FC236}">
                <a16:creationId xmlns:a16="http://schemas.microsoft.com/office/drawing/2014/main" id="{EBCAB65B-23EA-377E-05E5-3C411FDDC13B}"/>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622450" y="5103005"/>
            <a:ext cx="598093" cy="598093"/>
          </a:xfrm>
          <a:prstGeom prst="rect">
            <a:avLst/>
          </a:prstGeom>
        </p:spPr>
      </p:pic>
    </p:spTree>
    <p:extLst>
      <p:ext uri="{BB962C8B-B14F-4D97-AF65-F5344CB8AC3E}">
        <p14:creationId xmlns:p14="http://schemas.microsoft.com/office/powerpoint/2010/main" val="4225392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695644" y="1425407"/>
            <a:ext cx="11165305" cy="459421"/>
          </a:xfrm>
          <a:prstGeom prst="rect">
            <a:avLst/>
          </a:prstGeom>
          <a:noFill/>
        </p:spPr>
        <p:txBody>
          <a:bodyPr wrap="square" rtlCol="0">
            <a:spAutoFit/>
          </a:bodyPr>
          <a:lstStyle/>
          <a:p>
            <a:pPr marL="0" marR="0" algn="ctr">
              <a:lnSpc>
                <a:spcPct val="107000"/>
              </a:lnSpc>
              <a:spcBef>
                <a:spcPts val="0"/>
              </a:spcBef>
              <a:spcAft>
                <a:spcPts val="800"/>
              </a:spcAft>
            </a:pPr>
            <a:r>
              <a:rPr lang="en-US" sz="2400" b="1"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a:t>
            </a:r>
            <a:r>
              <a:rPr lang="en-US"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r>
              <a:rPr lang="en-US"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721503" y="2024211"/>
            <a:ext cx="10794430" cy="3600986"/>
          </a:xfrm>
          <a:prstGeom prst="rect">
            <a:avLst/>
          </a:prstGeom>
          <a:noFill/>
        </p:spPr>
        <p:txBody>
          <a:bodyPr wrap="square">
            <a:spAutoFit/>
          </a:bodyPr>
          <a:lstStyle/>
          <a:p>
            <a:pPr lvl="1" algn="just"/>
            <a:r>
              <a:rPr lang="en-US" sz="1900" dirty="0" err="1">
                <a:effectLst/>
                <a:highlight>
                  <a:srgbClr val="FFFFFF"/>
                </a:highlight>
                <a:latin typeface="Trebuchet MS" panose="020B0603020202020204" pitchFamily="34" charset="0"/>
                <a:ea typeface="Calibri" panose="020F0502020204030204" pitchFamily="34" charset="0"/>
              </a:rPr>
              <a:t>Studiu</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privind</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situația</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actuală</a:t>
            </a:r>
            <a:r>
              <a:rPr lang="en-US" sz="1900" dirty="0">
                <a:effectLst/>
                <a:highlight>
                  <a:srgbClr val="FFFFFF"/>
                </a:highlight>
                <a:latin typeface="Trebuchet MS" panose="020B0603020202020204" pitchFamily="34" charset="0"/>
                <a:ea typeface="Calibri" panose="020F0502020204030204" pitchFamily="34" charset="0"/>
              </a:rPr>
              <a:t> a </a:t>
            </a:r>
            <a:r>
              <a:rPr lang="en-US" sz="1900" dirty="0" err="1">
                <a:effectLst/>
                <a:highlight>
                  <a:srgbClr val="FFFFFF"/>
                </a:highlight>
                <a:latin typeface="Trebuchet MS" panose="020B0603020202020204" pitchFamily="34" charset="0"/>
                <a:ea typeface="Calibri" panose="020F0502020204030204" pitchFamily="34" charset="0"/>
              </a:rPr>
              <a:t>carierei</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funcționarilor</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publici</a:t>
            </a:r>
            <a:r>
              <a:rPr lang="en-US" sz="1900" dirty="0">
                <a:effectLst/>
                <a:highlight>
                  <a:srgbClr val="FFFFFF"/>
                </a:highlight>
                <a:latin typeface="Trebuchet MS" panose="020B0603020202020204" pitchFamily="34" charset="0"/>
                <a:ea typeface="Calibri" panose="020F0502020204030204" pitchFamily="34" charset="0"/>
              </a:rPr>
              <a:t> din </a:t>
            </a:r>
            <a:r>
              <a:rPr lang="en-US" sz="1900" dirty="0" err="1">
                <a:effectLst/>
                <a:highlight>
                  <a:srgbClr val="FFFFFF"/>
                </a:highlight>
                <a:latin typeface="Trebuchet MS" panose="020B0603020202020204" pitchFamily="34" charset="0"/>
                <a:ea typeface="Calibri" panose="020F0502020204030204" pitchFamily="34" charset="0"/>
              </a:rPr>
              <a:t>administrația</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publică</a:t>
            </a:r>
            <a:r>
              <a:rPr lang="en-US" sz="1900" dirty="0">
                <a:effectLst/>
                <a:highlight>
                  <a:srgbClr val="FFFFFF"/>
                </a:highlight>
                <a:latin typeface="Trebuchet MS" panose="020B0603020202020204" pitchFamily="34" charset="0"/>
                <a:ea typeface="Calibri" panose="020F0502020204030204" pitchFamily="34" charset="0"/>
              </a:rPr>
              <a:t>, cu </a:t>
            </a:r>
            <a:r>
              <a:rPr lang="en-US" sz="1900" dirty="0" err="1">
                <a:effectLst/>
                <a:highlight>
                  <a:srgbClr val="FFFFFF"/>
                </a:highlight>
                <a:latin typeface="Trebuchet MS" panose="020B0603020202020204" pitchFamily="34" charset="0"/>
                <a:ea typeface="Calibri" panose="020F0502020204030204" pitchFamily="34" charset="0"/>
              </a:rPr>
              <a:t>formularea</a:t>
            </a:r>
            <a:r>
              <a:rPr lang="en-US" sz="1900" dirty="0">
                <a:effectLst/>
                <a:highlight>
                  <a:srgbClr val="FFFFFF"/>
                </a:highlight>
                <a:latin typeface="Trebuchet MS" panose="020B0603020202020204" pitchFamily="34" charset="0"/>
                <a:ea typeface="Calibri" panose="020F0502020204030204" pitchFamily="34" charset="0"/>
              </a:rPr>
              <a:t> de </a:t>
            </a:r>
            <a:r>
              <a:rPr lang="en-US" sz="1900" dirty="0" err="1">
                <a:effectLst/>
                <a:highlight>
                  <a:srgbClr val="FFFFFF"/>
                </a:highlight>
                <a:latin typeface="Trebuchet MS" panose="020B0603020202020204" pitchFamily="34" charset="0"/>
                <a:ea typeface="Calibri" panose="020F0502020204030204" pitchFamily="34" charset="0"/>
              </a:rPr>
              <a:t>recomandări</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și</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întărirea</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rolului</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consilierului</a:t>
            </a:r>
            <a:r>
              <a:rPr lang="en-US" sz="1900" dirty="0">
                <a:effectLst/>
                <a:highlight>
                  <a:srgbClr val="FFFFFF"/>
                </a:highlight>
                <a:latin typeface="Trebuchet MS" panose="020B0603020202020204" pitchFamily="34" charset="0"/>
                <a:ea typeface="Calibri" panose="020F0502020204030204" pitchFamily="34" charset="0"/>
              </a:rPr>
              <a:t> de </a:t>
            </a:r>
            <a:r>
              <a:rPr lang="en-US" sz="1900" dirty="0" err="1">
                <a:effectLst/>
                <a:highlight>
                  <a:srgbClr val="FFFFFF"/>
                </a:highlight>
                <a:latin typeface="Trebuchet MS" panose="020B0603020202020204" pitchFamily="34" charset="0"/>
                <a:ea typeface="Calibri" panose="020F0502020204030204" pitchFamily="34" charset="0"/>
              </a:rPr>
              <a:t>etică</a:t>
            </a:r>
            <a:r>
              <a:rPr lang="en-US" sz="1900" dirty="0">
                <a:effectLst/>
                <a:highlight>
                  <a:srgbClr val="FFFFFF"/>
                </a:highlight>
                <a:latin typeface="Trebuchet MS" panose="020B0603020202020204" pitchFamily="34" charset="0"/>
                <a:ea typeface="Calibri" panose="020F0502020204030204" pitchFamily="34" charset="0"/>
              </a:rPr>
              <a:t>;</a:t>
            </a:r>
            <a:endParaRPr lang="ro-RO" sz="1900" dirty="0">
              <a:highlight>
                <a:srgbClr val="FFFFFF"/>
              </a:highlight>
              <a:latin typeface="Trebuchet MS" panose="020B0603020202020204" pitchFamily="34" charset="0"/>
              <a:ea typeface="Calibri" panose="020F0502020204030204" pitchFamily="34" charset="0"/>
            </a:endParaRPr>
          </a:p>
          <a:p>
            <a:pPr marL="285750" indent="-285750" algn="just">
              <a:buFont typeface="Arial" panose="020B0604020202020204" pitchFamily="34" charset="0"/>
              <a:buChar char="•"/>
            </a:pPr>
            <a:endParaRPr lang="en-US" sz="1900" dirty="0">
              <a:effectLst/>
              <a:highlight>
                <a:srgbClr val="FFFFFF"/>
              </a:highlight>
              <a:latin typeface="Trebuchet MS" panose="020B0603020202020204" pitchFamily="34" charset="0"/>
              <a:ea typeface="Calibri" panose="020F0502020204030204" pitchFamily="34" charset="0"/>
            </a:endParaRPr>
          </a:p>
          <a:p>
            <a:pPr lvl="1" algn="just"/>
            <a:r>
              <a:rPr lang="en-US" sz="1900" dirty="0">
                <a:latin typeface="Trebuchet MS" panose="020B0603020202020204" pitchFamily="34" charset="0"/>
              </a:rPr>
              <a:t>Analiza </a:t>
            </a:r>
            <a:r>
              <a:rPr lang="en-US" sz="1900" dirty="0" err="1">
                <a:latin typeface="Trebuchet MS" panose="020B0603020202020204" pitchFamily="34" charset="0"/>
              </a:rPr>
              <a:t>privind</a:t>
            </a:r>
            <a:r>
              <a:rPr lang="en-US" sz="1900" dirty="0">
                <a:latin typeface="Trebuchet MS" panose="020B0603020202020204" pitchFamily="34" charset="0"/>
              </a:rPr>
              <a:t> </a:t>
            </a:r>
            <a:r>
              <a:rPr lang="en-US" sz="1900" dirty="0" err="1">
                <a:latin typeface="Trebuchet MS" panose="020B0603020202020204" pitchFamily="34" charset="0"/>
              </a:rPr>
              <a:t>gestionarea</a:t>
            </a:r>
            <a:r>
              <a:rPr lang="en-US" sz="1900" dirty="0">
                <a:latin typeface="Trebuchet MS" panose="020B0603020202020204" pitchFamily="34" charset="0"/>
              </a:rPr>
              <a:t> </a:t>
            </a:r>
            <a:r>
              <a:rPr lang="en-US" sz="1900" dirty="0" err="1">
                <a:latin typeface="Trebuchet MS" panose="020B0603020202020204" pitchFamily="34" charset="0"/>
              </a:rPr>
              <a:t>personalului</a:t>
            </a:r>
            <a:r>
              <a:rPr lang="en-US" sz="1900" dirty="0">
                <a:latin typeface="Trebuchet MS" panose="020B0603020202020204" pitchFamily="34" charset="0"/>
              </a:rPr>
              <a:t> contractual, </a:t>
            </a:r>
            <a:r>
              <a:rPr lang="en-US" sz="1900" dirty="0" err="1">
                <a:latin typeface="Trebuchet MS" panose="020B0603020202020204" pitchFamily="34" charset="0"/>
              </a:rPr>
              <a:t>respectiv</a:t>
            </a:r>
            <a:r>
              <a:rPr lang="en-US" sz="1900" dirty="0">
                <a:latin typeface="Trebuchet MS" panose="020B0603020202020204" pitchFamily="34" charset="0"/>
              </a:rPr>
              <a:t> </a:t>
            </a:r>
            <a:r>
              <a:rPr lang="en-US" sz="1900" dirty="0" err="1">
                <a:latin typeface="Trebuchet MS" panose="020B0603020202020204" pitchFamily="34" charset="0"/>
              </a:rPr>
              <a:t>analiza</a:t>
            </a:r>
            <a:r>
              <a:rPr lang="en-US" sz="1900" dirty="0">
                <a:latin typeface="Trebuchet MS" panose="020B0603020202020204" pitchFamily="34" charset="0"/>
              </a:rPr>
              <a:t> </a:t>
            </a:r>
            <a:r>
              <a:rPr lang="en-US" sz="1900" dirty="0" err="1">
                <a:latin typeface="Trebuchet MS" panose="020B0603020202020204" pitchFamily="34" charset="0"/>
              </a:rPr>
              <a:t>cadrului</a:t>
            </a:r>
            <a:r>
              <a:rPr lang="en-US" sz="1900" dirty="0">
                <a:latin typeface="Trebuchet MS" panose="020B0603020202020204" pitchFamily="34" charset="0"/>
              </a:rPr>
              <a:t> </a:t>
            </a:r>
            <a:r>
              <a:rPr lang="en-US" sz="1900" dirty="0" err="1">
                <a:latin typeface="Trebuchet MS" panose="020B0603020202020204" pitchFamily="34" charset="0"/>
              </a:rPr>
              <a:t>normativ</a:t>
            </a:r>
            <a:r>
              <a:rPr lang="en-US" sz="1900" dirty="0">
                <a:latin typeface="Trebuchet MS" panose="020B0603020202020204" pitchFamily="34" charset="0"/>
              </a:rPr>
              <a:t> care face </a:t>
            </a:r>
            <a:r>
              <a:rPr lang="en-US" sz="1900" dirty="0" err="1">
                <a:latin typeface="Trebuchet MS" panose="020B0603020202020204" pitchFamily="34" charset="0"/>
              </a:rPr>
              <a:t>distincția</a:t>
            </a:r>
            <a:r>
              <a:rPr lang="en-US" sz="1900" dirty="0">
                <a:latin typeface="Trebuchet MS" panose="020B0603020202020204" pitchFamily="34" charset="0"/>
              </a:rPr>
              <a:t> </a:t>
            </a:r>
            <a:r>
              <a:rPr lang="en-US" sz="1900" dirty="0" err="1">
                <a:latin typeface="Trebuchet MS" panose="020B0603020202020204" pitchFamily="34" charset="0"/>
              </a:rPr>
              <a:t>între</a:t>
            </a:r>
            <a:r>
              <a:rPr lang="en-US" sz="1900" dirty="0">
                <a:latin typeface="Trebuchet MS" panose="020B0603020202020204" pitchFamily="34" charset="0"/>
              </a:rPr>
              <a:t> </a:t>
            </a:r>
            <a:r>
              <a:rPr lang="en-US" sz="1900" dirty="0" err="1">
                <a:latin typeface="Trebuchet MS" panose="020B0603020202020204" pitchFamily="34" charset="0"/>
              </a:rPr>
              <a:t>cele</a:t>
            </a:r>
            <a:r>
              <a:rPr lang="en-US" sz="1900" dirty="0">
                <a:latin typeface="Trebuchet MS" panose="020B0603020202020204" pitchFamily="34" charset="0"/>
              </a:rPr>
              <a:t> </a:t>
            </a:r>
            <a:r>
              <a:rPr lang="en-US" sz="1900" dirty="0" err="1">
                <a:latin typeface="Trebuchet MS" panose="020B0603020202020204" pitchFamily="34" charset="0"/>
              </a:rPr>
              <a:t>două</a:t>
            </a:r>
            <a:r>
              <a:rPr lang="en-US" sz="1900" dirty="0">
                <a:latin typeface="Trebuchet MS" panose="020B0603020202020204" pitchFamily="34" charset="0"/>
              </a:rPr>
              <a:t> </a:t>
            </a:r>
            <a:r>
              <a:rPr lang="en-US" sz="1900" dirty="0" err="1">
                <a:latin typeface="Trebuchet MS" panose="020B0603020202020204" pitchFamily="34" charset="0"/>
              </a:rPr>
              <a:t>categorii</a:t>
            </a:r>
            <a:r>
              <a:rPr lang="en-US" sz="1900" dirty="0">
                <a:latin typeface="Trebuchet MS" panose="020B0603020202020204" pitchFamily="34" charset="0"/>
              </a:rPr>
              <a:t> de personal - </a:t>
            </a:r>
            <a:r>
              <a:rPr lang="en-US" sz="1900" dirty="0" err="1">
                <a:latin typeface="Trebuchet MS" panose="020B0603020202020204" pitchFamily="34" charset="0"/>
              </a:rPr>
              <a:t>funcționarii</a:t>
            </a:r>
            <a:r>
              <a:rPr lang="en-US" sz="1900" dirty="0">
                <a:latin typeface="Trebuchet MS" panose="020B0603020202020204" pitchFamily="34" charset="0"/>
              </a:rPr>
              <a:t> </a:t>
            </a:r>
            <a:r>
              <a:rPr lang="en-US" sz="1900" dirty="0" err="1">
                <a:latin typeface="Trebuchet MS" panose="020B0603020202020204" pitchFamily="34" charset="0"/>
              </a:rPr>
              <a:t>publici</a:t>
            </a:r>
            <a:r>
              <a:rPr lang="en-US" sz="1900" dirty="0">
                <a:latin typeface="Trebuchet MS" panose="020B0603020202020204" pitchFamily="34" charset="0"/>
              </a:rPr>
              <a:t> </a:t>
            </a:r>
            <a:r>
              <a:rPr lang="en-US" sz="1900" dirty="0" err="1">
                <a:latin typeface="Trebuchet MS" panose="020B0603020202020204" pitchFamily="34" charset="0"/>
              </a:rPr>
              <a:t>și</a:t>
            </a:r>
            <a:r>
              <a:rPr lang="en-US" sz="1900" dirty="0">
                <a:latin typeface="Trebuchet MS" panose="020B0603020202020204" pitchFamily="34" charset="0"/>
              </a:rPr>
              <a:t> </a:t>
            </a:r>
            <a:r>
              <a:rPr lang="en-US" sz="1900" dirty="0" err="1">
                <a:latin typeface="Trebuchet MS" panose="020B0603020202020204" pitchFamily="34" charset="0"/>
              </a:rPr>
              <a:t>personalul</a:t>
            </a:r>
            <a:r>
              <a:rPr lang="en-US" sz="1900" dirty="0">
                <a:latin typeface="Trebuchet MS" panose="020B0603020202020204" pitchFamily="34" charset="0"/>
              </a:rPr>
              <a:t> contractual;</a:t>
            </a:r>
            <a:endParaRPr lang="ro-RO" sz="1900" dirty="0">
              <a:latin typeface="Trebuchet MS" panose="020B0603020202020204" pitchFamily="34" charset="0"/>
            </a:endParaRPr>
          </a:p>
          <a:p>
            <a:pPr marL="285750" indent="-285750" algn="just">
              <a:buFontTx/>
              <a:buChar char="-"/>
            </a:pPr>
            <a:endParaRPr lang="ro-RO" sz="1900" dirty="0">
              <a:latin typeface="Trebuchet MS" panose="020B0603020202020204" pitchFamily="34" charset="0"/>
            </a:endParaRPr>
          </a:p>
          <a:p>
            <a:pPr lvl="1" algn="just"/>
            <a:r>
              <a:rPr lang="en-US" sz="1900" dirty="0">
                <a:latin typeface="Trebuchet MS" panose="020B0603020202020204" pitchFamily="34" charset="0"/>
              </a:rPr>
              <a:t>Analiza de imagine a </a:t>
            </a:r>
            <a:r>
              <a:rPr lang="en-US" sz="1900" dirty="0" err="1">
                <a:latin typeface="Trebuchet MS" panose="020B0603020202020204" pitchFamily="34" charset="0"/>
              </a:rPr>
              <a:t>modului</a:t>
            </a:r>
            <a:r>
              <a:rPr lang="en-US" sz="1900" dirty="0">
                <a:latin typeface="Trebuchet MS" panose="020B0603020202020204" pitchFamily="34" charset="0"/>
              </a:rPr>
              <a:t> </a:t>
            </a:r>
            <a:r>
              <a:rPr lang="en-US" sz="1900" dirty="0" err="1">
                <a:latin typeface="Trebuchet MS" panose="020B0603020202020204" pitchFamily="34" charset="0"/>
              </a:rPr>
              <a:t>în</a:t>
            </a:r>
            <a:r>
              <a:rPr lang="en-US" sz="1900" dirty="0">
                <a:latin typeface="Trebuchet MS" panose="020B0603020202020204" pitchFamily="34" charset="0"/>
              </a:rPr>
              <a:t> care </a:t>
            </a:r>
            <a:r>
              <a:rPr lang="en-US" sz="1900" dirty="0" err="1">
                <a:latin typeface="Trebuchet MS" panose="020B0603020202020204" pitchFamily="34" charset="0"/>
              </a:rPr>
              <a:t>este</a:t>
            </a:r>
            <a:r>
              <a:rPr lang="en-US" sz="1900" dirty="0">
                <a:latin typeface="Trebuchet MS" panose="020B0603020202020204" pitchFamily="34" charset="0"/>
              </a:rPr>
              <a:t> </a:t>
            </a:r>
            <a:r>
              <a:rPr lang="en-US" sz="1900" dirty="0" err="1">
                <a:latin typeface="Trebuchet MS" panose="020B0603020202020204" pitchFamily="34" charset="0"/>
              </a:rPr>
              <a:t>reflectat</a:t>
            </a:r>
            <a:r>
              <a:rPr lang="en-US" sz="1900" dirty="0">
                <a:latin typeface="Trebuchet MS" panose="020B0603020202020204" pitchFamily="34" charset="0"/>
              </a:rPr>
              <a:t> </a:t>
            </a:r>
            <a:r>
              <a:rPr lang="en-US" sz="1900" dirty="0" err="1">
                <a:latin typeface="Trebuchet MS" panose="020B0603020202020204" pitchFamily="34" charset="0"/>
              </a:rPr>
              <a:t>rolul</a:t>
            </a:r>
            <a:r>
              <a:rPr lang="en-US" sz="1900" dirty="0">
                <a:latin typeface="Trebuchet MS" panose="020B0603020202020204" pitchFamily="34" charset="0"/>
              </a:rPr>
              <a:t> ANFP </a:t>
            </a:r>
            <a:r>
              <a:rPr lang="en-US" sz="1900" dirty="0" err="1">
                <a:latin typeface="Trebuchet MS" panose="020B0603020202020204" pitchFamily="34" charset="0"/>
              </a:rPr>
              <a:t>şi</a:t>
            </a:r>
            <a:r>
              <a:rPr lang="en-US" sz="1900" dirty="0">
                <a:latin typeface="Trebuchet MS" panose="020B0603020202020204" pitchFamily="34" charset="0"/>
              </a:rPr>
              <a:t> al </a:t>
            </a:r>
            <a:r>
              <a:rPr lang="en-US" sz="1900" dirty="0" err="1">
                <a:latin typeface="Trebuchet MS" panose="020B0603020202020204" pitchFamily="34" charset="0"/>
              </a:rPr>
              <a:t>funcţionarilor</a:t>
            </a:r>
            <a:r>
              <a:rPr lang="en-US" sz="1900" dirty="0">
                <a:latin typeface="Trebuchet MS" panose="020B0603020202020204" pitchFamily="34" charset="0"/>
              </a:rPr>
              <a:t> </a:t>
            </a:r>
            <a:r>
              <a:rPr lang="en-US" sz="1900" dirty="0" err="1">
                <a:latin typeface="Trebuchet MS" panose="020B0603020202020204" pitchFamily="34" charset="0"/>
              </a:rPr>
              <a:t>publici</a:t>
            </a:r>
            <a:r>
              <a:rPr lang="en-US" sz="1900" dirty="0">
                <a:latin typeface="Trebuchet MS" panose="020B0603020202020204" pitchFamily="34" charset="0"/>
              </a:rPr>
              <a:t> </a:t>
            </a:r>
            <a:r>
              <a:rPr lang="en-US" sz="1900" dirty="0" err="1">
                <a:latin typeface="Trebuchet MS" panose="020B0603020202020204" pitchFamily="34" charset="0"/>
              </a:rPr>
              <a:t>în</a:t>
            </a:r>
            <a:r>
              <a:rPr lang="en-US" sz="1900" dirty="0">
                <a:latin typeface="Trebuchet MS" panose="020B0603020202020204" pitchFamily="34" charset="0"/>
              </a:rPr>
              <a:t> </a:t>
            </a:r>
            <a:r>
              <a:rPr lang="en-US" sz="1900" dirty="0" err="1">
                <a:latin typeface="Trebuchet MS" panose="020B0603020202020204" pitchFamily="34" charset="0"/>
              </a:rPr>
              <a:t>opinia</a:t>
            </a:r>
            <a:r>
              <a:rPr lang="en-US" sz="1900" dirty="0">
                <a:latin typeface="Trebuchet MS" panose="020B0603020202020204" pitchFamily="34" charset="0"/>
              </a:rPr>
              <a:t> publica;</a:t>
            </a:r>
            <a:endParaRPr lang="ro-RO" sz="1900" dirty="0">
              <a:latin typeface="Trebuchet MS" panose="020B0603020202020204" pitchFamily="34" charset="0"/>
            </a:endParaRPr>
          </a:p>
          <a:p>
            <a:pPr lvl="1" algn="just"/>
            <a:endParaRPr lang="ro-RO" sz="1900" dirty="0">
              <a:latin typeface="Trebuchet MS" panose="020B0603020202020204" pitchFamily="34" charset="0"/>
            </a:endParaRPr>
          </a:p>
          <a:p>
            <a:pPr lvl="1" algn="just"/>
            <a:r>
              <a:rPr lang="en-US" sz="1900" dirty="0" err="1">
                <a:latin typeface="Trebuchet MS" panose="020B0603020202020204" pitchFamily="34" charset="0"/>
              </a:rPr>
              <a:t>Studiu</a:t>
            </a:r>
            <a:r>
              <a:rPr lang="en-US" sz="1900" dirty="0">
                <a:latin typeface="Trebuchet MS" panose="020B0603020202020204" pitchFamily="34" charset="0"/>
              </a:rPr>
              <a:t> cu </a:t>
            </a:r>
            <a:r>
              <a:rPr lang="en-US" sz="1900" dirty="0" err="1">
                <a:latin typeface="Trebuchet MS" panose="020B0603020202020204" pitchFamily="34" charset="0"/>
              </a:rPr>
              <a:t>privire</a:t>
            </a:r>
            <a:r>
              <a:rPr lang="en-US" sz="1900" dirty="0">
                <a:latin typeface="Trebuchet MS" panose="020B0603020202020204" pitchFamily="34" charset="0"/>
              </a:rPr>
              <a:t> la </a:t>
            </a:r>
            <a:r>
              <a:rPr lang="en-US" sz="1900" dirty="0" err="1">
                <a:latin typeface="Trebuchet MS" panose="020B0603020202020204" pitchFamily="34" charset="0"/>
              </a:rPr>
              <a:t>modul</a:t>
            </a:r>
            <a:r>
              <a:rPr lang="en-US" sz="1900" dirty="0">
                <a:latin typeface="Trebuchet MS" panose="020B0603020202020204" pitchFamily="34" charset="0"/>
              </a:rPr>
              <a:t> </a:t>
            </a:r>
            <a:r>
              <a:rPr lang="en-US" sz="1900" dirty="0" err="1">
                <a:latin typeface="Trebuchet MS" panose="020B0603020202020204" pitchFamily="34" charset="0"/>
              </a:rPr>
              <a:t>în</a:t>
            </a:r>
            <a:r>
              <a:rPr lang="en-US" sz="1900" dirty="0">
                <a:latin typeface="Trebuchet MS" panose="020B0603020202020204" pitchFamily="34" charset="0"/>
              </a:rPr>
              <a:t> care </a:t>
            </a:r>
            <a:r>
              <a:rPr lang="en-US" sz="1900" dirty="0" err="1">
                <a:latin typeface="Trebuchet MS" panose="020B0603020202020204" pitchFamily="34" charset="0"/>
              </a:rPr>
              <a:t>este</a:t>
            </a:r>
            <a:r>
              <a:rPr lang="en-US" sz="1900" dirty="0">
                <a:latin typeface="Trebuchet MS" panose="020B0603020202020204" pitchFamily="34" charset="0"/>
              </a:rPr>
              <a:t> </a:t>
            </a:r>
            <a:r>
              <a:rPr lang="en-US" sz="1900" dirty="0" err="1">
                <a:latin typeface="Trebuchet MS" panose="020B0603020202020204" pitchFamily="34" charset="0"/>
              </a:rPr>
              <a:t>percepută</a:t>
            </a:r>
            <a:r>
              <a:rPr lang="en-US" sz="1900" dirty="0">
                <a:latin typeface="Trebuchet MS" panose="020B0603020202020204" pitchFamily="34" charset="0"/>
              </a:rPr>
              <a:t> </a:t>
            </a:r>
            <a:r>
              <a:rPr lang="en-US" sz="1900" dirty="0" err="1">
                <a:latin typeface="Trebuchet MS" panose="020B0603020202020204" pitchFamily="34" charset="0"/>
              </a:rPr>
              <a:t>imaginea</a:t>
            </a:r>
            <a:r>
              <a:rPr lang="en-US" sz="1900" dirty="0">
                <a:latin typeface="Trebuchet MS" panose="020B0603020202020204" pitchFamily="34" charset="0"/>
              </a:rPr>
              <a:t> </a:t>
            </a:r>
            <a:r>
              <a:rPr lang="en-US" sz="1900" dirty="0" err="1">
                <a:latin typeface="Trebuchet MS" panose="020B0603020202020204" pitchFamily="34" charset="0"/>
              </a:rPr>
              <a:t>funcţionarilor</a:t>
            </a:r>
            <a:r>
              <a:rPr lang="en-US" sz="1900" dirty="0">
                <a:latin typeface="Trebuchet MS" panose="020B0603020202020204" pitchFamily="34" charset="0"/>
              </a:rPr>
              <a:t> </a:t>
            </a:r>
            <a:r>
              <a:rPr lang="en-US" sz="1900" dirty="0" err="1">
                <a:latin typeface="Trebuchet MS" panose="020B0603020202020204" pitchFamily="34" charset="0"/>
              </a:rPr>
              <a:t>publici</a:t>
            </a:r>
            <a:r>
              <a:rPr lang="en-US" sz="1900" dirty="0">
                <a:latin typeface="Trebuchet MS" panose="020B0603020202020204" pitchFamily="34" charset="0"/>
              </a:rPr>
              <a:t> </a:t>
            </a:r>
            <a:r>
              <a:rPr lang="en-US" sz="1900" dirty="0" err="1">
                <a:latin typeface="Trebuchet MS" panose="020B0603020202020204" pitchFamily="34" charset="0"/>
              </a:rPr>
              <a:t>în</a:t>
            </a:r>
            <a:r>
              <a:rPr lang="en-US" sz="1900" dirty="0">
                <a:latin typeface="Trebuchet MS" panose="020B0603020202020204" pitchFamily="34" charset="0"/>
              </a:rPr>
              <a:t> </a:t>
            </a:r>
            <a:r>
              <a:rPr lang="en-US" sz="1900" dirty="0" err="1">
                <a:latin typeface="Trebuchet MS" panose="020B0603020202020204" pitchFamily="34" charset="0"/>
              </a:rPr>
              <a:t>alte</a:t>
            </a:r>
            <a:r>
              <a:rPr lang="en-US" sz="1900" dirty="0">
                <a:latin typeface="Trebuchet MS" panose="020B0603020202020204" pitchFamily="34" charset="0"/>
              </a:rPr>
              <a:t> state </a:t>
            </a:r>
            <a:r>
              <a:rPr lang="en-US" sz="1900" dirty="0" err="1">
                <a:latin typeface="Trebuchet MS" panose="020B0603020202020204" pitchFamily="34" charset="0"/>
              </a:rPr>
              <a:t>europene</a:t>
            </a:r>
            <a:r>
              <a:rPr lang="en-US" sz="1900" dirty="0">
                <a:latin typeface="Trebuchet MS" panose="020B0603020202020204" pitchFamily="34" charset="0"/>
              </a:rPr>
              <a:t> </a:t>
            </a:r>
            <a:r>
              <a:rPr lang="en-US" sz="1900" dirty="0" err="1">
                <a:latin typeface="Trebuchet MS" panose="020B0603020202020204" pitchFamily="34" charset="0"/>
              </a:rPr>
              <a:t>şi</a:t>
            </a:r>
            <a:r>
              <a:rPr lang="en-US" sz="1900" dirty="0">
                <a:latin typeface="Trebuchet MS" panose="020B0603020202020204" pitchFamily="34" charset="0"/>
              </a:rPr>
              <a:t> </a:t>
            </a:r>
            <a:r>
              <a:rPr lang="en-US" sz="1900" dirty="0" err="1">
                <a:latin typeface="Trebuchet MS" panose="020B0603020202020204" pitchFamily="34" charset="0"/>
              </a:rPr>
              <a:t>modalitatea</a:t>
            </a:r>
            <a:r>
              <a:rPr lang="en-US" sz="1900" dirty="0">
                <a:latin typeface="Trebuchet MS" panose="020B0603020202020204" pitchFamily="34" charset="0"/>
              </a:rPr>
              <a:t> </a:t>
            </a:r>
            <a:r>
              <a:rPr lang="en-US" sz="1900" dirty="0" err="1">
                <a:latin typeface="Trebuchet MS" panose="020B0603020202020204" pitchFamily="34" charset="0"/>
              </a:rPr>
              <a:t>prin</a:t>
            </a:r>
            <a:r>
              <a:rPr lang="en-US" sz="1900" dirty="0">
                <a:latin typeface="Trebuchet MS" panose="020B0603020202020204" pitchFamily="34" charset="0"/>
              </a:rPr>
              <a:t> care </a:t>
            </a:r>
            <a:r>
              <a:rPr lang="en-US" sz="1900" dirty="0" err="1">
                <a:latin typeface="Trebuchet MS" panose="020B0603020202020204" pitchFamily="34" charset="0"/>
              </a:rPr>
              <a:t>alte</a:t>
            </a:r>
            <a:r>
              <a:rPr lang="en-US" sz="1900" dirty="0">
                <a:latin typeface="Trebuchet MS" panose="020B0603020202020204" pitchFamily="34" charset="0"/>
              </a:rPr>
              <a:t> state au </a:t>
            </a:r>
            <a:r>
              <a:rPr lang="en-US" sz="1900" dirty="0" err="1">
                <a:latin typeface="Trebuchet MS" panose="020B0603020202020204" pitchFamily="34" charset="0"/>
              </a:rPr>
              <a:t>reuşit</a:t>
            </a:r>
            <a:r>
              <a:rPr lang="en-US" sz="1900" dirty="0">
                <a:latin typeface="Trebuchet MS" panose="020B0603020202020204" pitchFamily="34" charset="0"/>
              </a:rPr>
              <a:t> </a:t>
            </a:r>
            <a:r>
              <a:rPr lang="en-US" sz="1900" dirty="0" err="1">
                <a:latin typeface="Trebuchet MS" panose="020B0603020202020204" pitchFamily="34" charset="0"/>
              </a:rPr>
              <a:t>să</a:t>
            </a:r>
            <a:r>
              <a:rPr lang="en-US" sz="1900" dirty="0">
                <a:latin typeface="Trebuchet MS" panose="020B0603020202020204" pitchFamily="34" charset="0"/>
              </a:rPr>
              <a:t> </a:t>
            </a:r>
            <a:r>
              <a:rPr lang="en-US" sz="1900" dirty="0" err="1">
                <a:latin typeface="Trebuchet MS" panose="020B0603020202020204" pitchFamily="34" charset="0"/>
              </a:rPr>
              <a:t>crească</a:t>
            </a:r>
            <a:r>
              <a:rPr lang="en-US" sz="1900" dirty="0">
                <a:latin typeface="Trebuchet MS" panose="020B0603020202020204" pitchFamily="34" charset="0"/>
              </a:rPr>
              <a:t> </a:t>
            </a:r>
            <a:r>
              <a:rPr lang="en-US" sz="1900" dirty="0" err="1">
                <a:latin typeface="Trebuchet MS" panose="020B0603020202020204" pitchFamily="34" charset="0"/>
              </a:rPr>
              <a:t>prestigiul</a:t>
            </a:r>
            <a:r>
              <a:rPr lang="en-US" sz="1900" dirty="0">
                <a:latin typeface="Trebuchet MS" panose="020B0603020202020204" pitchFamily="34" charset="0"/>
              </a:rPr>
              <a:t> </a:t>
            </a:r>
            <a:r>
              <a:rPr lang="en-US" sz="1900" dirty="0" err="1">
                <a:latin typeface="Trebuchet MS" panose="020B0603020202020204" pitchFamily="34" charset="0"/>
              </a:rPr>
              <a:t>funcţiei</a:t>
            </a:r>
            <a:r>
              <a:rPr lang="en-US" sz="1900" dirty="0">
                <a:latin typeface="Trebuchet MS" panose="020B0603020202020204" pitchFamily="34" charset="0"/>
              </a:rPr>
              <a:t> </a:t>
            </a:r>
            <a:r>
              <a:rPr lang="en-US" sz="1900" dirty="0" err="1">
                <a:latin typeface="Trebuchet MS" panose="020B0603020202020204" pitchFamily="34" charset="0"/>
              </a:rPr>
              <a:t>publice</a:t>
            </a:r>
            <a:r>
              <a:rPr lang="en-US" sz="1900" dirty="0">
                <a:latin typeface="Trebuchet MS" panose="020B0603020202020204" pitchFamily="34" charset="0"/>
              </a:rPr>
              <a:t>.</a:t>
            </a:r>
          </a:p>
        </p:txBody>
      </p:sp>
      <p:pic>
        <p:nvPicPr>
          <p:cNvPr id="5" name="Graphic 4" descr="Bar graph with upward trend">
            <a:extLst>
              <a:ext uri="{FF2B5EF4-FFF2-40B4-BE49-F238E27FC236}">
                <a16:creationId xmlns:a16="http://schemas.microsoft.com/office/drawing/2014/main" id="{2431B5B6-DB05-10F0-E28D-E4DFE309761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676066" y="2050606"/>
            <a:ext cx="577392" cy="577392"/>
          </a:xfrm>
          <a:prstGeom prst="rect">
            <a:avLst/>
          </a:prstGeom>
        </p:spPr>
      </p:pic>
      <p:pic>
        <p:nvPicPr>
          <p:cNvPr id="9" name="Graphic 8" descr="Research">
            <a:extLst>
              <a:ext uri="{FF2B5EF4-FFF2-40B4-BE49-F238E27FC236}">
                <a16:creationId xmlns:a16="http://schemas.microsoft.com/office/drawing/2014/main" id="{8469B688-5C5B-FA20-AA67-8DA503F02D51}"/>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30680" y="2929785"/>
            <a:ext cx="522778" cy="522778"/>
          </a:xfrm>
          <a:prstGeom prst="rect">
            <a:avLst/>
          </a:prstGeom>
        </p:spPr>
      </p:pic>
      <p:pic>
        <p:nvPicPr>
          <p:cNvPr id="18" name="Picture 17">
            <a:extLst>
              <a:ext uri="{FF2B5EF4-FFF2-40B4-BE49-F238E27FC236}">
                <a16:creationId xmlns:a16="http://schemas.microsoft.com/office/drawing/2014/main" id="{8393C645-2590-6232-C00D-2263C5BF0952}"/>
              </a:ext>
            </a:extLst>
          </p:cNvPr>
          <p:cNvPicPr>
            <a:picLocks noChangeAspect="1"/>
          </p:cNvPicPr>
          <p:nvPr/>
        </p:nvPicPr>
        <p:blipFill>
          <a:blip r:embed="rId18"/>
          <a:stretch>
            <a:fillRect/>
          </a:stretch>
        </p:blipFill>
        <p:spPr>
          <a:xfrm>
            <a:off x="729157" y="4106652"/>
            <a:ext cx="524301" cy="518205"/>
          </a:xfrm>
          <a:prstGeom prst="rect">
            <a:avLst/>
          </a:prstGeom>
        </p:spPr>
      </p:pic>
      <p:pic>
        <p:nvPicPr>
          <p:cNvPr id="19" name="Picture 18">
            <a:extLst>
              <a:ext uri="{FF2B5EF4-FFF2-40B4-BE49-F238E27FC236}">
                <a16:creationId xmlns:a16="http://schemas.microsoft.com/office/drawing/2014/main" id="{215AC4A7-3240-78C4-B137-A461D4DEA809}"/>
              </a:ext>
            </a:extLst>
          </p:cNvPr>
          <p:cNvPicPr>
            <a:picLocks noChangeAspect="1"/>
          </p:cNvPicPr>
          <p:nvPr/>
        </p:nvPicPr>
        <p:blipFill>
          <a:blip r:embed="rId19"/>
          <a:stretch>
            <a:fillRect/>
          </a:stretch>
        </p:blipFill>
        <p:spPr>
          <a:xfrm>
            <a:off x="695644" y="4945618"/>
            <a:ext cx="579170" cy="579170"/>
          </a:xfrm>
          <a:prstGeom prst="rect">
            <a:avLst/>
          </a:prstGeom>
        </p:spPr>
      </p:pic>
    </p:spTree>
    <p:extLst>
      <p:ext uri="{BB962C8B-B14F-4D97-AF65-F5344CB8AC3E}">
        <p14:creationId xmlns:p14="http://schemas.microsoft.com/office/powerpoint/2010/main" val="3060634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695644" y="1425407"/>
            <a:ext cx="11165305" cy="459421"/>
          </a:xfrm>
          <a:prstGeom prst="rect">
            <a:avLst/>
          </a:prstGeom>
          <a:noFill/>
        </p:spPr>
        <p:txBody>
          <a:bodyPr wrap="square" rtlCol="0">
            <a:spAutoFit/>
          </a:bodyPr>
          <a:lstStyle/>
          <a:p>
            <a:pPr marL="0" marR="0" algn="ctr">
              <a:lnSpc>
                <a:spcPct val="107000"/>
              </a:lnSpc>
              <a:spcBef>
                <a:spcPts val="0"/>
              </a:spcBef>
              <a:spcAft>
                <a:spcPts val="800"/>
              </a:spcAft>
            </a:pPr>
            <a:r>
              <a:rPr lang="en-US" sz="2400" b="1"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a:t>
            </a:r>
            <a:r>
              <a:rPr lang="en-US"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r>
              <a:rPr lang="en-US"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graphicFrame>
        <p:nvGraphicFramePr>
          <p:cNvPr id="3" name="Diagram 2"/>
          <p:cNvGraphicFramePr/>
          <p:nvPr>
            <p:extLst>
              <p:ext uri="{D42A27DB-BD31-4B8C-83A1-F6EECF244321}">
                <p14:modId xmlns:p14="http://schemas.microsoft.com/office/powerpoint/2010/main" val="1280026057"/>
              </p:ext>
            </p:extLst>
          </p:nvPr>
        </p:nvGraphicFramePr>
        <p:xfrm>
          <a:off x="490628" y="2740290"/>
          <a:ext cx="11230829" cy="193172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07769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861504" y="2018097"/>
            <a:ext cx="10794430" cy="677108"/>
          </a:xfrm>
          <a:prstGeom prst="rect">
            <a:avLst/>
          </a:prstGeom>
          <a:noFill/>
        </p:spPr>
        <p:txBody>
          <a:bodyPr wrap="square">
            <a:spAutoFit/>
          </a:bodyPr>
          <a:lstStyle/>
          <a:p>
            <a:pPr algn="just"/>
            <a:endParaRPr lang="ro-RO" sz="2000" dirty="0">
              <a:latin typeface="Trebuchet MS" panose="020B0603020202020204" pitchFamily="34" charset="0"/>
            </a:endParaRPr>
          </a:p>
          <a:p>
            <a:pPr marL="285750" indent="-285750">
              <a:buFont typeface="Arial" panose="020B0604020202020204" pitchFamily="34" charset="0"/>
              <a:buChar char="•"/>
            </a:pPr>
            <a:endParaRPr lang="en-US" dirty="0"/>
          </a:p>
        </p:txBody>
      </p:sp>
      <p:graphicFrame>
        <p:nvGraphicFramePr>
          <p:cNvPr id="5" name="Diagram 4"/>
          <p:cNvGraphicFramePr/>
          <p:nvPr>
            <p:extLst>
              <p:ext uri="{D42A27DB-BD31-4B8C-83A1-F6EECF244321}">
                <p14:modId xmlns:p14="http://schemas.microsoft.com/office/powerpoint/2010/main" val="1153976281"/>
              </p:ext>
            </p:extLst>
          </p:nvPr>
        </p:nvGraphicFramePr>
        <p:xfrm>
          <a:off x="1180407" y="1961694"/>
          <a:ext cx="9642764" cy="345205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9" name="Picture 8" descr="5 Tipps für produktive Meetings"/>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8821446" y="2958641"/>
            <a:ext cx="2183245" cy="873298"/>
          </a:xfrm>
          <a:prstGeom prst="rect">
            <a:avLst/>
          </a:prstGeom>
        </p:spPr>
      </p:pic>
      <p:pic>
        <p:nvPicPr>
          <p:cNvPr id="3" name="Picture 2"/>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10277457" y="3600534"/>
            <a:ext cx="1124733" cy="1499644"/>
          </a:xfrm>
          <a:prstGeom prst="rect">
            <a:avLst/>
          </a:prstGeom>
        </p:spPr>
      </p:pic>
      <p:pic>
        <p:nvPicPr>
          <p:cNvPr id="8" name="Picture 7"/>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8976755" y="4607427"/>
            <a:ext cx="1691107" cy="1268330"/>
          </a:xfrm>
          <a:prstGeom prst="rect">
            <a:avLst/>
          </a:prstGeom>
        </p:spPr>
      </p:pic>
    </p:spTree>
    <p:extLst>
      <p:ext uri="{BB962C8B-B14F-4D97-AF65-F5344CB8AC3E}">
        <p14:creationId xmlns:p14="http://schemas.microsoft.com/office/powerpoint/2010/main" val="159629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726164"/>
            <a:ext cx="10706100" cy="1531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861504" y="2018097"/>
            <a:ext cx="10794430" cy="2400657"/>
          </a:xfrm>
          <a:prstGeom prst="rect">
            <a:avLst/>
          </a:prstGeom>
          <a:noFill/>
        </p:spPr>
        <p:txBody>
          <a:bodyPr wrap="square">
            <a:spAutoFit/>
          </a:bodyPr>
          <a:lstStyle/>
          <a:p>
            <a:pPr algn="just"/>
            <a:r>
              <a:rPr lang="en-US" sz="2200" b="1" dirty="0">
                <a:latin typeface="Trebuchet MS" panose="020B0603020202020204" pitchFamily="34" charset="0"/>
              </a:rPr>
              <a:t>	  </a:t>
            </a:r>
            <a:r>
              <a:rPr lang="ro-RO" sz="2200" b="1" dirty="0">
                <a:latin typeface="Trebuchet MS" panose="020B0603020202020204" pitchFamily="34" charset="0"/>
              </a:rPr>
              <a:t>Ghid</a:t>
            </a:r>
            <a:r>
              <a:rPr lang="en-US" sz="2200" b="1" dirty="0">
                <a:latin typeface="Trebuchet MS" panose="020B0603020202020204" pitchFamily="34" charset="0"/>
              </a:rPr>
              <a:t> </a:t>
            </a:r>
            <a:r>
              <a:rPr lang="en-US" sz="2200" b="1" dirty="0" err="1">
                <a:latin typeface="Trebuchet MS" panose="020B0603020202020204" pitchFamily="34" charset="0"/>
              </a:rPr>
              <a:t>şi</a:t>
            </a:r>
            <a:r>
              <a:rPr lang="en-US" sz="2200" b="1" dirty="0">
                <a:latin typeface="Trebuchet MS" panose="020B0603020202020204" pitchFamily="34" charset="0"/>
              </a:rPr>
              <a:t> tutorial</a:t>
            </a:r>
            <a:r>
              <a:rPr lang="ro-RO" sz="2200" b="1" dirty="0">
                <a:latin typeface="Trebuchet MS" panose="020B0603020202020204" pitchFamily="34" charset="0"/>
              </a:rPr>
              <a:t> pentru personalul din departamentele de resurse umane</a:t>
            </a:r>
          </a:p>
          <a:p>
            <a:pPr algn="just"/>
            <a:endParaRPr lang="ro-RO" sz="2200" dirty="0">
              <a:latin typeface="Trebuchet MS" panose="020B0603020202020204" pitchFamily="34" charset="0"/>
            </a:endParaRPr>
          </a:p>
          <a:p>
            <a:pPr algn="just"/>
            <a:r>
              <a:rPr lang="ro-RO" sz="2200" dirty="0">
                <a:latin typeface="Trebuchet MS" panose="020B0603020202020204" pitchFamily="34" charset="0"/>
              </a:rPr>
              <a:t>Scop</a:t>
            </a:r>
            <a:r>
              <a:rPr lang="en-US" sz="2200" dirty="0">
                <a:latin typeface="Trebuchet MS" panose="020B0603020202020204" pitchFamily="34" charset="0"/>
              </a:rPr>
              <a:t>: </a:t>
            </a:r>
            <a:r>
              <a:rPr lang="en-US" sz="2200" dirty="0" err="1">
                <a:latin typeface="Trebuchet MS" panose="020B0603020202020204" pitchFamily="34" charset="0"/>
              </a:rPr>
              <a:t>Materialele</a:t>
            </a:r>
            <a:r>
              <a:rPr lang="en-US" sz="2200" dirty="0">
                <a:latin typeface="Trebuchet MS" panose="020B0603020202020204" pitchFamily="34" charset="0"/>
              </a:rPr>
              <a:t> </a:t>
            </a:r>
            <a:r>
              <a:rPr lang="en-US" sz="2200" dirty="0" err="1">
                <a:latin typeface="Trebuchet MS" panose="020B0603020202020204" pitchFamily="34" charset="0"/>
              </a:rPr>
              <a:t>vor</a:t>
            </a:r>
            <a:r>
              <a:rPr lang="en-US" sz="2200" dirty="0">
                <a:latin typeface="Trebuchet MS" panose="020B0603020202020204" pitchFamily="34" charset="0"/>
              </a:rPr>
              <a:t> </a:t>
            </a:r>
            <a:r>
              <a:rPr lang="ro-RO" sz="2200" dirty="0">
                <a:latin typeface="Trebuchet MS" panose="020B0603020202020204" pitchFamily="34" charset="0"/>
              </a:rPr>
              <a:t>oferi într-o manieră pragmatică îndrumări şi indicaţii referitoare la implementarea cadrului legislativ aferent managementului resurselor umane din administraţia publică, dar </a:t>
            </a:r>
            <a:r>
              <a:rPr lang="en-US" sz="2200" dirty="0" err="1">
                <a:latin typeface="Trebuchet MS" panose="020B0603020202020204" pitchFamily="34" charset="0"/>
              </a:rPr>
              <a:t>va</a:t>
            </a:r>
            <a:r>
              <a:rPr lang="en-US" sz="2200" dirty="0">
                <a:latin typeface="Trebuchet MS" panose="020B0603020202020204" pitchFamily="34" charset="0"/>
              </a:rPr>
              <a:t> </a:t>
            </a:r>
            <a:r>
              <a:rPr lang="en-US" sz="2200" dirty="0" err="1">
                <a:latin typeface="Trebuchet MS" panose="020B0603020202020204" pitchFamily="34" charset="0"/>
              </a:rPr>
              <a:t>urm</a:t>
            </a:r>
            <a:r>
              <a:rPr lang="ro-RO" sz="2200" dirty="0">
                <a:latin typeface="Trebuchet MS" panose="020B0603020202020204" pitchFamily="34" charset="0"/>
              </a:rPr>
              <a:t>ă</a:t>
            </a:r>
            <a:r>
              <a:rPr lang="en-US" sz="2200" dirty="0" err="1">
                <a:latin typeface="Trebuchet MS" panose="020B0603020202020204" pitchFamily="34" charset="0"/>
              </a:rPr>
              <a:t>ri</a:t>
            </a:r>
            <a:r>
              <a:rPr lang="en-US" sz="2200" dirty="0">
                <a:latin typeface="Trebuchet MS" panose="020B0603020202020204" pitchFamily="34" charset="0"/>
              </a:rPr>
              <a:t> </a:t>
            </a:r>
            <a:r>
              <a:rPr lang="ro-RO" sz="2200" dirty="0">
                <a:latin typeface="Trebuchet MS" panose="020B0603020202020204" pitchFamily="34" charset="0"/>
              </a:rPr>
              <a:t>și</a:t>
            </a:r>
            <a:r>
              <a:rPr lang="en-US" sz="2200" dirty="0">
                <a:latin typeface="Trebuchet MS" panose="020B0603020202020204" pitchFamily="34" charset="0"/>
              </a:rPr>
              <a:t> </a:t>
            </a:r>
            <a:r>
              <a:rPr lang="en-US" sz="2200" dirty="0" err="1">
                <a:latin typeface="Trebuchet MS" panose="020B0603020202020204" pitchFamily="34" charset="0"/>
              </a:rPr>
              <a:t>crearea</a:t>
            </a:r>
            <a:r>
              <a:rPr lang="en-US" sz="2200" dirty="0">
                <a:latin typeface="Trebuchet MS" panose="020B0603020202020204" pitchFamily="34" charset="0"/>
              </a:rPr>
              <a:t> de </a:t>
            </a:r>
            <a:r>
              <a:rPr lang="ro-RO" sz="2200" dirty="0">
                <a:latin typeface="Trebuchet MS" panose="020B0603020202020204" pitchFamily="34" charset="0"/>
              </a:rPr>
              <a:t>standarde uniforme în desfăşurarea activităţii.</a:t>
            </a:r>
          </a:p>
          <a:p>
            <a:pPr marL="285750" indent="-285750">
              <a:buFontTx/>
              <a:buChar char="-"/>
            </a:pPr>
            <a:endParaRPr lang="ro-RO" dirty="0"/>
          </a:p>
        </p:txBody>
      </p:sp>
      <p:pic>
        <p:nvPicPr>
          <p:cNvPr id="3" name="Picture 2" descr="KONSERVASI BANGUNAN DAN LINGKUNGAN KERATON KASUNANAN SURAKARTA | Jurnal ..."/>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022465" y="1842238"/>
            <a:ext cx="907132" cy="883926"/>
          </a:xfrm>
          <a:prstGeom prst="rect">
            <a:avLst/>
          </a:prstGeom>
        </p:spPr>
      </p:pic>
    </p:spTree>
    <p:extLst>
      <p:ext uri="{BB962C8B-B14F-4D97-AF65-F5344CB8AC3E}">
        <p14:creationId xmlns:p14="http://schemas.microsoft.com/office/powerpoint/2010/main" val="3556663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389" y="3086100"/>
            <a:ext cx="10757982" cy="12382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861504" y="2018097"/>
            <a:ext cx="10794430" cy="2400657"/>
          </a:xfrm>
          <a:prstGeom prst="rect">
            <a:avLst/>
          </a:prstGeom>
          <a:noFill/>
        </p:spPr>
        <p:txBody>
          <a:bodyPr wrap="square">
            <a:spAutoFit/>
          </a:bodyPr>
          <a:lstStyle/>
          <a:p>
            <a:pPr lvl="2" algn="just"/>
            <a:r>
              <a:rPr lang="ro-RO" sz="2200" b="1" dirty="0">
                <a:latin typeface="Trebuchet MS" panose="020B0603020202020204" pitchFamily="34" charset="0"/>
              </a:rPr>
              <a:t>Ghid și tutorial pentru consolidarea competenţelor de management al performanţei</a:t>
            </a:r>
          </a:p>
          <a:p>
            <a:pPr algn="just"/>
            <a:endParaRPr lang="ro-RO" sz="2200" dirty="0">
              <a:latin typeface="Trebuchet MS" panose="020B0603020202020204" pitchFamily="34" charset="0"/>
            </a:endParaRPr>
          </a:p>
          <a:p>
            <a:pPr algn="just"/>
            <a:r>
              <a:rPr lang="ro-RO" sz="2200" dirty="0">
                <a:latin typeface="Trebuchet MS" panose="020B0603020202020204" pitchFamily="34" charset="0"/>
              </a:rPr>
              <a:t>Scop: Materialele vor oferi într-o manieră pragmatică îndrumări şi indicaţii pentru funcționarii publici de conducere și înalții funcționari publici în procesul de dezvoltare a echipelor pe care le coordonează.</a:t>
            </a:r>
          </a:p>
          <a:p>
            <a:pPr marL="285750" indent="-285750">
              <a:buFontTx/>
              <a:buChar char="-"/>
            </a:pPr>
            <a:endParaRPr lang="ro-RO" dirty="0"/>
          </a:p>
        </p:txBody>
      </p:sp>
      <p:pic>
        <p:nvPicPr>
          <p:cNvPr id="3" name="Picture 2"/>
          <p:cNvPicPr>
            <a:picLocks noChangeAspect="1"/>
          </p:cNvPicPr>
          <p:nvPr/>
        </p:nvPicPr>
        <p:blipFill>
          <a:blip r:embed="rId14"/>
          <a:stretch>
            <a:fillRect/>
          </a:stretch>
        </p:blipFill>
        <p:spPr>
          <a:xfrm>
            <a:off x="943389" y="2018098"/>
            <a:ext cx="843847" cy="821194"/>
          </a:xfrm>
          <a:prstGeom prst="rect">
            <a:avLst/>
          </a:prstGeom>
        </p:spPr>
      </p:pic>
    </p:spTree>
    <p:extLst>
      <p:ext uri="{BB962C8B-B14F-4D97-AF65-F5344CB8AC3E}">
        <p14:creationId xmlns:p14="http://schemas.microsoft.com/office/powerpoint/2010/main" val="2192724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2390776"/>
            <a:ext cx="10641202" cy="11049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76350" y="4124325"/>
            <a:ext cx="10563225" cy="11049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931025" y="2011285"/>
            <a:ext cx="10986527" cy="3547686"/>
          </a:xfrm>
          <a:prstGeom prst="rect">
            <a:avLst/>
          </a:prstGeom>
          <a:noFill/>
        </p:spPr>
        <p:txBody>
          <a:bodyPr wrap="square">
            <a:spAutoFit/>
          </a:bodyPr>
          <a:lstStyle/>
          <a:p>
            <a:pPr algn="just"/>
            <a:r>
              <a:rPr lang="ro-RO" sz="2200" b="1" dirty="0">
                <a:latin typeface="Trebuchet MS" panose="020B0603020202020204" pitchFamily="34" charset="0"/>
              </a:rPr>
              <a:t>Propunere privind standardul de formare profesională al consilierilor de etică</a:t>
            </a:r>
          </a:p>
          <a:p>
            <a:pPr marL="285750" indent="-285750" algn="just">
              <a:buFont typeface="Arial" panose="020B0604020202020204" pitchFamily="34" charset="0"/>
              <a:buChar char="•"/>
            </a:pPr>
            <a:r>
              <a:rPr lang="ro-RO" sz="2200" dirty="0">
                <a:latin typeface="Trebuchet MS" panose="020B0603020202020204" pitchFamily="34" charset="0"/>
              </a:rPr>
              <a:t>Scop: Standardul va sprijini și va inspira învățarea profesională și dezvoltarea carierei consilierilor de etică, prin creșterea nivelului de competență profesională a acestora în domeniul lor de activitate. </a:t>
            </a:r>
          </a:p>
          <a:p>
            <a:pPr algn="just"/>
            <a:endParaRPr lang="ro-RO" sz="2200" dirty="0">
              <a:latin typeface="Trebuchet MS" panose="020B0603020202020204" pitchFamily="34" charset="0"/>
            </a:endParaRPr>
          </a:p>
          <a:p>
            <a:pPr algn="just"/>
            <a:r>
              <a:rPr lang="ro-RO" sz="2200" b="1" dirty="0">
                <a:latin typeface="Trebuchet MS" panose="020B0603020202020204" pitchFamily="34" charset="0"/>
              </a:rPr>
              <a:t>Ghid și tutorial pentru activitatea consilierilor de etică</a:t>
            </a:r>
          </a:p>
          <a:p>
            <a:pPr marL="285750" indent="-285750" algn="just">
              <a:buFont typeface="Arial" panose="020B0604020202020204" pitchFamily="34" charset="0"/>
              <a:buChar char="•"/>
            </a:pPr>
            <a:r>
              <a:rPr lang="ro-RO" sz="2200" dirty="0">
                <a:latin typeface="Trebuchet MS" panose="020B0603020202020204" pitchFamily="34" charset="0"/>
              </a:rPr>
              <a:t>Scop: Aceste </a:t>
            </a:r>
            <a:r>
              <a:rPr lang="ro-RO" sz="2200" dirty="0" smtClean="0">
                <a:latin typeface="Trebuchet MS" panose="020B0603020202020204" pitchFamily="34" charset="0"/>
              </a:rPr>
              <a:t>materiale </a:t>
            </a:r>
            <a:r>
              <a:rPr lang="ro-RO" sz="2200" dirty="0">
                <a:latin typeface="Trebuchet MS" panose="020B0603020202020204" pitchFamily="34" charset="0"/>
              </a:rPr>
              <a:t>vor oferi într-o manieră pragmatică îndrumări şi indicaţii pentru  consilierii de etică din cadrul instituţiilor publice, utile în desfăşurarea procesului de consiliere în condiţii optime. </a:t>
            </a:r>
          </a:p>
          <a:p>
            <a:pPr marL="285750" indent="-285750">
              <a:buFontTx/>
              <a:buChar char="-"/>
            </a:pPr>
            <a:endParaRPr lang="ro-RO" dirty="0"/>
          </a:p>
        </p:txBody>
      </p:sp>
    </p:spTree>
    <p:extLst>
      <p:ext uri="{BB962C8B-B14F-4D97-AF65-F5344CB8AC3E}">
        <p14:creationId xmlns:p14="http://schemas.microsoft.com/office/powerpoint/2010/main" val="3009999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490629" y="2142651"/>
            <a:ext cx="11426923" cy="3416320"/>
          </a:xfrm>
          <a:prstGeom prst="rect">
            <a:avLst/>
          </a:prstGeom>
          <a:noFill/>
        </p:spPr>
        <p:txBody>
          <a:bodyPr wrap="square">
            <a:spAutoFit/>
          </a:bodyPr>
          <a:lstStyle/>
          <a:p>
            <a:pPr algn="just"/>
            <a:r>
              <a:rPr lang="ro-RO" b="1" dirty="0">
                <a:latin typeface="Trebuchet MS" panose="020B0603020202020204" pitchFamily="34" charset="0"/>
              </a:rPr>
              <a:t>Ghid de relaționare în cadrul activităților de relații cu publicul și al compartimentelor de helpdesk cu beneficiarii activității și de soluționare operativă a cererilor acestora </a:t>
            </a:r>
          </a:p>
          <a:p>
            <a:pPr algn="just"/>
            <a:r>
              <a:rPr lang="ro-RO" dirty="0">
                <a:latin typeface="Trebuchet MS" panose="020B0603020202020204" pitchFamily="34" charset="0"/>
              </a:rPr>
              <a:t>Ghidul:</a:t>
            </a:r>
          </a:p>
          <a:p>
            <a:pPr lvl="1" algn="just"/>
            <a:r>
              <a:rPr lang="en-US" dirty="0" smtClean="0">
                <a:latin typeface="Trebuchet MS" panose="020B0603020202020204" pitchFamily="34" charset="0"/>
              </a:rPr>
              <a:t> </a:t>
            </a:r>
            <a:r>
              <a:rPr lang="ro-RO" dirty="0" smtClean="0">
                <a:latin typeface="Trebuchet MS" panose="020B0603020202020204" pitchFamily="34" charset="0"/>
              </a:rPr>
              <a:t>va </a:t>
            </a:r>
            <a:r>
              <a:rPr lang="ro-RO" dirty="0">
                <a:latin typeface="Trebuchet MS" panose="020B0603020202020204" pitchFamily="34" charset="0"/>
              </a:rPr>
              <a:t>avea la bază o analiză a modului în care aceste servicii se derulează în </a:t>
            </a:r>
            <a:r>
              <a:rPr lang="ro-RO" dirty="0" smtClean="0">
                <a:latin typeface="Trebuchet MS" panose="020B0603020202020204" pitchFamily="34" charset="0"/>
              </a:rPr>
              <a:t>prezent</a:t>
            </a:r>
            <a:r>
              <a:rPr lang="en-US" dirty="0" smtClean="0">
                <a:latin typeface="Trebuchet MS" panose="020B0603020202020204" pitchFamily="34" charset="0"/>
              </a:rPr>
              <a:t>;</a:t>
            </a:r>
            <a:r>
              <a:rPr lang="ro-RO" dirty="0" smtClean="0">
                <a:latin typeface="Trebuchet MS" panose="020B0603020202020204" pitchFamily="34" charset="0"/>
              </a:rPr>
              <a:t> </a:t>
            </a:r>
            <a:endParaRPr lang="ro-RO" dirty="0">
              <a:latin typeface="Trebuchet MS" panose="020B0603020202020204" pitchFamily="34" charset="0"/>
            </a:endParaRPr>
          </a:p>
          <a:p>
            <a:pPr lvl="1" algn="just"/>
            <a:r>
              <a:rPr lang="en-US" dirty="0" smtClean="0">
                <a:latin typeface="Trebuchet MS" panose="020B0603020202020204" pitchFamily="34" charset="0"/>
              </a:rPr>
              <a:t> </a:t>
            </a:r>
            <a:r>
              <a:rPr lang="ro-RO" dirty="0" smtClean="0">
                <a:latin typeface="Trebuchet MS" panose="020B0603020202020204" pitchFamily="34" charset="0"/>
              </a:rPr>
              <a:t>va </a:t>
            </a:r>
            <a:r>
              <a:rPr lang="ro-RO" dirty="0">
                <a:latin typeface="Trebuchet MS" panose="020B0603020202020204" pitchFamily="34" charset="0"/>
              </a:rPr>
              <a:t>urmări prezentarea acelor instrumente/ metode/ strategii care să conducă la realizarea activității </a:t>
            </a:r>
            <a:endParaRPr lang="en-US" dirty="0" smtClean="0">
              <a:latin typeface="Trebuchet MS" panose="020B0603020202020204" pitchFamily="34" charset="0"/>
            </a:endParaRPr>
          </a:p>
          <a:p>
            <a:pPr lvl="1" algn="just"/>
            <a:r>
              <a:rPr lang="en-US" dirty="0">
                <a:latin typeface="Trebuchet MS" panose="020B0603020202020204" pitchFamily="34" charset="0"/>
              </a:rPr>
              <a:t> </a:t>
            </a:r>
            <a:r>
              <a:rPr lang="ro-RO" dirty="0" smtClean="0">
                <a:latin typeface="Trebuchet MS" panose="020B0603020202020204" pitchFamily="34" charset="0"/>
              </a:rPr>
              <a:t>de </a:t>
            </a:r>
            <a:r>
              <a:rPr lang="ro-RO" dirty="0">
                <a:latin typeface="Trebuchet MS" panose="020B0603020202020204" pitchFamily="34" charset="0"/>
              </a:rPr>
              <a:t>relații cu publicul/ helpdesck în mod eficient și </a:t>
            </a:r>
            <a:r>
              <a:rPr lang="ro-RO" dirty="0" smtClean="0">
                <a:latin typeface="Trebuchet MS" panose="020B0603020202020204" pitchFamily="34" charset="0"/>
              </a:rPr>
              <a:t>profesionist</a:t>
            </a:r>
            <a:r>
              <a:rPr lang="en-US" dirty="0" smtClean="0">
                <a:latin typeface="Trebuchet MS" panose="020B0603020202020204" pitchFamily="34" charset="0"/>
              </a:rPr>
              <a:t>;</a:t>
            </a:r>
            <a:endParaRPr lang="ro-RO" dirty="0">
              <a:latin typeface="Trebuchet MS" panose="020B0603020202020204" pitchFamily="34" charset="0"/>
            </a:endParaRPr>
          </a:p>
          <a:p>
            <a:pPr lvl="1" algn="just"/>
            <a:r>
              <a:rPr lang="en-US" dirty="0" smtClean="0">
                <a:effectLst/>
                <a:latin typeface="Trebuchet MS" panose="020B0603020202020204" pitchFamily="34" charset="0"/>
                <a:ea typeface="Calibri" panose="020F0502020204030204" pitchFamily="34" charset="0"/>
              </a:rPr>
              <a:t> </a:t>
            </a:r>
            <a:r>
              <a:rPr lang="ro-RO" dirty="0" smtClean="0">
                <a:effectLst/>
                <a:latin typeface="Trebuchet MS" panose="020B0603020202020204" pitchFamily="34" charset="0"/>
                <a:ea typeface="Calibri" panose="020F0502020204030204" pitchFamily="34" charset="0"/>
              </a:rPr>
              <a:t>va </a:t>
            </a:r>
            <a:r>
              <a:rPr lang="ro-RO" dirty="0">
                <a:effectLst/>
                <a:latin typeface="Trebuchet MS" panose="020B0603020202020204" pitchFamily="34" charset="0"/>
                <a:ea typeface="Calibri" panose="020F0502020204030204" pitchFamily="34" charset="0"/>
              </a:rPr>
              <a:t>crea profilul personalului implicat în relații cu publicul și helpdesk și va indica/stabili competențele </a:t>
            </a:r>
            <a:r>
              <a:rPr lang="en-US" dirty="0" smtClean="0">
                <a:effectLst/>
                <a:latin typeface="Trebuchet MS" panose="020B0603020202020204" pitchFamily="34" charset="0"/>
                <a:ea typeface="Calibri" panose="020F0502020204030204" pitchFamily="34" charset="0"/>
              </a:rPr>
              <a:t> </a:t>
            </a:r>
          </a:p>
          <a:p>
            <a:pPr lvl="1" algn="just"/>
            <a:r>
              <a:rPr lang="en-US" dirty="0">
                <a:latin typeface="Trebuchet MS" panose="020B0603020202020204" pitchFamily="34" charset="0"/>
                <a:ea typeface="Calibri" panose="020F0502020204030204" pitchFamily="34" charset="0"/>
              </a:rPr>
              <a:t> </a:t>
            </a:r>
            <a:r>
              <a:rPr lang="ro-RO" dirty="0" smtClean="0">
                <a:effectLst/>
                <a:latin typeface="Trebuchet MS" panose="020B0603020202020204" pitchFamily="34" charset="0"/>
                <a:ea typeface="Calibri" panose="020F0502020204030204" pitchFamily="34" charset="0"/>
              </a:rPr>
              <a:t>necesare </a:t>
            </a:r>
            <a:r>
              <a:rPr lang="ro-RO" dirty="0">
                <a:effectLst/>
                <a:latin typeface="Trebuchet MS" panose="020B0603020202020204" pitchFamily="34" charset="0"/>
                <a:ea typeface="Calibri" panose="020F0502020204030204" pitchFamily="34" charset="0"/>
              </a:rPr>
              <a:t>desfășurării unor astfel de </a:t>
            </a:r>
            <a:r>
              <a:rPr lang="ro-RO" dirty="0" smtClean="0">
                <a:effectLst/>
                <a:latin typeface="Trebuchet MS" panose="020B0603020202020204" pitchFamily="34" charset="0"/>
                <a:ea typeface="Calibri" panose="020F0502020204030204" pitchFamily="34" charset="0"/>
              </a:rPr>
              <a:t>activități</a:t>
            </a:r>
            <a:r>
              <a:rPr lang="en-US" dirty="0" smtClean="0">
                <a:effectLst/>
                <a:latin typeface="Trebuchet MS" panose="020B0603020202020204" pitchFamily="34" charset="0"/>
                <a:ea typeface="Calibri" panose="020F0502020204030204" pitchFamily="34" charset="0"/>
              </a:rPr>
              <a:t>;</a:t>
            </a:r>
            <a:endParaRPr lang="ro-RO" dirty="0">
              <a:effectLst/>
              <a:latin typeface="Trebuchet MS" panose="020B0603020202020204" pitchFamily="34" charset="0"/>
              <a:ea typeface="Calibri" panose="020F0502020204030204" pitchFamily="34" charset="0"/>
            </a:endParaRPr>
          </a:p>
          <a:p>
            <a:pPr lvl="1" algn="just"/>
            <a:r>
              <a:rPr lang="en-US" dirty="0" smtClean="0">
                <a:effectLst/>
                <a:latin typeface="Trebuchet MS" panose="020B0603020202020204" pitchFamily="34" charset="0"/>
                <a:ea typeface="Calibri" panose="020F0502020204030204" pitchFamily="34" charset="0"/>
              </a:rPr>
              <a:t> </a:t>
            </a:r>
            <a:r>
              <a:rPr lang="en-US" dirty="0" err="1" smtClean="0">
                <a:effectLst/>
                <a:latin typeface="Trebuchet MS" panose="020B0603020202020204" pitchFamily="34" charset="0"/>
                <a:ea typeface="Calibri" panose="020F0502020204030204" pitchFamily="34" charset="0"/>
              </a:rPr>
              <a:t>va</a:t>
            </a:r>
            <a:r>
              <a:rPr lang="en-US" dirty="0" smtClean="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urmări</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prezentarea</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unor</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elemente</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bune</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practici</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recomandări</a:t>
            </a:r>
            <a:r>
              <a:rPr lang="en-US" dirty="0">
                <a:effectLst/>
                <a:latin typeface="Trebuchet MS" panose="020B0603020202020204" pitchFamily="34" charset="0"/>
                <a:ea typeface="Calibri" panose="020F0502020204030204" pitchFamily="34" charset="0"/>
              </a:rPr>
              <a:t>) de management al </a:t>
            </a:r>
            <a:r>
              <a:rPr lang="en-US" dirty="0" err="1">
                <a:effectLst/>
                <a:latin typeface="Trebuchet MS" panose="020B0603020202020204" pitchFamily="34" charset="0"/>
                <a:ea typeface="Calibri" panose="020F0502020204030204" pitchFamily="34" charset="0"/>
              </a:rPr>
              <a:t>stresului</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și</a:t>
            </a:r>
            <a:r>
              <a:rPr lang="en-US" dirty="0">
                <a:effectLst/>
                <a:latin typeface="Trebuchet MS" panose="020B0603020202020204" pitchFamily="34" charset="0"/>
                <a:ea typeface="Calibri" panose="020F0502020204030204" pitchFamily="34" charset="0"/>
              </a:rPr>
              <a:t> de </a:t>
            </a:r>
            <a:endParaRPr lang="en-US" dirty="0" smtClean="0">
              <a:effectLst/>
              <a:latin typeface="Trebuchet MS" panose="020B0603020202020204" pitchFamily="34" charset="0"/>
              <a:ea typeface="Calibri" panose="020F0502020204030204" pitchFamily="34" charset="0"/>
            </a:endParaRPr>
          </a:p>
          <a:p>
            <a:pPr lvl="1" algn="just"/>
            <a:r>
              <a:rPr lang="en-US" dirty="0">
                <a:latin typeface="Trebuchet MS" panose="020B0603020202020204" pitchFamily="34" charset="0"/>
                <a:ea typeface="Calibri" panose="020F0502020204030204" pitchFamily="34" charset="0"/>
              </a:rPr>
              <a:t> </a:t>
            </a:r>
            <a:r>
              <a:rPr lang="en-US" dirty="0" smtClean="0">
                <a:effectLst/>
                <a:latin typeface="Trebuchet MS" panose="020B0603020202020204" pitchFamily="34" charset="0"/>
                <a:ea typeface="Calibri" panose="020F0502020204030204" pitchFamily="34" charset="0"/>
              </a:rPr>
              <a:t>comunicare </a:t>
            </a:r>
            <a:r>
              <a:rPr lang="en-US" dirty="0" err="1">
                <a:effectLst/>
                <a:latin typeface="Trebuchet MS" panose="020B0603020202020204" pitchFamily="34" charset="0"/>
                <a:ea typeface="Calibri" panose="020F0502020204030204" pitchFamily="34" charset="0"/>
              </a:rPr>
              <a:t>asertivă</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inclusiv</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propunere</a:t>
            </a:r>
            <a:r>
              <a:rPr lang="en-US" dirty="0">
                <a:effectLst/>
                <a:latin typeface="Trebuchet MS" panose="020B0603020202020204" pitchFamily="34" charset="0"/>
                <a:ea typeface="Calibri" panose="020F0502020204030204" pitchFamily="34" charset="0"/>
              </a:rPr>
              <a:t> de </a:t>
            </a:r>
            <a:r>
              <a:rPr lang="en-US" dirty="0" err="1">
                <a:effectLst/>
                <a:latin typeface="Trebuchet MS" panose="020B0603020202020204" pitchFamily="34" charset="0"/>
                <a:ea typeface="Calibri" panose="020F0502020204030204" pitchFamily="34" charset="0"/>
              </a:rPr>
              <a:t>mesaje</a:t>
            </a:r>
            <a:r>
              <a:rPr lang="en-US" dirty="0">
                <a:effectLst/>
                <a:latin typeface="Trebuchet MS" panose="020B0603020202020204" pitchFamily="34" charset="0"/>
                <a:ea typeface="Calibri" panose="020F0502020204030204" pitchFamily="34" charset="0"/>
              </a:rPr>
              <a:t> care </a:t>
            </a:r>
            <a:r>
              <a:rPr lang="en-US" dirty="0" err="1">
                <a:effectLst/>
                <a:latin typeface="Trebuchet MS" panose="020B0603020202020204" pitchFamily="34" charset="0"/>
                <a:ea typeface="Calibri" panose="020F0502020204030204" pitchFamily="34" charset="0"/>
              </a:rPr>
              <a:t>să</a:t>
            </a:r>
            <a:r>
              <a:rPr lang="en-US" dirty="0">
                <a:effectLst/>
                <a:latin typeface="Trebuchet MS" panose="020B0603020202020204" pitchFamily="34" charset="0"/>
                <a:ea typeface="Calibri" panose="020F0502020204030204" pitchFamily="34" charset="0"/>
              </a:rPr>
              <a:t> fie </a:t>
            </a:r>
            <a:r>
              <a:rPr lang="en-US" dirty="0" err="1">
                <a:effectLst/>
                <a:latin typeface="Trebuchet MS" panose="020B0603020202020204" pitchFamily="34" charset="0"/>
                <a:ea typeface="Calibri" panose="020F0502020204030204" pitchFamily="34" charset="0"/>
              </a:rPr>
              <a:t>folosite</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în</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cazul</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unor</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situații</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dificile</a:t>
            </a:r>
            <a:r>
              <a:rPr lang="en-US" dirty="0">
                <a:effectLst/>
                <a:latin typeface="Trebuchet MS" panose="020B0603020202020204" pitchFamily="34" charset="0"/>
                <a:ea typeface="Calibri" panose="020F0502020204030204" pitchFamily="34" charset="0"/>
              </a:rPr>
              <a:t>/ de </a:t>
            </a:r>
            <a:endParaRPr lang="en-US" dirty="0" smtClean="0">
              <a:effectLst/>
              <a:latin typeface="Trebuchet MS" panose="020B0603020202020204" pitchFamily="34" charset="0"/>
              <a:ea typeface="Calibri" panose="020F0502020204030204" pitchFamily="34" charset="0"/>
            </a:endParaRPr>
          </a:p>
          <a:p>
            <a:pPr lvl="1" algn="just"/>
            <a:r>
              <a:rPr lang="en-US" dirty="0">
                <a:latin typeface="Trebuchet MS" panose="020B0603020202020204" pitchFamily="34" charset="0"/>
                <a:ea typeface="Calibri" panose="020F0502020204030204" pitchFamily="34" charset="0"/>
              </a:rPr>
              <a:t> </a:t>
            </a:r>
            <a:r>
              <a:rPr lang="en-US" dirty="0" err="1" smtClean="0">
                <a:effectLst/>
                <a:latin typeface="Trebuchet MS" panose="020B0603020202020204" pitchFamily="34" charset="0"/>
                <a:ea typeface="Calibri" panose="020F0502020204030204" pitchFamily="34" charset="0"/>
              </a:rPr>
              <a:t>criză</a:t>
            </a:r>
            <a:r>
              <a:rPr lang="en-US" dirty="0">
                <a:effectLst/>
                <a:latin typeface="Trebuchet MS" panose="020B0603020202020204" pitchFamily="34" charset="0"/>
                <a:ea typeface="Calibri" panose="020F0502020204030204" pitchFamily="34" charset="0"/>
              </a:rPr>
              <a:t>).</a:t>
            </a:r>
          </a:p>
          <a:p>
            <a:endParaRPr lang="ro-RO" dirty="0"/>
          </a:p>
        </p:txBody>
      </p:sp>
      <p:pic>
        <p:nvPicPr>
          <p:cNvPr id="3" name="Picture 2"/>
          <p:cNvPicPr>
            <a:picLocks noChangeAspect="1"/>
          </p:cNvPicPr>
          <p:nvPr/>
        </p:nvPicPr>
        <p:blipFill>
          <a:blip r:embed="rId14"/>
          <a:stretch>
            <a:fillRect/>
          </a:stretch>
        </p:blipFill>
        <p:spPr>
          <a:xfrm>
            <a:off x="807800" y="3069270"/>
            <a:ext cx="210443" cy="210443"/>
          </a:xfrm>
          <a:prstGeom prst="rect">
            <a:avLst/>
          </a:prstGeom>
        </p:spPr>
      </p:pic>
      <p:pic>
        <p:nvPicPr>
          <p:cNvPr id="5" name="Picture 4"/>
          <p:cNvPicPr>
            <a:picLocks noChangeAspect="1"/>
          </p:cNvPicPr>
          <p:nvPr/>
        </p:nvPicPr>
        <p:blipFill>
          <a:blip r:embed="rId14"/>
          <a:stretch>
            <a:fillRect/>
          </a:stretch>
        </p:blipFill>
        <p:spPr>
          <a:xfrm>
            <a:off x="807800" y="3352312"/>
            <a:ext cx="210443" cy="210443"/>
          </a:xfrm>
          <a:prstGeom prst="rect">
            <a:avLst/>
          </a:prstGeom>
        </p:spPr>
      </p:pic>
      <p:pic>
        <p:nvPicPr>
          <p:cNvPr id="8" name="Picture 7"/>
          <p:cNvPicPr>
            <a:picLocks noChangeAspect="1"/>
          </p:cNvPicPr>
          <p:nvPr/>
        </p:nvPicPr>
        <p:blipFill>
          <a:blip r:embed="rId14"/>
          <a:stretch>
            <a:fillRect/>
          </a:stretch>
        </p:blipFill>
        <p:spPr>
          <a:xfrm>
            <a:off x="807800" y="3863570"/>
            <a:ext cx="218230" cy="218230"/>
          </a:xfrm>
          <a:prstGeom prst="rect">
            <a:avLst/>
          </a:prstGeom>
        </p:spPr>
      </p:pic>
      <p:pic>
        <p:nvPicPr>
          <p:cNvPr id="9" name="Picture 8"/>
          <p:cNvPicPr>
            <a:picLocks noChangeAspect="1"/>
          </p:cNvPicPr>
          <p:nvPr/>
        </p:nvPicPr>
        <p:blipFill>
          <a:blip r:embed="rId14"/>
          <a:stretch>
            <a:fillRect/>
          </a:stretch>
        </p:blipFill>
        <p:spPr>
          <a:xfrm>
            <a:off x="807800" y="4445405"/>
            <a:ext cx="226607" cy="226607"/>
          </a:xfrm>
          <a:prstGeom prst="rect">
            <a:avLst/>
          </a:prstGeom>
        </p:spPr>
      </p:pic>
    </p:spTree>
    <p:extLst>
      <p:ext uri="{BB962C8B-B14F-4D97-AF65-F5344CB8AC3E}">
        <p14:creationId xmlns:p14="http://schemas.microsoft.com/office/powerpoint/2010/main" val="4093078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357809" y="2142651"/>
            <a:ext cx="11559743" cy="3816429"/>
          </a:xfrm>
          <a:prstGeom prst="rect">
            <a:avLst/>
          </a:prstGeom>
          <a:noFill/>
        </p:spPr>
        <p:txBody>
          <a:bodyPr wrap="square">
            <a:spAutoFit/>
          </a:bodyPr>
          <a:lstStyle/>
          <a:p>
            <a:pPr algn="just"/>
            <a:r>
              <a:rPr lang="ro-RO" sz="1600" b="1" dirty="0">
                <a:latin typeface="Trebuchet MS" panose="020B0603020202020204" pitchFamily="34" charset="0"/>
              </a:rPr>
              <a:t>Diagnoză organizațională a ANFP</a:t>
            </a:r>
          </a:p>
          <a:p>
            <a:pPr algn="just"/>
            <a:r>
              <a:rPr lang="ro-RO" sz="1600" dirty="0" smtClean="0">
                <a:latin typeface="Trebuchet MS" panose="020B0603020202020204" pitchFamily="34" charset="0"/>
              </a:rPr>
              <a:t>Diagnoza va urmări </a:t>
            </a:r>
            <a:r>
              <a:rPr lang="ro-RO" sz="1600" dirty="0">
                <a:latin typeface="Trebuchet MS" panose="020B0603020202020204" pitchFamily="34" charset="0"/>
              </a:rPr>
              <a:t>culegerea de informații care vor conduce la identificarea punctelor de intervenţie necesare pentru dezvoltarea organizațională și asigurarea eficienței Agenției, în contextul extinderii competențelor și responsabilităților.</a:t>
            </a:r>
          </a:p>
          <a:p>
            <a:pPr algn="just"/>
            <a:endParaRPr lang="ro-RO" sz="1600" dirty="0">
              <a:latin typeface="Trebuchet MS" panose="020B0603020202020204" pitchFamily="34" charset="0"/>
            </a:endParaRPr>
          </a:p>
          <a:p>
            <a:pPr algn="just"/>
            <a:r>
              <a:rPr lang="ro-RO" sz="1600" b="1" dirty="0">
                <a:solidFill>
                  <a:srgbClr val="0070C0"/>
                </a:solidFill>
                <a:latin typeface="Trebuchet MS" panose="020B0603020202020204" pitchFamily="34" charset="0"/>
              </a:rPr>
              <a:t>Diagnoza va cuprinde</a:t>
            </a:r>
            <a:r>
              <a:rPr lang="ro-RO" sz="1600" dirty="0">
                <a:solidFill>
                  <a:srgbClr val="0070C0"/>
                </a:solidFill>
                <a:latin typeface="Trebuchet MS" panose="020B0603020202020204" pitchFamily="34" charset="0"/>
              </a:rPr>
              <a:t>:</a:t>
            </a:r>
          </a:p>
          <a:p>
            <a:pPr marL="285750" indent="-285750" algn="just">
              <a:buFont typeface="Wingdings" panose="05000000000000000000" pitchFamily="2" charset="2"/>
              <a:buChar char="Ø"/>
            </a:pPr>
            <a:r>
              <a:rPr lang="ro-RO" sz="1600" dirty="0">
                <a:latin typeface="Trebuchet MS" panose="020B0603020202020204" pitchFamily="34" charset="0"/>
              </a:rPr>
              <a:t>Analiza culturii organizaționale și a climatului organizațional; </a:t>
            </a:r>
          </a:p>
          <a:p>
            <a:pPr marL="285750" indent="-285750" algn="just">
              <a:buFont typeface="Wingdings" panose="05000000000000000000" pitchFamily="2" charset="2"/>
              <a:buChar char="Ø"/>
            </a:pPr>
            <a:r>
              <a:rPr lang="ro-RO" sz="1600" dirty="0">
                <a:latin typeface="Trebuchet MS" panose="020B0603020202020204" pitchFamily="34" charset="0"/>
              </a:rPr>
              <a:t>Analiza necesitații și oportunității operaționalizării rolului de psiholog în cadrul departamentului de resurse umane al ANFP;</a:t>
            </a:r>
          </a:p>
          <a:p>
            <a:pPr marL="285750" indent="-285750" algn="just">
              <a:buFont typeface="Wingdings" panose="05000000000000000000" pitchFamily="2" charset="2"/>
              <a:buChar char="Ø"/>
            </a:pPr>
            <a:r>
              <a:rPr lang="ro-RO" sz="1600" dirty="0">
                <a:latin typeface="Trebuchet MS" panose="020B0603020202020204" pitchFamily="34" charset="0"/>
              </a:rPr>
              <a:t>Evaluarea riscurilor profesionale, inclusiv a riscurilor psihosociale, și proiectarea unor mecanisme de management al riscurilor și de asigurare a sănătății, inclusiv a sănătății mintale și a stării de bine la locul de muncă;</a:t>
            </a:r>
          </a:p>
          <a:p>
            <a:pPr marL="285750" indent="-285750" algn="just">
              <a:buFont typeface="Wingdings" panose="05000000000000000000" pitchFamily="2" charset="2"/>
              <a:buChar char="Ø"/>
            </a:pPr>
            <a:r>
              <a:rPr lang="ro-RO" sz="1600" dirty="0">
                <a:latin typeface="Trebuchet MS" panose="020B0603020202020204" pitchFamily="34" charset="0"/>
              </a:rPr>
              <a:t>Identificarea unor strategii de schimbare organizaţională și proiectarea unui plan de intervenție;  </a:t>
            </a:r>
          </a:p>
          <a:p>
            <a:pPr marL="285750" indent="-285750" algn="just">
              <a:buFont typeface="Wingdings" panose="05000000000000000000" pitchFamily="2" charset="2"/>
              <a:buChar char="Ø"/>
            </a:pPr>
            <a:r>
              <a:rPr lang="ro-RO" sz="1600" dirty="0">
                <a:latin typeface="Trebuchet MS" panose="020B0603020202020204" pitchFamily="34" charset="0"/>
              </a:rPr>
              <a:t>Măsuri identificate ca fiind prioritare; </a:t>
            </a:r>
          </a:p>
          <a:p>
            <a:pPr marL="285750" indent="-285750" algn="just">
              <a:buFont typeface="Wingdings" panose="05000000000000000000" pitchFamily="2" charset="2"/>
              <a:buChar char="Ø"/>
            </a:pPr>
            <a:r>
              <a:rPr lang="ro-RO" sz="1600" dirty="0">
                <a:latin typeface="Trebuchet MS" panose="020B0603020202020204" pitchFamily="34" charset="0"/>
              </a:rPr>
              <a:t>Evaluarea psihologică a angajaților, pe bază de participare voluntară, și identificarea profilurilor psihologice ale angajaților.</a:t>
            </a:r>
          </a:p>
          <a:p>
            <a:pPr algn="just"/>
            <a:endParaRPr lang="ro-RO" dirty="0">
              <a:latin typeface="Trebuchet MS" panose="020B0603020202020204" pitchFamily="34" charset="0"/>
            </a:endParaRPr>
          </a:p>
        </p:txBody>
      </p:sp>
    </p:spTree>
    <p:extLst>
      <p:ext uri="{BB962C8B-B14F-4D97-AF65-F5344CB8AC3E}">
        <p14:creationId xmlns:p14="http://schemas.microsoft.com/office/powerpoint/2010/main" val="59437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Obiectivul</a:t>
            </a:r>
            <a:r>
              <a:rPr lang="en-US" sz="2800"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proiectului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Rectangle: Diagonal Corners Rounded 4">
            <a:extLst>
              <a:ext uri="{FF2B5EF4-FFF2-40B4-BE49-F238E27FC236}">
                <a16:creationId xmlns:a16="http://schemas.microsoft.com/office/drawing/2014/main" id="{970C8DAB-34C1-F37C-2874-0CD2998C165F}"/>
              </a:ext>
            </a:extLst>
          </p:cNvPr>
          <p:cNvSpPr/>
          <p:nvPr/>
        </p:nvSpPr>
        <p:spPr>
          <a:xfrm>
            <a:off x="274447" y="2316841"/>
            <a:ext cx="11510048" cy="2852530"/>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US" sz="2400" dirty="0" err="1">
                <a:ln w="0"/>
                <a:solidFill>
                  <a:schemeClr val="tx1"/>
                </a:solidFill>
                <a:latin typeface="Trebuchet MS" panose="020B0603020202020204" pitchFamily="34" charset="0"/>
              </a:rPr>
              <a:t>Creșterea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prestigiului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funcției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şi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îmbunătățirea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imaginii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funcționarilor</a:t>
            </a:r>
            <a:r>
              <a:rPr lang="en-US" sz="2400" dirty="0">
                <a:ln w="0"/>
                <a:solidFill>
                  <a:schemeClr val="tx1"/>
                </a:solidFill>
                <a:latin typeface="Trebuchet MS" panose="020B0603020202020204" pitchFamily="34" charset="0"/>
              </a:rPr>
              <a:t> </a:t>
            </a:r>
            <a:r>
              <a:rPr lang="en-US" sz="2400" dirty="0" err="1" smtClean="0">
                <a:ln w="0"/>
                <a:solidFill>
                  <a:schemeClr val="tx1"/>
                </a:solidFill>
                <a:latin typeface="Trebuchet MS" panose="020B0603020202020204" pitchFamily="34" charset="0"/>
              </a:rPr>
              <a:t>publici</a:t>
            </a:r>
            <a:r>
              <a:rPr lang="en-US" sz="2400" dirty="0">
                <a:ln w="0"/>
                <a:solidFill>
                  <a:schemeClr val="tx1"/>
                </a:solidFill>
                <a:latin typeface="Trebuchet MS" panose="020B0603020202020204" pitchFamily="34" charset="0"/>
              </a:rPr>
              <a:t> </a:t>
            </a:r>
            <a:r>
              <a:rPr lang="en-US" sz="2400" dirty="0" err="1" smtClean="0">
                <a:ln w="0"/>
                <a:solidFill>
                  <a:schemeClr val="tx1"/>
                </a:solidFill>
                <a:latin typeface="Trebuchet MS" panose="020B0603020202020204" pitchFamily="34" charset="0"/>
              </a:rPr>
              <a:t>privind</a:t>
            </a:r>
            <a:r>
              <a:rPr lang="en-US" sz="2400" dirty="0" smtClean="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calitatea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serviciilor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oferite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beneficiarilor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prin</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promovarea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carierei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funcționarilor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bazate</a:t>
            </a:r>
            <a:r>
              <a:rPr lang="en-US" sz="2400" dirty="0">
                <a:ln w="0"/>
                <a:solidFill>
                  <a:schemeClr val="tx1"/>
                </a:solidFill>
                <a:latin typeface="Trebuchet MS" panose="020B0603020202020204" pitchFamily="34" charset="0"/>
              </a:rPr>
              <a:t> pe </a:t>
            </a:r>
            <a:r>
              <a:rPr lang="en-US" sz="2400" dirty="0" err="1">
                <a:ln w="0"/>
                <a:solidFill>
                  <a:schemeClr val="tx1"/>
                </a:solidFill>
                <a:latin typeface="Trebuchet MS" panose="020B0603020202020204" pitchFamily="34" charset="0"/>
              </a:rPr>
              <a:t>meritocrație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și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asigurarea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unui</a:t>
            </a:r>
            <a:r>
              <a:rPr lang="en-US" sz="2400" dirty="0">
                <a:ln w="0"/>
                <a:solidFill>
                  <a:schemeClr val="tx1"/>
                </a:solidFill>
                <a:latin typeface="Trebuchet MS" panose="020B0603020202020204" pitchFamily="34" charset="0"/>
              </a:rPr>
              <a:t> management </a:t>
            </a:r>
            <a:r>
              <a:rPr lang="en-US" sz="2400" dirty="0" err="1">
                <a:ln w="0"/>
                <a:solidFill>
                  <a:schemeClr val="tx1"/>
                </a:solidFill>
                <a:latin typeface="Trebuchet MS" panose="020B0603020202020204" pitchFamily="34" charset="0"/>
              </a:rPr>
              <a:t>unitar</a:t>
            </a:r>
            <a:r>
              <a:rPr lang="en-US" sz="2400" dirty="0">
                <a:ln w="0"/>
                <a:solidFill>
                  <a:schemeClr val="tx1"/>
                </a:solidFill>
                <a:latin typeface="Trebuchet MS" panose="020B0603020202020204" pitchFamily="34" charset="0"/>
              </a:rPr>
              <a:t> al </a:t>
            </a:r>
            <a:r>
              <a:rPr lang="en-US" sz="2400" dirty="0" err="1">
                <a:ln w="0"/>
                <a:solidFill>
                  <a:schemeClr val="tx1"/>
                </a:solidFill>
                <a:latin typeface="Trebuchet MS" panose="020B0603020202020204" pitchFamily="34" charset="0"/>
              </a:rPr>
              <a:t>resurselor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umane</a:t>
            </a:r>
            <a:r>
              <a:rPr lang="en-US" sz="2400" dirty="0">
                <a:ln w="0"/>
                <a:solidFill>
                  <a:schemeClr val="tx1"/>
                </a:solidFill>
                <a:latin typeface="Trebuchet MS" panose="020B0603020202020204" pitchFamily="34" charset="0"/>
              </a:rPr>
              <a:t> implicate </a:t>
            </a:r>
            <a:r>
              <a:rPr lang="en-US" sz="2400" dirty="0" err="1">
                <a:ln w="0"/>
                <a:solidFill>
                  <a:schemeClr val="tx1"/>
                </a:solidFill>
                <a:latin typeface="Trebuchet MS" panose="020B0603020202020204" pitchFamily="34" charset="0"/>
              </a:rPr>
              <a:t>în</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furnizarea</a:t>
            </a:r>
            <a:r>
              <a:rPr lang="en-US" sz="2400" dirty="0">
                <a:ln w="0"/>
                <a:solidFill>
                  <a:schemeClr val="tx1"/>
                </a:solidFill>
                <a:latin typeface="Trebuchet MS" panose="020B0603020202020204" pitchFamily="34" charset="0"/>
              </a:rPr>
              <a:t> de </a:t>
            </a:r>
            <a:r>
              <a:rPr lang="en-US" sz="2400" dirty="0" err="1">
                <a:ln w="0"/>
                <a:solidFill>
                  <a:schemeClr val="tx1"/>
                </a:solidFill>
                <a:latin typeface="Trebuchet MS" panose="020B0603020202020204" pitchFamily="34" charset="0"/>
              </a:rPr>
              <a:t>servicii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ceea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ar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avea</a:t>
            </a:r>
            <a:r>
              <a:rPr lang="en-US" sz="2400" dirty="0">
                <a:ln w="0"/>
                <a:solidFill>
                  <a:schemeClr val="tx1"/>
                </a:solidFill>
                <a:latin typeface="Trebuchet MS" panose="020B0603020202020204" pitchFamily="34" charset="0"/>
              </a:rPr>
              <a:t> ca </a:t>
            </a:r>
            <a:r>
              <a:rPr lang="en-US" sz="2400" dirty="0" err="1">
                <a:ln w="0"/>
                <a:solidFill>
                  <a:schemeClr val="tx1"/>
                </a:solidFill>
                <a:latin typeface="Trebuchet MS" panose="020B0603020202020204" pitchFamily="34" charset="0"/>
              </a:rPr>
              <a:t>efect</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îmbunătăţirea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serviciilor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oferite</a:t>
            </a:r>
            <a:r>
              <a:rPr lang="en-US" sz="2400" dirty="0">
                <a:ln w="0"/>
                <a:solidFill>
                  <a:schemeClr val="tx1"/>
                </a:solidFill>
                <a:latin typeface="Trebuchet MS" panose="020B0603020202020204" pitchFamily="34" charset="0"/>
              </a:rPr>
              <a:t> </a:t>
            </a:r>
            <a:r>
              <a:rPr lang="en-US" sz="2400" dirty="0" err="1" smtClean="0">
                <a:ln w="0"/>
                <a:solidFill>
                  <a:schemeClr val="tx1"/>
                </a:solidFill>
                <a:latin typeface="Trebuchet MS" panose="020B0603020202020204" pitchFamily="34" charset="0"/>
              </a:rPr>
              <a:t>cetăţenilor</a:t>
            </a:r>
            <a:r>
              <a:rPr lang="en-US" sz="2400" dirty="0" smtClean="0">
                <a:ln w="0"/>
                <a:solidFill>
                  <a:schemeClr val="tx1"/>
                </a:solidFill>
                <a:latin typeface="Trebuchet MS" panose="020B0603020202020204" pitchFamily="34" charset="0"/>
              </a:rPr>
              <a:t>.</a:t>
            </a:r>
            <a:endParaRPr lang="en-US" sz="2400" dirty="0">
              <a:ln w="0"/>
              <a:solidFill>
                <a:schemeClr val="tx1"/>
              </a:solidFill>
              <a:latin typeface="Trebuchet MS" panose="020B0603020202020204" pitchFamily="34" charset="0"/>
            </a:endParaRPr>
          </a:p>
        </p:txBody>
      </p:sp>
    </p:spTree>
    <p:extLst>
      <p:ext uri="{BB962C8B-B14F-4D97-AF65-F5344CB8AC3E}">
        <p14:creationId xmlns:p14="http://schemas.microsoft.com/office/powerpoint/2010/main" val="3718686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20</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417444" y="2073801"/>
            <a:ext cx="10794430" cy="3416320"/>
          </a:xfrm>
          <a:prstGeom prst="rect">
            <a:avLst/>
          </a:prstGeom>
          <a:noFill/>
        </p:spPr>
        <p:txBody>
          <a:bodyPr wrap="square">
            <a:spAutoFit/>
          </a:bodyPr>
          <a:lstStyle/>
          <a:p>
            <a:r>
              <a:rPr lang="ro-RO" b="1" dirty="0">
                <a:latin typeface="Trebuchet MS" panose="020B0603020202020204" pitchFamily="34" charset="0"/>
              </a:rPr>
              <a:t>Activități de promovare și comunicare: </a:t>
            </a:r>
          </a:p>
          <a:p>
            <a:pPr marL="285750" indent="-285750" algn="just">
              <a:buFont typeface="Wingdings" panose="05000000000000000000" pitchFamily="2" charset="2"/>
              <a:buChar char="Ø"/>
            </a:pPr>
            <a:r>
              <a:rPr lang="ro-RO" dirty="0">
                <a:latin typeface="Trebuchet MS" panose="020B0603020202020204" pitchFamily="34" charset="0"/>
              </a:rPr>
              <a:t>Organizarea unor evenimente de diseminare a rezultatelor, precum şi a specificului activităţilor pe care le implică prestigiul </a:t>
            </a:r>
            <a:r>
              <a:rPr lang="ro-RO" dirty="0" err="1">
                <a:latin typeface="Trebuchet MS" panose="020B0603020202020204" pitchFamily="34" charset="0"/>
              </a:rPr>
              <a:t>funcţiei</a:t>
            </a:r>
            <a:r>
              <a:rPr lang="ro-RO" dirty="0">
                <a:latin typeface="Trebuchet MS" panose="020B0603020202020204" pitchFamily="34" charset="0"/>
              </a:rPr>
              <a:t> publice</a:t>
            </a:r>
            <a:r>
              <a:rPr lang="en-US" dirty="0">
                <a:latin typeface="Trebuchet MS" panose="020B0603020202020204" pitchFamily="34" charset="0"/>
              </a:rPr>
              <a:t>;</a:t>
            </a:r>
            <a:endParaRPr lang="ro-RO" dirty="0">
              <a:latin typeface="Trebuchet MS" panose="020B0603020202020204" pitchFamily="34" charset="0"/>
            </a:endParaRPr>
          </a:p>
          <a:p>
            <a:pPr marL="285750" indent="-285750" algn="just">
              <a:buFont typeface="Wingdings" panose="05000000000000000000" pitchFamily="2" charset="2"/>
              <a:buChar char="Ø"/>
            </a:pPr>
            <a:endParaRPr lang="ro-RO" dirty="0">
              <a:latin typeface="Trebuchet MS" panose="020B0603020202020204" pitchFamily="34" charset="0"/>
            </a:endParaRPr>
          </a:p>
          <a:p>
            <a:pPr marL="285750" indent="-285750" algn="just">
              <a:buFont typeface="Wingdings" panose="05000000000000000000" pitchFamily="2" charset="2"/>
              <a:buChar char="Ø"/>
            </a:pPr>
            <a:r>
              <a:rPr lang="ro-RO" dirty="0">
                <a:latin typeface="Trebuchet MS" panose="020B0603020202020204" pitchFamily="34" charset="0"/>
              </a:rPr>
              <a:t>Derularea unei campanii de promovare online în scopul creșterii prestigiului funcției publice și îmbunătățirii imaginii funcționarilor publici: postări pe canalele social media, creare și distribuție spot radio, </a:t>
            </a:r>
            <a:r>
              <a:rPr lang="ro-RO" dirty="0" smtClean="0">
                <a:latin typeface="Trebuchet MS" panose="020B0603020202020204" pitchFamily="34" charset="0"/>
              </a:rPr>
              <a:t>spot </a:t>
            </a:r>
            <a:r>
              <a:rPr lang="ro-RO" dirty="0">
                <a:latin typeface="Trebuchet MS" panose="020B0603020202020204" pitchFamily="34" charset="0"/>
              </a:rPr>
              <a:t>VIDEO-TV, videoclip de scurt metraj, broșură sintetică în fomat digital, realizarea de parteneriate cu lideri de opinie, comunicatori pentru asigurarea unei expuneri media și social media ridicate</a:t>
            </a:r>
            <a:r>
              <a:rPr lang="en-US" dirty="0">
                <a:latin typeface="Trebuchet MS" panose="020B0603020202020204" pitchFamily="34" charset="0"/>
              </a:rPr>
              <a:t>;</a:t>
            </a:r>
            <a:r>
              <a:rPr lang="ro-RO" dirty="0">
                <a:latin typeface="Trebuchet MS" panose="020B0603020202020204" pitchFamily="34" charset="0"/>
              </a:rPr>
              <a:t> </a:t>
            </a:r>
          </a:p>
          <a:p>
            <a:pPr marL="285750" indent="-285750" algn="just">
              <a:buFont typeface="Wingdings" panose="05000000000000000000" pitchFamily="2" charset="2"/>
              <a:buChar char="Ø"/>
            </a:pPr>
            <a:endParaRPr lang="ro-RO" dirty="0">
              <a:latin typeface="Trebuchet MS" panose="020B0603020202020204" pitchFamily="34" charset="0"/>
            </a:endParaRPr>
          </a:p>
          <a:p>
            <a:pPr marL="285750" indent="-285750" algn="just">
              <a:buFont typeface="Wingdings" panose="05000000000000000000" pitchFamily="2" charset="2"/>
              <a:buChar char="Ø"/>
            </a:pPr>
            <a:r>
              <a:rPr lang="ro-RO" dirty="0">
                <a:latin typeface="Trebuchet MS" panose="020B0603020202020204" pitchFamily="34" charset="0"/>
              </a:rPr>
              <a:t>Crearea de elemente de identitate vizuală asociate scopului și obiectivelor comunicării jalonului 418: slogan, logo, concept grafic pentru corespondența scrisă.</a:t>
            </a:r>
          </a:p>
        </p:txBody>
      </p:sp>
      <p:pic>
        <p:nvPicPr>
          <p:cNvPr id="3" name="Picture 2" descr="How Public Relations is essential for Entertainment and Sports Business ..."/>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8679203" y="1305063"/>
            <a:ext cx="1742961" cy="1074696"/>
          </a:xfrm>
          <a:prstGeom prst="rect">
            <a:avLst/>
          </a:prstGeom>
        </p:spPr>
      </p:pic>
    </p:spTree>
    <p:extLst>
      <p:ext uri="{BB962C8B-B14F-4D97-AF65-F5344CB8AC3E}">
        <p14:creationId xmlns:p14="http://schemas.microsoft.com/office/powerpoint/2010/main" val="1703329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6790E3-399C-E0D0-B467-2B28BBFFB81B}"/>
              </a:ext>
            </a:extLst>
          </p:cNvPr>
          <p:cNvSpPr>
            <a:spLocks noGrp="1"/>
          </p:cNvSpPr>
          <p:nvPr>
            <p:ph type="sldNum" sz="quarter" idx="12"/>
          </p:nvPr>
        </p:nvSpPr>
        <p:spPr/>
        <p:txBody>
          <a:bodyPr/>
          <a:lstStyle/>
          <a:p>
            <a:fld id="{AEC4C81B-D66B-459E-B8C3-DE8E7438CB03}" type="slidenum">
              <a:rPr lang="en-US" smtClean="0"/>
              <a:t>21</a:t>
            </a:fld>
            <a:endParaRPr lang="en-US"/>
          </a:p>
        </p:txBody>
      </p:sp>
      <p:pic>
        <p:nvPicPr>
          <p:cNvPr id="6" name="Grafic 10">
            <a:extLst>
              <a:ext uri="{FF2B5EF4-FFF2-40B4-BE49-F238E27FC236}">
                <a16:creationId xmlns:a16="http://schemas.microsoft.com/office/drawing/2014/main" id="{9F397B1C-5581-C334-BE44-D59D344B2D2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74447" y="6286246"/>
            <a:ext cx="11643105" cy="45719"/>
          </a:xfrm>
          <a:prstGeom prst="rect">
            <a:avLst/>
          </a:prstGeom>
        </p:spPr>
      </p:pic>
      <p:pic>
        <p:nvPicPr>
          <p:cNvPr id="7" name="Grafic 12">
            <a:extLst>
              <a:ext uri="{FF2B5EF4-FFF2-40B4-BE49-F238E27FC236}">
                <a16:creationId xmlns:a16="http://schemas.microsoft.com/office/drawing/2014/main" id="{1A834EE5-412B-91F6-3633-461E08CBB2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06822" y="6400496"/>
            <a:ext cx="4578356" cy="366713"/>
          </a:xfrm>
          <a:prstGeom prst="rect">
            <a:avLst/>
          </a:prstGeom>
        </p:spPr>
      </p:pic>
      <p:pic>
        <p:nvPicPr>
          <p:cNvPr id="8" name="Picture 7" descr="A logo with people in the shape of a heart&#10;&#10;Description automatically generated">
            <a:extLst>
              <a:ext uri="{FF2B5EF4-FFF2-40B4-BE49-F238E27FC236}">
                <a16:creationId xmlns:a16="http://schemas.microsoft.com/office/drawing/2014/main" id="{F0A3F368-A659-D7EF-53AE-276E13B14F2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37912DF1-6476-AD61-D2F7-5F33B604096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10" name="Grafic 13">
            <a:extLst>
              <a:ext uri="{FF2B5EF4-FFF2-40B4-BE49-F238E27FC236}">
                <a16:creationId xmlns:a16="http://schemas.microsoft.com/office/drawing/2014/main" id="{890BA7B9-BD31-EA44-AE98-10175DEA58C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 y="1372"/>
            <a:ext cx="12191999" cy="128093"/>
          </a:xfrm>
          <a:prstGeom prst="rect">
            <a:avLst/>
          </a:prstGeom>
        </p:spPr>
      </p:pic>
      <p:pic>
        <p:nvPicPr>
          <p:cNvPr id="11" name="Grafic 7">
            <a:extLst>
              <a:ext uri="{FF2B5EF4-FFF2-40B4-BE49-F238E27FC236}">
                <a16:creationId xmlns:a16="http://schemas.microsoft.com/office/drawing/2014/main" id="{481AD1CD-3E34-EFDF-96D2-9D406A09EB0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0629" y="299528"/>
            <a:ext cx="11230829" cy="1144820"/>
          </a:xfrm>
          <a:prstGeom prst="rect">
            <a:avLst/>
          </a:prstGeom>
        </p:spPr>
      </p:pic>
      <p:pic>
        <p:nvPicPr>
          <p:cNvPr id="12" name="Picture 11">
            <a:extLst>
              <a:ext uri="{FF2B5EF4-FFF2-40B4-BE49-F238E27FC236}">
                <a16:creationId xmlns:a16="http://schemas.microsoft.com/office/drawing/2014/main" id="{B6D8DBD8-D65A-EBAB-0DAE-F492E3BD35B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37937" y="1785224"/>
            <a:ext cx="3716121" cy="3802435"/>
          </a:xfrm>
          <a:prstGeom prst="rect">
            <a:avLst/>
          </a:prstGeom>
        </p:spPr>
      </p:pic>
      <p:sp>
        <p:nvSpPr>
          <p:cNvPr id="2" name="TextBox 1"/>
          <p:cNvSpPr txBox="1"/>
          <p:nvPr/>
        </p:nvSpPr>
        <p:spPr>
          <a:xfrm>
            <a:off x="1205344" y="2053244"/>
            <a:ext cx="2793078" cy="646331"/>
          </a:xfrm>
          <a:prstGeom prst="rect">
            <a:avLst/>
          </a:prstGeom>
          <a:noFill/>
        </p:spPr>
        <p:txBody>
          <a:bodyPr wrap="square" rtlCol="0">
            <a:spAutoFit/>
          </a:bodyPr>
          <a:lstStyle/>
          <a:p>
            <a:r>
              <a:rPr lang="en-US" b="1" dirty="0" smtClean="0">
                <a:latin typeface="Trebuchet MS" panose="020B0603020202020204" pitchFamily="34" charset="0"/>
              </a:rPr>
              <a:t>Logo </a:t>
            </a:r>
            <a:r>
              <a:rPr lang="en-US" b="1" dirty="0" err="1" smtClean="0">
                <a:latin typeface="Trebuchet MS" panose="020B0603020202020204" pitchFamily="34" charset="0"/>
              </a:rPr>
              <a:t>şi</a:t>
            </a:r>
            <a:r>
              <a:rPr lang="en-US" b="1" dirty="0" smtClean="0">
                <a:latin typeface="Trebuchet MS" panose="020B0603020202020204" pitchFamily="34" charset="0"/>
              </a:rPr>
              <a:t> slogan Jalon 418</a:t>
            </a:r>
          </a:p>
          <a:p>
            <a:endParaRPr lang="en-US" dirty="0"/>
          </a:p>
        </p:txBody>
      </p:sp>
    </p:spTree>
    <p:extLst>
      <p:ext uri="{BB962C8B-B14F-4D97-AF65-F5344CB8AC3E}">
        <p14:creationId xmlns:p14="http://schemas.microsoft.com/office/powerpoint/2010/main" val="66756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Prestatori</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F86769C4-377C-13F2-EC7E-33E624A1091B}"/>
              </a:ext>
            </a:extLst>
          </p:cNvPr>
          <p:cNvSpPr txBox="1"/>
          <p:nvPr/>
        </p:nvSpPr>
        <p:spPr>
          <a:xfrm>
            <a:off x="1530626" y="2254140"/>
            <a:ext cx="9644270" cy="1200329"/>
          </a:xfrm>
          <a:prstGeom prst="rect">
            <a:avLst/>
          </a:prstGeom>
          <a:noFill/>
        </p:spPr>
        <p:txBody>
          <a:bodyPr wrap="square">
            <a:spAutoFit/>
          </a:bodyPr>
          <a:lstStyle/>
          <a:p>
            <a:pPr marL="285750" indent="-285750">
              <a:buFont typeface="Arial" panose="020B0604020202020204" pitchFamily="34" charset="0"/>
              <a:buChar char="•"/>
            </a:pPr>
            <a:r>
              <a:rPr lang="en-US" dirty="0" err="1"/>
              <a:t>Asocier</a:t>
            </a:r>
            <a:r>
              <a:rPr lang="ro-RO" dirty="0"/>
              <a:t>ea</a:t>
            </a:r>
            <a:r>
              <a:rPr lang="en-US" dirty="0"/>
              <a:t> </a:t>
            </a:r>
            <a:r>
              <a:rPr lang="en-US" dirty="0" err="1"/>
              <a:t>dintre</a:t>
            </a:r>
            <a:r>
              <a:rPr lang="en-US" dirty="0"/>
              <a:t> </a:t>
            </a:r>
            <a:r>
              <a:rPr lang="en-US" dirty="0" err="1"/>
              <a:t>Rovner</a:t>
            </a:r>
            <a:r>
              <a:rPr lang="en-US" dirty="0"/>
              <a:t> &amp; Moore SRL, Public Research SRL, </a:t>
            </a:r>
            <a:r>
              <a:rPr lang="en-US" dirty="0" err="1"/>
              <a:t>Asociația</a:t>
            </a:r>
            <a:r>
              <a:rPr lang="en-US" dirty="0"/>
              <a:t> </a:t>
            </a:r>
            <a:r>
              <a:rPr lang="en-US" dirty="0" err="1"/>
              <a:t>Română</a:t>
            </a:r>
            <a:r>
              <a:rPr lang="en-US" dirty="0"/>
              <a:t> </a:t>
            </a:r>
            <a:r>
              <a:rPr lang="en-US" dirty="0" err="1"/>
              <a:t>pentru</a:t>
            </a:r>
            <a:r>
              <a:rPr lang="en-US" dirty="0"/>
              <a:t> </a:t>
            </a:r>
            <a:r>
              <a:rPr lang="en-US" dirty="0" err="1"/>
              <a:t>Transparență</a:t>
            </a:r>
            <a:r>
              <a:rPr lang="en-US" dirty="0"/>
              <a:t> | Transparency International Romania </a:t>
            </a:r>
            <a:r>
              <a:rPr lang="en-US" dirty="0" err="1"/>
              <a:t>și</a:t>
            </a:r>
            <a:r>
              <a:rPr lang="en-US" dirty="0"/>
              <a:t> Deloitte </a:t>
            </a:r>
            <a:r>
              <a:rPr lang="en-US" dirty="0" err="1"/>
              <a:t>Consultanță</a:t>
            </a:r>
            <a:r>
              <a:rPr lang="en-US" dirty="0"/>
              <a:t> SRL</a:t>
            </a:r>
            <a:endParaRPr lang="ro-RO" dirty="0"/>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ro-RO" dirty="0"/>
              <a:t>SC NOSCE GROUP SRL</a:t>
            </a:r>
            <a:endParaRPr lang="en-US" dirty="0"/>
          </a:p>
        </p:txBody>
      </p:sp>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304120" y="2907536"/>
            <a:ext cx="3899776" cy="2649619"/>
          </a:xfrm>
          <a:prstGeom prst="rect">
            <a:avLst/>
          </a:prstGeom>
        </p:spPr>
      </p:pic>
    </p:spTree>
    <p:extLst>
      <p:ext uri="{BB962C8B-B14F-4D97-AF65-F5344CB8AC3E}">
        <p14:creationId xmlns:p14="http://schemas.microsoft.com/office/powerpoint/2010/main" val="291853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74447" y="6286246"/>
            <a:ext cx="11643105" cy="45719"/>
          </a:xfrm>
          <a:prstGeom prst="rect">
            <a:avLst/>
          </a:prstGeom>
        </p:spPr>
      </p:pic>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710112" y="2185987"/>
            <a:ext cx="2771775" cy="2486025"/>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12" name="Slide Number Placeholder 11">
            <a:extLst>
              <a:ext uri="{FF2B5EF4-FFF2-40B4-BE49-F238E27FC236}">
                <a16:creationId xmlns:a16="http://schemas.microsoft.com/office/drawing/2014/main" id="{916D42D0-01A9-2A24-4ECA-C3CBF80C12FD}"/>
              </a:ext>
            </a:extLst>
          </p:cNvPr>
          <p:cNvSpPr>
            <a:spLocks noGrp="1"/>
          </p:cNvSpPr>
          <p:nvPr>
            <p:ph type="sldNum" sz="quarter" idx="12"/>
          </p:nvPr>
        </p:nvSpPr>
        <p:spPr>
          <a:xfrm>
            <a:off x="11012904" y="6356350"/>
            <a:ext cx="340895" cy="365125"/>
          </a:xfrm>
        </p:spPr>
        <p:txBody>
          <a:bodyPr/>
          <a:lstStyle/>
          <a:p>
            <a:fld id="{AEC4C81B-D66B-459E-B8C3-DE8E7438CB03}" type="slidenum">
              <a:rPr lang="en-US" smtClean="0"/>
              <a:t>23</a:t>
            </a:fld>
            <a:endParaRPr lang="en-US"/>
          </a:p>
        </p:txBody>
      </p:sp>
      <p:pic>
        <p:nvPicPr>
          <p:cNvPr id="21" name="Picture 20" descr="A logo with people in the shape of a heart&#10;&#10;Description automatically generated">
            <a:extLst>
              <a:ext uri="{FF2B5EF4-FFF2-40B4-BE49-F238E27FC236}">
                <a16:creationId xmlns:a16="http://schemas.microsoft.com/office/drawing/2014/main" id="{91097CE6-706A-F064-11AD-EFC955DF186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B22085F7-2AC6-DFBE-E02C-29900463F71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3" name="Grafic 13">
            <a:extLst>
              <a:ext uri="{FF2B5EF4-FFF2-40B4-BE49-F238E27FC236}">
                <a16:creationId xmlns:a16="http://schemas.microsoft.com/office/drawing/2014/main" id="{ECA14484-CB7E-DE95-3A10-8E9E6890112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A13A6E21-5FC4-215A-5F01-4F22F0C952B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2" name="Rectangle 1"/>
          <p:cNvSpPr/>
          <p:nvPr/>
        </p:nvSpPr>
        <p:spPr>
          <a:xfrm>
            <a:off x="1953143" y="1930519"/>
            <a:ext cx="8305799" cy="2031325"/>
          </a:xfrm>
          <a:prstGeom prst="rect">
            <a:avLst/>
          </a:prstGeom>
        </p:spPr>
        <p:txBody>
          <a:bodyPr wrap="square">
            <a:spAutoFit/>
          </a:bodyPr>
          <a:lstStyle/>
          <a:p>
            <a:pPr algn="ctr"/>
            <a:r>
              <a:rPr lang="en-US" sz="3000" dirty="0" err="1">
                <a:solidFill>
                  <a:schemeClr val="accent5">
                    <a:lumMod val="50000"/>
                  </a:schemeClr>
                </a:solidFill>
                <a:latin typeface="Trebuchet MS" panose="020B0603020202020204" pitchFamily="34" charset="0"/>
              </a:rPr>
              <a:t>Vă</a:t>
            </a:r>
            <a:r>
              <a:rPr lang="en-US" sz="3000" dirty="0">
                <a:solidFill>
                  <a:schemeClr val="accent5">
                    <a:lumMod val="50000"/>
                  </a:schemeClr>
                </a:solidFill>
                <a:latin typeface="Trebuchet MS" panose="020B0603020202020204" pitchFamily="34" charset="0"/>
              </a:rPr>
              <a:t> </a:t>
            </a:r>
            <a:r>
              <a:rPr lang="en-US" sz="3000" dirty="0" err="1">
                <a:solidFill>
                  <a:schemeClr val="accent5">
                    <a:lumMod val="50000"/>
                  </a:schemeClr>
                </a:solidFill>
                <a:latin typeface="Trebuchet MS" panose="020B0603020202020204" pitchFamily="34" charset="0"/>
              </a:rPr>
              <a:t>mulţum</a:t>
            </a:r>
            <a:r>
              <a:rPr lang="ro-RO" sz="3000" dirty="0">
                <a:solidFill>
                  <a:schemeClr val="accent5">
                    <a:lumMod val="50000"/>
                  </a:schemeClr>
                </a:solidFill>
                <a:latin typeface="Trebuchet MS" panose="020B0603020202020204" pitchFamily="34" charset="0"/>
              </a:rPr>
              <a:t>im </a:t>
            </a:r>
            <a:r>
              <a:rPr lang="en-US" sz="3000" dirty="0" err="1">
                <a:solidFill>
                  <a:schemeClr val="accent5">
                    <a:lumMod val="50000"/>
                  </a:schemeClr>
                </a:solidFill>
                <a:latin typeface="Trebuchet MS" panose="020B0603020202020204" pitchFamily="34" charset="0"/>
              </a:rPr>
              <a:t>pentru</a:t>
            </a:r>
            <a:r>
              <a:rPr lang="en-US" sz="3000" dirty="0">
                <a:solidFill>
                  <a:schemeClr val="accent5">
                    <a:lumMod val="50000"/>
                  </a:schemeClr>
                </a:solidFill>
                <a:latin typeface="Trebuchet MS" panose="020B0603020202020204" pitchFamily="34" charset="0"/>
              </a:rPr>
              <a:t> </a:t>
            </a:r>
            <a:r>
              <a:rPr lang="en-US" sz="3000" dirty="0" err="1">
                <a:solidFill>
                  <a:schemeClr val="accent5">
                    <a:lumMod val="50000"/>
                  </a:schemeClr>
                </a:solidFill>
                <a:latin typeface="Trebuchet MS" panose="020B0603020202020204" pitchFamily="34" charset="0"/>
              </a:rPr>
              <a:t>atenţie</a:t>
            </a:r>
            <a:r>
              <a:rPr lang="en-US" sz="3000" dirty="0">
                <a:solidFill>
                  <a:schemeClr val="accent5">
                    <a:lumMod val="50000"/>
                  </a:schemeClr>
                </a:solidFill>
                <a:latin typeface="Trebuchet MS" panose="020B0603020202020204" pitchFamily="34" charset="0"/>
              </a:rPr>
              <a:t>!</a:t>
            </a:r>
            <a:endParaRPr lang="ro-RO" sz="3000" dirty="0">
              <a:solidFill>
                <a:schemeClr val="accent5">
                  <a:lumMod val="50000"/>
                </a:schemeClr>
              </a:solidFill>
              <a:latin typeface="Trebuchet MS" panose="020B0603020202020204" pitchFamily="34" charset="0"/>
            </a:endParaRPr>
          </a:p>
          <a:p>
            <a:pPr algn="ctr"/>
            <a:endParaRPr lang="ro-RO" sz="3000" dirty="0">
              <a:solidFill>
                <a:schemeClr val="accent5">
                  <a:lumMod val="50000"/>
                </a:schemeClr>
              </a:solidFill>
              <a:latin typeface="Trebuchet MS" panose="020B0603020202020204" pitchFamily="34" charset="0"/>
            </a:endParaRPr>
          </a:p>
          <a:p>
            <a:pPr algn="ctr"/>
            <a:endParaRPr lang="ro-RO" sz="2400" dirty="0">
              <a:solidFill>
                <a:schemeClr val="accent5">
                  <a:lumMod val="50000"/>
                </a:schemeClr>
              </a:solidFill>
              <a:latin typeface="Trebuchet MS" panose="020B0603020202020204" pitchFamily="34" charset="0"/>
            </a:endParaRPr>
          </a:p>
          <a:p>
            <a:pPr algn="ctr"/>
            <a:r>
              <a:rPr lang="ro-RO" sz="2400" dirty="0">
                <a:solidFill>
                  <a:schemeClr val="accent5">
                    <a:lumMod val="50000"/>
                  </a:schemeClr>
                </a:solidFill>
                <a:latin typeface="Trebuchet MS" panose="020B0603020202020204" pitchFamily="34" charset="0"/>
              </a:rPr>
              <a:t>Echipa de implementare a proiectului </a:t>
            </a:r>
            <a:endParaRPr lang="en-US" sz="2400" dirty="0">
              <a:solidFill>
                <a:schemeClr val="accent5">
                  <a:lumMod val="50000"/>
                </a:schemeClr>
              </a:solidFill>
              <a:latin typeface="Trebuchet MS" panose="020B0603020202020204" pitchFamily="34" charset="0"/>
            </a:endParaRPr>
          </a:p>
          <a:p>
            <a:pPr lvl="5"/>
            <a:endParaRPr lang="en-US" dirty="0"/>
          </a:p>
        </p:txBody>
      </p:sp>
      <p:pic>
        <p:nvPicPr>
          <p:cNvPr id="4" name="Picture 3"/>
          <p:cNvPicPr>
            <a:picLocks noChangeAspect="1"/>
          </p:cNvPicPr>
          <p:nvPr/>
        </p:nvPicPr>
        <p:blipFill>
          <a:blip r:embed="rId14"/>
          <a:stretch>
            <a:fillRect/>
          </a:stretch>
        </p:blipFill>
        <p:spPr>
          <a:xfrm>
            <a:off x="408342" y="4089793"/>
            <a:ext cx="5846571" cy="1164437"/>
          </a:xfrm>
          <a:prstGeom prst="rect">
            <a:avLst/>
          </a:prstGeom>
        </p:spPr>
      </p:pic>
      <p:pic>
        <p:nvPicPr>
          <p:cNvPr id="5" name="Picture 4"/>
          <p:cNvPicPr>
            <a:picLocks noChangeAspect="1"/>
          </p:cNvPicPr>
          <p:nvPr/>
        </p:nvPicPr>
        <p:blipFill>
          <a:blip r:embed="rId15"/>
          <a:stretch>
            <a:fillRect/>
          </a:stretch>
        </p:blipFill>
        <p:spPr>
          <a:xfrm>
            <a:off x="10238856" y="3961844"/>
            <a:ext cx="1505843" cy="1505843"/>
          </a:xfrm>
          <a:prstGeom prst="rect">
            <a:avLst/>
          </a:prstGeom>
        </p:spPr>
      </p:pic>
    </p:spTree>
    <p:extLst>
      <p:ext uri="{BB962C8B-B14F-4D97-AF65-F5344CB8AC3E}">
        <p14:creationId xmlns:p14="http://schemas.microsoft.com/office/powerpoint/2010/main" val="318722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en-US" sz="24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Rezultate</a:t>
            </a:r>
            <a:r>
              <a:rPr lang="en-US" sz="24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aşteptate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3" name="Rectangle 2"/>
          <p:cNvSpPr/>
          <p:nvPr/>
        </p:nvSpPr>
        <p:spPr>
          <a:xfrm>
            <a:off x="1147155" y="1961694"/>
            <a:ext cx="10554215" cy="2831544"/>
          </a:xfrm>
          <a:prstGeom prst="rect">
            <a:avLst/>
          </a:prstGeom>
        </p:spPr>
        <p:txBody>
          <a:bodyPr wrap="square">
            <a:spAutoFit/>
          </a:bodyPr>
          <a:lstStyle/>
          <a:p>
            <a:endParaRPr lang="en-US" dirty="0" smtClean="0"/>
          </a:p>
          <a:p>
            <a:pPr algn="just"/>
            <a:r>
              <a:rPr lang="en-US" sz="2000" dirty="0" err="1" smtClean="0">
                <a:latin typeface="Trebuchet MS" panose="020B0603020202020204" pitchFamily="34" charset="0"/>
              </a:rPr>
              <a:t>Prestigiul</a:t>
            </a:r>
            <a:r>
              <a:rPr lang="en-US" sz="2000" dirty="0" smtClean="0">
                <a:latin typeface="Trebuchet MS" panose="020B0603020202020204" pitchFamily="34" charset="0"/>
              </a:rPr>
              <a:t> </a:t>
            </a:r>
            <a:r>
              <a:rPr lang="en-US" sz="2000" dirty="0" err="1">
                <a:latin typeface="Trebuchet MS" panose="020B0603020202020204" pitchFamily="34" charset="0"/>
              </a:rPr>
              <a:t>funcției</a:t>
            </a:r>
            <a:r>
              <a:rPr lang="en-US" sz="2000" dirty="0">
                <a:latin typeface="Trebuchet MS" panose="020B0603020202020204" pitchFamily="34" charset="0"/>
              </a:rPr>
              <a:t> </a:t>
            </a:r>
            <a:r>
              <a:rPr lang="en-US" sz="2000" dirty="0" err="1">
                <a:latin typeface="Trebuchet MS" panose="020B0603020202020204" pitchFamily="34" charset="0"/>
              </a:rPr>
              <a:t>publice</a:t>
            </a:r>
            <a:r>
              <a:rPr lang="en-US" sz="2000" dirty="0">
                <a:latin typeface="Trebuchet MS" panose="020B0603020202020204" pitchFamily="34" charset="0"/>
              </a:rPr>
              <a:t> </a:t>
            </a:r>
            <a:r>
              <a:rPr lang="en-US" sz="2000" dirty="0" err="1">
                <a:latin typeface="Trebuchet MS" panose="020B0603020202020204" pitchFamily="34" charset="0"/>
              </a:rPr>
              <a:t>îmbunătățit</a:t>
            </a:r>
            <a:r>
              <a:rPr lang="en-US" sz="2000" dirty="0">
                <a:latin typeface="Trebuchet MS" panose="020B0603020202020204" pitchFamily="34" charset="0"/>
              </a:rPr>
              <a:t>, </a:t>
            </a:r>
            <a:r>
              <a:rPr lang="en-US" sz="2000" dirty="0" err="1">
                <a:latin typeface="Trebuchet MS" panose="020B0603020202020204" pitchFamily="34" charset="0"/>
              </a:rPr>
              <a:t>astfel</a:t>
            </a:r>
            <a:r>
              <a:rPr lang="en-US" sz="2000" dirty="0">
                <a:latin typeface="Trebuchet MS" panose="020B0603020202020204" pitchFamily="34" charset="0"/>
              </a:rPr>
              <a:t> </a:t>
            </a:r>
            <a:r>
              <a:rPr lang="en-US" sz="2000" dirty="0" err="1">
                <a:latin typeface="Trebuchet MS" panose="020B0603020202020204" pitchFamily="34" charset="0"/>
              </a:rPr>
              <a:t>încât</a:t>
            </a:r>
            <a:r>
              <a:rPr lang="en-US" sz="2000" dirty="0">
                <a:latin typeface="Trebuchet MS" panose="020B0603020202020204" pitchFamily="34" charset="0"/>
              </a:rPr>
              <a:t> </a:t>
            </a:r>
            <a:r>
              <a:rPr lang="en-US" sz="2000" dirty="0" err="1">
                <a:latin typeface="Trebuchet MS" panose="020B0603020202020204" pitchFamily="34" charset="0"/>
              </a:rPr>
              <a:t>imaginea</a:t>
            </a:r>
            <a:r>
              <a:rPr lang="en-US" sz="2000" dirty="0">
                <a:latin typeface="Trebuchet MS" panose="020B0603020202020204" pitchFamily="34" charset="0"/>
              </a:rPr>
              <a:t> </a:t>
            </a:r>
            <a:r>
              <a:rPr lang="en-US" sz="2000" dirty="0" err="1">
                <a:latin typeface="Trebuchet MS" panose="020B0603020202020204" pitchFamily="34" charset="0"/>
              </a:rPr>
              <a:t>funcționarilor</a:t>
            </a:r>
            <a:r>
              <a:rPr lang="en-US" sz="2000" dirty="0">
                <a:latin typeface="Trebuchet MS" panose="020B0603020202020204" pitchFamily="34" charset="0"/>
              </a:rPr>
              <a:t> </a:t>
            </a:r>
            <a:r>
              <a:rPr lang="en-US" sz="2000" dirty="0" err="1">
                <a:latin typeface="Trebuchet MS" panose="020B0603020202020204" pitchFamily="34" charset="0"/>
              </a:rPr>
              <a:t>publici</a:t>
            </a:r>
            <a:r>
              <a:rPr lang="en-US" sz="2000" dirty="0">
                <a:latin typeface="Trebuchet MS" panose="020B0603020202020204" pitchFamily="34" charset="0"/>
              </a:rPr>
              <a:t> </a:t>
            </a:r>
            <a:r>
              <a:rPr lang="en-US" sz="2000" dirty="0" err="1">
                <a:latin typeface="Trebuchet MS" panose="020B0603020202020204" pitchFamily="34" charset="0"/>
              </a:rPr>
              <a:t>să</a:t>
            </a:r>
            <a:r>
              <a:rPr lang="en-US" sz="2000" dirty="0">
                <a:latin typeface="Trebuchet MS" panose="020B0603020202020204" pitchFamily="34" charset="0"/>
              </a:rPr>
              <a:t> fie </a:t>
            </a:r>
            <a:r>
              <a:rPr lang="en-US" sz="2000" dirty="0" err="1">
                <a:latin typeface="Trebuchet MS" panose="020B0603020202020204" pitchFamily="34" charset="0"/>
              </a:rPr>
              <a:t>corect</a:t>
            </a:r>
            <a:r>
              <a:rPr lang="en-US" sz="2000" dirty="0">
                <a:latin typeface="Trebuchet MS" panose="020B0603020202020204" pitchFamily="34" charset="0"/>
              </a:rPr>
              <a:t> </a:t>
            </a:r>
            <a:r>
              <a:rPr lang="en-US" sz="2000" dirty="0" err="1">
                <a:latin typeface="Trebuchet MS" panose="020B0603020202020204" pitchFamily="34" charset="0"/>
              </a:rPr>
              <a:t>percepută</a:t>
            </a:r>
            <a:r>
              <a:rPr lang="en-US" sz="2000" dirty="0">
                <a:latin typeface="Trebuchet MS" panose="020B0603020202020204" pitchFamily="34" charset="0"/>
              </a:rPr>
              <a:t> de </a:t>
            </a:r>
            <a:r>
              <a:rPr lang="en-US" sz="2000" dirty="0" err="1">
                <a:latin typeface="Trebuchet MS" panose="020B0603020202020204" pitchFamily="34" charset="0"/>
              </a:rPr>
              <a:t>beneficiari</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prezentată</a:t>
            </a:r>
            <a:r>
              <a:rPr lang="en-US" sz="2000" dirty="0">
                <a:latin typeface="Trebuchet MS" panose="020B0603020202020204" pitchFamily="34" charset="0"/>
              </a:rPr>
              <a:t> </a:t>
            </a:r>
            <a:r>
              <a:rPr lang="en-US" sz="2000" dirty="0" err="1">
                <a:latin typeface="Trebuchet MS" panose="020B0603020202020204" pitchFamily="34" charset="0"/>
              </a:rPr>
              <a:t>în</a:t>
            </a:r>
            <a:r>
              <a:rPr lang="en-US" sz="2000" dirty="0">
                <a:latin typeface="Trebuchet MS" panose="020B0603020202020204" pitchFamily="34" charset="0"/>
              </a:rPr>
              <a:t> mod </a:t>
            </a:r>
            <a:r>
              <a:rPr lang="en-US" sz="2000" dirty="0" err="1">
                <a:latin typeface="Trebuchet MS" panose="020B0603020202020204" pitchFamily="34" charset="0"/>
              </a:rPr>
              <a:t>eficient</a:t>
            </a:r>
            <a:r>
              <a:rPr lang="en-US" sz="2000" dirty="0">
                <a:latin typeface="Trebuchet MS" panose="020B0603020202020204" pitchFamily="34" charset="0"/>
              </a:rPr>
              <a:t> </a:t>
            </a:r>
            <a:r>
              <a:rPr lang="en-US" sz="2000" dirty="0" err="1">
                <a:latin typeface="Trebuchet MS" panose="020B0603020202020204" pitchFamily="34" charset="0"/>
              </a:rPr>
              <a:t>către</a:t>
            </a:r>
            <a:r>
              <a:rPr lang="en-US" sz="2000" dirty="0">
                <a:latin typeface="Trebuchet MS" panose="020B0603020202020204" pitchFamily="34" charset="0"/>
              </a:rPr>
              <a:t> </a:t>
            </a:r>
            <a:r>
              <a:rPr lang="en-US" sz="2000" dirty="0" err="1">
                <a:latin typeface="Trebuchet MS" panose="020B0603020202020204" pitchFamily="34" charset="0"/>
              </a:rPr>
              <a:t>opinia</a:t>
            </a:r>
            <a:r>
              <a:rPr lang="en-US" sz="2000" dirty="0">
                <a:latin typeface="Trebuchet MS" panose="020B0603020202020204" pitchFamily="34" charset="0"/>
              </a:rPr>
              <a:t> </a:t>
            </a:r>
            <a:r>
              <a:rPr lang="en-US" sz="2000" dirty="0" err="1">
                <a:latin typeface="Trebuchet MS" panose="020B0603020202020204" pitchFamily="34" charset="0"/>
              </a:rPr>
              <a:t>publică</a:t>
            </a:r>
            <a:r>
              <a:rPr lang="en-US" sz="2000" dirty="0">
                <a:latin typeface="Trebuchet MS" panose="020B0603020202020204" pitchFamily="34" charset="0"/>
              </a:rPr>
              <a:t>;</a:t>
            </a:r>
          </a:p>
          <a:p>
            <a:pPr algn="just"/>
            <a:endParaRPr lang="en-US" sz="2000" dirty="0" smtClean="0">
              <a:latin typeface="Trebuchet MS" panose="020B0603020202020204" pitchFamily="34" charset="0"/>
            </a:endParaRPr>
          </a:p>
          <a:p>
            <a:pPr algn="just"/>
            <a:endParaRPr lang="en-US" sz="2000" dirty="0" smtClean="0">
              <a:latin typeface="Trebuchet MS" panose="020B0603020202020204" pitchFamily="34" charset="0"/>
            </a:endParaRPr>
          </a:p>
          <a:p>
            <a:pPr algn="just"/>
            <a:r>
              <a:rPr lang="en-US" sz="2000" dirty="0" err="1" smtClean="0">
                <a:latin typeface="Trebuchet MS" panose="020B0603020202020204" pitchFamily="34" charset="0"/>
              </a:rPr>
              <a:t>Funcția</a:t>
            </a:r>
            <a:r>
              <a:rPr lang="en-US" sz="2000" dirty="0" smtClean="0">
                <a:latin typeface="Trebuchet MS" panose="020B0603020202020204" pitchFamily="34" charset="0"/>
              </a:rPr>
              <a:t> </a:t>
            </a:r>
            <a:r>
              <a:rPr lang="en-US" sz="2000" dirty="0" err="1">
                <a:latin typeface="Trebuchet MS" panose="020B0603020202020204" pitchFamily="34" charset="0"/>
              </a:rPr>
              <a:t>publică</a:t>
            </a:r>
            <a:r>
              <a:rPr lang="en-US" sz="2000" dirty="0">
                <a:latin typeface="Trebuchet MS" panose="020B0603020202020204" pitchFamily="34" charset="0"/>
              </a:rPr>
              <a:t> </a:t>
            </a:r>
            <a:r>
              <a:rPr lang="en-US" sz="2000" dirty="0" err="1">
                <a:latin typeface="Trebuchet MS" panose="020B0603020202020204" pitchFamily="34" charset="0"/>
              </a:rPr>
              <a:t>va</a:t>
            </a:r>
            <a:r>
              <a:rPr lang="en-US" sz="2000" dirty="0">
                <a:latin typeface="Trebuchet MS" panose="020B0603020202020204" pitchFamily="34" charset="0"/>
              </a:rPr>
              <a:t> </a:t>
            </a:r>
            <a:r>
              <a:rPr lang="en-US" sz="2000" dirty="0" err="1">
                <a:latin typeface="Trebuchet MS" panose="020B0603020202020204" pitchFamily="34" charset="0"/>
              </a:rPr>
              <a:t>deveni</a:t>
            </a:r>
            <a:r>
              <a:rPr lang="en-US" sz="2000" dirty="0">
                <a:latin typeface="Trebuchet MS" panose="020B0603020202020204" pitchFamily="34" charset="0"/>
              </a:rPr>
              <a:t> </a:t>
            </a:r>
            <a:r>
              <a:rPr lang="en-US" sz="2000" dirty="0" err="1">
                <a:latin typeface="Trebuchet MS" panose="020B0603020202020204" pitchFamily="34" charset="0"/>
              </a:rPr>
              <a:t>predictibilă</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stabilă</a:t>
            </a:r>
            <a:r>
              <a:rPr lang="en-US" sz="2000" dirty="0">
                <a:latin typeface="Trebuchet MS" panose="020B0603020202020204" pitchFamily="34" charset="0"/>
              </a:rPr>
              <a:t>, </a:t>
            </a:r>
            <a:r>
              <a:rPr lang="en-US" sz="2000" dirty="0" err="1">
                <a:latin typeface="Trebuchet MS" panose="020B0603020202020204" pitchFamily="34" charset="0"/>
              </a:rPr>
              <a:t>prin</a:t>
            </a:r>
            <a:r>
              <a:rPr lang="en-US" sz="2000" dirty="0">
                <a:latin typeface="Trebuchet MS" panose="020B0603020202020204" pitchFamily="34" charset="0"/>
              </a:rPr>
              <a:t> </a:t>
            </a:r>
            <a:r>
              <a:rPr lang="en-US" sz="2000" dirty="0" err="1">
                <a:latin typeface="Trebuchet MS" panose="020B0603020202020204" pitchFamily="34" charset="0"/>
              </a:rPr>
              <a:t>crearea</a:t>
            </a:r>
            <a:r>
              <a:rPr lang="en-US" sz="2000" dirty="0">
                <a:latin typeface="Trebuchet MS" panose="020B0603020202020204" pitchFamily="34" charset="0"/>
              </a:rPr>
              <a:t> </a:t>
            </a:r>
            <a:r>
              <a:rPr lang="en-US" sz="2000" dirty="0" err="1" smtClean="0">
                <a:latin typeface="Trebuchet MS" panose="020B0603020202020204" pitchFamily="34" charset="0"/>
              </a:rPr>
              <a:t>unui</a:t>
            </a:r>
            <a:r>
              <a:rPr lang="en-US" sz="2000" dirty="0" smtClean="0">
                <a:latin typeface="Trebuchet MS" panose="020B0603020202020204" pitchFamily="34" charset="0"/>
              </a:rPr>
              <a:t> </a:t>
            </a:r>
            <a:r>
              <a:rPr lang="en-US" sz="2000" dirty="0" err="1">
                <a:latin typeface="Trebuchet MS" panose="020B0603020202020204" pitchFamily="34" charset="0"/>
              </a:rPr>
              <a:t>mediu</a:t>
            </a:r>
            <a:r>
              <a:rPr lang="en-US" sz="2000" dirty="0">
                <a:latin typeface="Trebuchet MS" panose="020B0603020202020204" pitchFamily="34" charset="0"/>
              </a:rPr>
              <a:t> de </a:t>
            </a:r>
            <a:r>
              <a:rPr lang="en-US" sz="2000" dirty="0" err="1">
                <a:latin typeface="Trebuchet MS" panose="020B0603020202020204" pitchFamily="34" charset="0"/>
              </a:rPr>
              <a:t>muncă</a:t>
            </a:r>
            <a:r>
              <a:rPr lang="en-US" sz="2000" dirty="0">
                <a:latin typeface="Trebuchet MS" panose="020B0603020202020204" pitchFamily="34" charset="0"/>
              </a:rPr>
              <a:t> </a:t>
            </a:r>
            <a:r>
              <a:rPr lang="en-US" sz="2000" dirty="0" err="1">
                <a:latin typeface="Trebuchet MS" panose="020B0603020202020204" pitchFamily="34" charset="0"/>
              </a:rPr>
              <a:t>profesionist</a:t>
            </a:r>
            <a:r>
              <a:rPr lang="en-US" sz="2000" dirty="0">
                <a:latin typeface="Trebuchet MS" panose="020B0603020202020204" pitchFamily="34" charset="0"/>
              </a:rPr>
              <a:t>, </a:t>
            </a:r>
            <a:r>
              <a:rPr lang="en-US" sz="2000" dirty="0" err="1">
                <a:latin typeface="Trebuchet MS" panose="020B0603020202020204" pitchFamily="34" charset="0"/>
              </a:rPr>
              <a:t>atractiv</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dinamic</a:t>
            </a:r>
            <a:r>
              <a:rPr lang="en-US" sz="2000" dirty="0">
                <a:latin typeface="Trebuchet MS" panose="020B0603020202020204" pitchFamily="34" charset="0"/>
              </a:rPr>
              <a:t> </a:t>
            </a:r>
            <a:r>
              <a:rPr lang="en-US" sz="2000" dirty="0" err="1">
                <a:latin typeface="Trebuchet MS" panose="020B0603020202020204" pitchFamily="34" charset="0"/>
              </a:rPr>
              <a:t>pentru</a:t>
            </a:r>
            <a:r>
              <a:rPr lang="en-US" sz="2000" dirty="0">
                <a:latin typeface="Trebuchet MS" panose="020B0603020202020204" pitchFamily="34" charset="0"/>
              </a:rPr>
              <a:t> </a:t>
            </a:r>
            <a:r>
              <a:rPr lang="en-US" sz="2000" dirty="0" err="1">
                <a:latin typeface="Trebuchet MS" panose="020B0603020202020204" pitchFamily="34" charset="0"/>
              </a:rPr>
              <a:t>toți</a:t>
            </a:r>
            <a:r>
              <a:rPr lang="en-US" sz="2000" dirty="0">
                <a:latin typeface="Trebuchet MS" panose="020B0603020202020204" pitchFamily="34" charset="0"/>
              </a:rPr>
              <a:t> </a:t>
            </a:r>
            <a:r>
              <a:rPr lang="en-US" sz="2000" dirty="0" err="1">
                <a:latin typeface="Trebuchet MS" panose="020B0603020202020204" pitchFamily="34" charset="0"/>
              </a:rPr>
              <a:t>cei</a:t>
            </a:r>
            <a:r>
              <a:rPr lang="en-US" sz="2000" dirty="0">
                <a:latin typeface="Trebuchet MS" panose="020B0603020202020204" pitchFamily="34" charset="0"/>
              </a:rPr>
              <a:t> care </a:t>
            </a:r>
            <a:r>
              <a:rPr lang="en-US" sz="2000" dirty="0" err="1">
                <a:latin typeface="Trebuchet MS" panose="020B0603020202020204" pitchFamily="34" charset="0"/>
              </a:rPr>
              <a:t>doresc</a:t>
            </a:r>
            <a:r>
              <a:rPr lang="en-US" sz="2000" dirty="0">
                <a:latin typeface="Trebuchet MS" panose="020B0603020202020204" pitchFamily="34" charset="0"/>
              </a:rPr>
              <a:t> </a:t>
            </a:r>
            <a:r>
              <a:rPr lang="en-US" sz="2000" dirty="0" err="1">
                <a:latin typeface="Trebuchet MS" panose="020B0603020202020204" pitchFamily="34" charset="0"/>
              </a:rPr>
              <a:t>să</a:t>
            </a:r>
            <a:r>
              <a:rPr lang="en-US" sz="2000" dirty="0">
                <a:latin typeface="Trebuchet MS" panose="020B0603020202020204" pitchFamily="34" charset="0"/>
              </a:rPr>
              <a:t> </a:t>
            </a:r>
            <a:r>
              <a:rPr lang="en-US" sz="2000" dirty="0" err="1">
                <a:latin typeface="Trebuchet MS" panose="020B0603020202020204" pitchFamily="34" charset="0"/>
              </a:rPr>
              <a:t>intre</a:t>
            </a:r>
            <a:r>
              <a:rPr lang="en-US" sz="2000" dirty="0">
                <a:latin typeface="Trebuchet MS" panose="020B0603020202020204" pitchFamily="34" charset="0"/>
              </a:rPr>
              <a:t> </a:t>
            </a:r>
            <a:r>
              <a:rPr lang="en-US" sz="2000" dirty="0" err="1">
                <a:latin typeface="Trebuchet MS" panose="020B0603020202020204" pitchFamily="34" charset="0"/>
              </a:rPr>
              <a:t>în</a:t>
            </a:r>
            <a:r>
              <a:rPr lang="en-US" sz="2000" dirty="0">
                <a:latin typeface="Trebuchet MS" panose="020B0603020202020204" pitchFamily="34" charset="0"/>
              </a:rPr>
              <a:t> </a:t>
            </a:r>
            <a:r>
              <a:rPr lang="en-US" sz="2000" dirty="0" err="1">
                <a:latin typeface="Trebuchet MS" panose="020B0603020202020204" pitchFamily="34" charset="0"/>
              </a:rPr>
              <a:t>corpul</a:t>
            </a:r>
            <a:r>
              <a:rPr lang="en-US" sz="2000" dirty="0">
                <a:latin typeface="Trebuchet MS" panose="020B0603020202020204" pitchFamily="34" charset="0"/>
              </a:rPr>
              <a:t> </a:t>
            </a:r>
            <a:r>
              <a:rPr lang="en-US" sz="2000" dirty="0" err="1">
                <a:latin typeface="Trebuchet MS" panose="020B0603020202020204" pitchFamily="34" charset="0"/>
              </a:rPr>
              <a:t>funcționarilor</a:t>
            </a:r>
            <a:r>
              <a:rPr lang="en-US" sz="2000" dirty="0">
                <a:latin typeface="Trebuchet MS" panose="020B0603020202020204" pitchFamily="34" charset="0"/>
              </a:rPr>
              <a:t> </a:t>
            </a:r>
            <a:r>
              <a:rPr lang="en-US" sz="2000" dirty="0" err="1">
                <a:latin typeface="Trebuchet MS" panose="020B0603020202020204" pitchFamily="34" charset="0"/>
              </a:rPr>
              <a:t>publici</a:t>
            </a:r>
            <a:r>
              <a:rPr lang="en-US" sz="2000" dirty="0">
                <a:latin typeface="Trebuchet MS" panose="020B0603020202020204" pitchFamily="34" charset="0"/>
              </a:rPr>
              <a:t>, </a:t>
            </a:r>
            <a:r>
              <a:rPr lang="en-US" sz="2000" dirty="0" err="1">
                <a:latin typeface="Trebuchet MS" panose="020B0603020202020204" pitchFamily="34" charset="0"/>
              </a:rPr>
              <a:t>asigurând</a:t>
            </a:r>
            <a:r>
              <a:rPr lang="en-US" sz="2000" dirty="0">
                <a:latin typeface="Trebuchet MS" panose="020B0603020202020204" pitchFamily="34" charset="0"/>
              </a:rPr>
              <a:t> o </a:t>
            </a:r>
            <a:r>
              <a:rPr lang="en-US" sz="2000" dirty="0" err="1">
                <a:latin typeface="Trebuchet MS" panose="020B0603020202020204" pitchFamily="34" charset="0"/>
              </a:rPr>
              <a:t>administrație</a:t>
            </a:r>
            <a:r>
              <a:rPr lang="en-US" sz="2000" dirty="0">
                <a:latin typeface="Trebuchet MS" panose="020B0603020202020204" pitchFamily="34" charset="0"/>
              </a:rPr>
              <a:t> </a:t>
            </a:r>
            <a:r>
              <a:rPr lang="en-US" sz="2000" dirty="0" err="1">
                <a:latin typeface="Trebuchet MS" panose="020B0603020202020204" pitchFamily="34" charset="0"/>
              </a:rPr>
              <a:t>publică</a:t>
            </a:r>
            <a:r>
              <a:rPr lang="en-US" sz="2000" dirty="0">
                <a:latin typeface="Trebuchet MS" panose="020B0603020202020204" pitchFamily="34" charset="0"/>
              </a:rPr>
              <a:t> </a:t>
            </a:r>
            <a:r>
              <a:rPr lang="en-US" sz="2000" dirty="0" err="1">
                <a:latin typeface="Trebuchet MS" panose="020B0603020202020204" pitchFamily="34" charset="0"/>
              </a:rPr>
              <a:t>eficientă</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eficace</a:t>
            </a:r>
            <a:r>
              <a:rPr lang="en-US" sz="2000" dirty="0">
                <a:latin typeface="Trebuchet MS" panose="020B0603020202020204" pitchFamily="34" charset="0"/>
              </a:rPr>
              <a:t> care </a:t>
            </a:r>
            <a:r>
              <a:rPr lang="en-US" sz="2000" dirty="0" err="1">
                <a:latin typeface="Trebuchet MS" panose="020B0603020202020204" pitchFamily="34" charset="0"/>
              </a:rPr>
              <a:t>va</a:t>
            </a:r>
            <a:r>
              <a:rPr lang="en-US" sz="2000" dirty="0">
                <a:latin typeface="Trebuchet MS" panose="020B0603020202020204" pitchFamily="34" charset="0"/>
              </a:rPr>
              <a:t> </a:t>
            </a:r>
            <a:r>
              <a:rPr lang="en-US" sz="2000" dirty="0" err="1">
                <a:latin typeface="Trebuchet MS" panose="020B0603020202020204" pitchFamily="34" charset="0"/>
              </a:rPr>
              <a:t>furniza</a:t>
            </a:r>
            <a:r>
              <a:rPr lang="en-US" sz="2000" dirty="0">
                <a:latin typeface="Trebuchet MS" panose="020B0603020202020204" pitchFamily="34" charset="0"/>
              </a:rPr>
              <a:t> </a:t>
            </a:r>
            <a:r>
              <a:rPr lang="en-US" sz="2000" dirty="0" err="1">
                <a:latin typeface="Trebuchet MS" panose="020B0603020202020204" pitchFamily="34" charset="0"/>
              </a:rPr>
              <a:t>servicii</a:t>
            </a:r>
            <a:r>
              <a:rPr lang="en-US" sz="2000" dirty="0">
                <a:latin typeface="Trebuchet MS" panose="020B0603020202020204" pitchFamily="34" charset="0"/>
              </a:rPr>
              <a:t> de </a:t>
            </a:r>
            <a:r>
              <a:rPr lang="en-US" sz="2000" dirty="0" err="1">
                <a:latin typeface="Trebuchet MS" panose="020B0603020202020204" pitchFamily="34" charset="0"/>
              </a:rPr>
              <a:t>calitate</a:t>
            </a:r>
            <a:r>
              <a:rPr lang="en-US" sz="2000" dirty="0">
                <a:latin typeface="Trebuchet MS" panose="020B0603020202020204" pitchFamily="34" charset="0"/>
              </a:rPr>
              <a:t> </a:t>
            </a:r>
            <a:r>
              <a:rPr lang="en-US" sz="2000" dirty="0" err="1">
                <a:latin typeface="Trebuchet MS" panose="020B0603020202020204" pitchFamily="34" charset="0"/>
              </a:rPr>
              <a:t>pentru</a:t>
            </a:r>
            <a:r>
              <a:rPr lang="en-US" sz="2000" dirty="0">
                <a:latin typeface="Trebuchet MS" panose="020B0603020202020204" pitchFamily="34" charset="0"/>
              </a:rPr>
              <a:t> </a:t>
            </a:r>
            <a:r>
              <a:rPr lang="en-US" sz="2000" dirty="0" err="1">
                <a:latin typeface="Trebuchet MS" panose="020B0603020202020204" pitchFamily="34" charset="0"/>
              </a:rPr>
              <a:t>cetățeni</a:t>
            </a:r>
            <a:r>
              <a:rPr lang="en-US" sz="2000" dirty="0">
                <a:latin typeface="Trebuchet MS" panose="020B0603020202020204" pitchFamily="34" charset="0"/>
              </a:rPr>
              <a:t>.</a:t>
            </a:r>
          </a:p>
        </p:txBody>
      </p:sp>
      <p:pic>
        <p:nvPicPr>
          <p:cNvPr id="7" name="Picture 6" descr="Clipart - green-tick"/>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77433" y="2316841"/>
            <a:ext cx="457201" cy="457201"/>
          </a:xfrm>
          <a:prstGeom prst="rect">
            <a:avLst/>
          </a:prstGeom>
        </p:spPr>
      </p:pic>
      <p:pic>
        <p:nvPicPr>
          <p:cNvPr id="8" name="Picture 7"/>
          <p:cNvPicPr>
            <a:picLocks noChangeAspect="1"/>
          </p:cNvPicPr>
          <p:nvPr/>
        </p:nvPicPr>
        <p:blipFill>
          <a:blip r:embed="rId15"/>
          <a:stretch>
            <a:fillRect/>
          </a:stretch>
        </p:blipFill>
        <p:spPr>
          <a:xfrm>
            <a:off x="689914" y="3489177"/>
            <a:ext cx="457240" cy="457240"/>
          </a:xfrm>
          <a:prstGeom prst="rect">
            <a:avLst/>
          </a:prstGeom>
        </p:spPr>
      </p:pic>
    </p:spTree>
    <p:extLst>
      <p:ext uri="{BB962C8B-B14F-4D97-AF65-F5344CB8AC3E}">
        <p14:creationId xmlns:p14="http://schemas.microsoft.com/office/powerpoint/2010/main" val="372824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1215" y="1599332"/>
            <a:ext cx="11165305" cy="467757"/>
          </a:xfrm>
          <a:prstGeom prst="rect">
            <a:avLst/>
          </a:prstGeom>
          <a:noFill/>
        </p:spPr>
        <p:txBody>
          <a:bodyPr wrap="square" rtlCol="0">
            <a:spAutoFit/>
          </a:bodyPr>
          <a:lstStyle/>
          <a:p>
            <a:pPr algn="ctr">
              <a:lnSpc>
                <a:spcPct val="107000"/>
              </a:lnSpc>
              <a:spcAft>
                <a:spcPts val="800"/>
              </a:spcAft>
            </a:pPr>
            <a:r>
              <a:rPr lang="en-US" sz="2400" b="1"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Actori</a:t>
            </a:r>
            <a:r>
              <a:rPr lang="en-US"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2400" b="1"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relevanți</a:t>
            </a:r>
            <a:endParaRPr lang="en-US"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Rectangle 4"/>
          <p:cNvSpPr/>
          <p:nvPr/>
        </p:nvSpPr>
        <p:spPr>
          <a:xfrm>
            <a:off x="822961" y="2067089"/>
            <a:ext cx="10898498" cy="1015663"/>
          </a:xfrm>
          <a:prstGeom prst="rect">
            <a:avLst/>
          </a:prstGeom>
        </p:spPr>
        <p:txBody>
          <a:bodyPr wrap="square">
            <a:spAutoFit/>
          </a:bodyPr>
          <a:lstStyle/>
          <a:p>
            <a:pPr algn="just"/>
            <a:r>
              <a:rPr lang="en-US" sz="2000" dirty="0" err="1" smtClean="0">
                <a:latin typeface="Trebuchet MS" panose="020B0603020202020204" pitchFamily="34" charset="0"/>
              </a:rPr>
              <a:t>Agenţia</a:t>
            </a:r>
            <a:r>
              <a:rPr lang="en-US" sz="2000" dirty="0" smtClean="0">
                <a:latin typeface="Trebuchet MS" panose="020B0603020202020204" pitchFamily="34" charset="0"/>
              </a:rPr>
              <a:t> </a:t>
            </a:r>
            <a:r>
              <a:rPr lang="en-US" sz="2000" dirty="0" err="1" smtClean="0">
                <a:latin typeface="Trebuchet MS" panose="020B0603020202020204" pitchFamily="34" charset="0"/>
              </a:rPr>
              <a:t>Naţională</a:t>
            </a:r>
            <a:r>
              <a:rPr lang="en-US" sz="2000" dirty="0" smtClean="0">
                <a:latin typeface="Trebuchet MS" panose="020B0603020202020204" pitchFamily="34" charset="0"/>
              </a:rPr>
              <a:t> a </a:t>
            </a:r>
            <a:r>
              <a:rPr lang="en-US" sz="2000" dirty="0" err="1" smtClean="0">
                <a:latin typeface="Trebuchet MS" panose="020B0603020202020204" pitchFamily="34" charset="0"/>
              </a:rPr>
              <a:t>Funcţionarilor</a:t>
            </a:r>
            <a:r>
              <a:rPr lang="en-US" sz="2000" dirty="0" smtClean="0">
                <a:latin typeface="Trebuchet MS" panose="020B0603020202020204" pitchFamily="34" charset="0"/>
              </a:rPr>
              <a:t> </a:t>
            </a:r>
            <a:r>
              <a:rPr lang="en-US" sz="2000" dirty="0" err="1" smtClean="0">
                <a:latin typeface="Trebuchet MS" panose="020B0603020202020204" pitchFamily="34" charset="0"/>
              </a:rPr>
              <a:t>Publici</a:t>
            </a:r>
            <a:r>
              <a:rPr lang="en-US" sz="2000" dirty="0" smtClean="0">
                <a:latin typeface="Trebuchet MS" panose="020B0603020202020204" pitchFamily="34" charset="0"/>
              </a:rPr>
              <a:t>, </a:t>
            </a:r>
            <a:r>
              <a:rPr lang="en-US" sz="2000" dirty="0" err="1">
                <a:latin typeface="Trebuchet MS" panose="020B0603020202020204" pitchFamily="34" charset="0"/>
              </a:rPr>
              <a:t>Secretariatul</a:t>
            </a:r>
            <a:r>
              <a:rPr lang="en-US" sz="2000" dirty="0">
                <a:latin typeface="Trebuchet MS" panose="020B0603020202020204" pitchFamily="34" charset="0"/>
              </a:rPr>
              <a:t> General al </a:t>
            </a:r>
            <a:r>
              <a:rPr lang="en-US" sz="2000" dirty="0" err="1">
                <a:latin typeface="Trebuchet MS" panose="020B0603020202020204" pitchFamily="34" charset="0"/>
              </a:rPr>
              <a:t>Guvernului</a:t>
            </a:r>
            <a:r>
              <a:rPr lang="en-US" sz="2000" dirty="0">
                <a:latin typeface="Trebuchet MS" panose="020B0603020202020204" pitchFamily="34" charset="0"/>
              </a:rPr>
              <a:t>, </a:t>
            </a:r>
            <a:r>
              <a:rPr lang="en-US" sz="2000" dirty="0" err="1">
                <a:latin typeface="Trebuchet MS" panose="020B0603020202020204" pitchFamily="34" charset="0"/>
              </a:rPr>
              <a:t>mediul</a:t>
            </a:r>
            <a:r>
              <a:rPr lang="en-US" sz="2000" dirty="0">
                <a:latin typeface="Trebuchet MS" panose="020B0603020202020204" pitchFamily="34" charset="0"/>
              </a:rPr>
              <a:t> academic, </a:t>
            </a:r>
            <a:r>
              <a:rPr lang="en-US" sz="2000" dirty="0" err="1" smtClean="0">
                <a:latin typeface="Trebuchet MS" panose="020B0603020202020204" pitchFamily="34" charset="0"/>
              </a:rPr>
              <a:t>Ministerul</a:t>
            </a:r>
            <a:r>
              <a:rPr lang="en-US" sz="2000" dirty="0" smtClean="0">
                <a:latin typeface="Trebuchet MS" panose="020B0603020202020204" pitchFamily="34" charset="0"/>
              </a:rPr>
              <a:t> </a:t>
            </a:r>
            <a:r>
              <a:rPr lang="en-US" sz="2000" dirty="0" err="1" smtClean="0">
                <a:latin typeface="Trebuchet MS" panose="020B0603020202020204" pitchFamily="34" charset="0"/>
              </a:rPr>
              <a:t>Dezvoltării</a:t>
            </a:r>
            <a:r>
              <a:rPr lang="en-US" sz="2000" dirty="0" smtClean="0">
                <a:latin typeface="Trebuchet MS" panose="020B0603020202020204" pitchFamily="34" charset="0"/>
              </a:rPr>
              <a:t>, </a:t>
            </a:r>
            <a:r>
              <a:rPr lang="en-US" sz="2000" dirty="0" err="1" smtClean="0">
                <a:latin typeface="Trebuchet MS" panose="020B0603020202020204" pitchFamily="34" charset="0"/>
              </a:rPr>
              <a:t>Lucrărilor</a:t>
            </a:r>
            <a:r>
              <a:rPr lang="en-US" sz="2000" dirty="0" smtClean="0">
                <a:latin typeface="Trebuchet MS" panose="020B0603020202020204" pitchFamily="34" charset="0"/>
              </a:rPr>
              <a:t> </a:t>
            </a:r>
            <a:r>
              <a:rPr lang="en-US" sz="2000" dirty="0" err="1" smtClean="0">
                <a:latin typeface="Trebuchet MS" panose="020B0603020202020204" pitchFamily="34" charset="0"/>
              </a:rPr>
              <a:t>Publice</a:t>
            </a:r>
            <a:r>
              <a:rPr lang="en-US" sz="2000" dirty="0" smtClean="0">
                <a:latin typeface="Trebuchet MS" panose="020B0603020202020204" pitchFamily="34" charset="0"/>
              </a:rPr>
              <a:t> </a:t>
            </a:r>
            <a:r>
              <a:rPr lang="en-US" sz="2000" dirty="0" err="1" smtClean="0">
                <a:latin typeface="Trebuchet MS" panose="020B0603020202020204" pitchFamily="34" charset="0"/>
              </a:rPr>
              <a:t>şi</a:t>
            </a:r>
            <a:r>
              <a:rPr lang="en-US" sz="2000" dirty="0" smtClean="0">
                <a:latin typeface="Trebuchet MS" panose="020B0603020202020204" pitchFamily="34" charset="0"/>
              </a:rPr>
              <a:t> </a:t>
            </a:r>
            <a:r>
              <a:rPr lang="en-US" sz="2000" dirty="0" err="1" smtClean="0">
                <a:latin typeface="Trebuchet MS" panose="020B0603020202020204" pitchFamily="34" charset="0"/>
              </a:rPr>
              <a:t>Administraţiei</a:t>
            </a:r>
            <a:r>
              <a:rPr lang="en-US" sz="2000" dirty="0" smtClean="0">
                <a:latin typeface="Trebuchet MS" panose="020B0603020202020204" pitchFamily="34" charset="0"/>
              </a:rPr>
              <a:t>, </a:t>
            </a:r>
            <a:r>
              <a:rPr lang="en-US" sz="2000" dirty="0" err="1">
                <a:latin typeface="Trebuchet MS" panose="020B0603020202020204" pitchFamily="34" charset="0"/>
              </a:rPr>
              <a:t>alte</a:t>
            </a:r>
            <a:r>
              <a:rPr lang="en-US" sz="2000" dirty="0">
                <a:latin typeface="Trebuchet MS" panose="020B0603020202020204" pitchFamily="34" charset="0"/>
              </a:rPr>
              <a:t> </a:t>
            </a:r>
            <a:r>
              <a:rPr lang="en-US" sz="2000" dirty="0" err="1">
                <a:latin typeface="Trebuchet MS" panose="020B0603020202020204" pitchFamily="34" charset="0"/>
              </a:rPr>
              <a:t>ministere</a:t>
            </a:r>
            <a:r>
              <a:rPr lang="en-US" sz="2000" dirty="0">
                <a:latin typeface="Trebuchet MS" panose="020B0603020202020204" pitchFamily="34" charset="0"/>
              </a:rPr>
              <a:t> cu </a:t>
            </a:r>
            <a:r>
              <a:rPr lang="en-US" sz="2000" dirty="0" err="1">
                <a:latin typeface="Trebuchet MS" panose="020B0603020202020204" pitchFamily="34" charset="0"/>
              </a:rPr>
              <a:t>atribuții</a:t>
            </a:r>
            <a:r>
              <a:rPr lang="en-US" sz="2000" dirty="0">
                <a:latin typeface="Trebuchet MS" panose="020B0603020202020204" pitchFamily="34" charset="0"/>
              </a:rPr>
              <a:t> </a:t>
            </a:r>
            <a:r>
              <a:rPr lang="en-US" sz="2000" dirty="0" err="1" smtClean="0">
                <a:latin typeface="Trebuchet MS" panose="020B0603020202020204" pitchFamily="34" charset="0"/>
              </a:rPr>
              <a:t>în</a:t>
            </a:r>
            <a:r>
              <a:rPr lang="en-US" sz="2000" dirty="0" smtClean="0">
                <a:latin typeface="Trebuchet MS" panose="020B0603020202020204" pitchFamily="34" charset="0"/>
              </a:rPr>
              <a:t> </a:t>
            </a:r>
            <a:r>
              <a:rPr lang="en-US" sz="2000" dirty="0" err="1" smtClean="0">
                <a:latin typeface="Trebuchet MS" panose="020B0603020202020204" pitchFamily="34" charset="0"/>
              </a:rPr>
              <a:t>domeniul</a:t>
            </a:r>
            <a:r>
              <a:rPr lang="en-US" sz="2000" dirty="0" smtClean="0">
                <a:latin typeface="Trebuchet MS" panose="020B0603020202020204" pitchFamily="34" charset="0"/>
              </a:rPr>
              <a:t> </a:t>
            </a:r>
            <a:r>
              <a:rPr lang="en-US" sz="2000" dirty="0" err="1">
                <a:latin typeface="Trebuchet MS" panose="020B0603020202020204" pitchFamily="34" charset="0"/>
              </a:rPr>
              <a:t>vizat</a:t>
            </a:r>
            <a:r>
              <a:rPr lang="en-US" sz="2000" dirty="0">
                <a:latin typeface="Trebuchet MS" panose="020B0603020202020204" pitchFamily="34" charset="0"/>
              </a:rPr>
              <a:t>.</a:t>
            </a:r>
          </a:p>
        </p:txBody>
      </p:sp>
      <p:sp>
        <p:nvSpPr>
          <p:cNvPr id="7" name="Rectangle 6"/>
          <p:cNvSpPr/>
          <p:nvPr/>
        </p:nvSpPr>
        <p:spPr>
          <a:xfrm>
            <a:off x="748145" y="3883296"/>
            <a:ext cx="11169407" cy="1384995"/>
          </a:xfrm>
          <a:prstGeom prst="rect">
            <a:avLst/>
          </a:prstGeom>
        </p:spPr>
        <p:txBody>
          <a:bodyPr wrap="square">
            <a:spAutoFit/>
          </a:bodyPr>
          <a:lstStyle/>
          <a:p>
            <a:pPr algn="ctr"/>
            <a:r>
              <a:rPr lang="ro-RO" sz="2400" b="1" dirty="0">
                <a:solidFill>
                  <a:schemeClr val="accent1"/>
                </a:solidFill>
                <a:latin typeface="Trebuchet MS" panose="020B0603020202020204" pitchFamily="34" charset="0"/>
              </a:rPr>
              <a:t>Grup țintă</a:t>
            </a:r>
          </a:p>
          <a:p>
            <a:pPr algn="just"/>
            <a:r>
              <a:rPr lang="ro-RO" sz="2000" dirty="0">
                <a:latin typeface="Trebuchet MS" panose="020B0603020202020204" pitchFamily="34" charset="0"/>
              </a:rPr>
              <a:t>Funcționarii publici din instituții publice din administrația publică centrală și locală, personal din instituții publice din administrația publică centrală și locală, altul decât funcționarii publici, personal cu atribuții în domeniul resurselor umane din aceste instituții publice</a:t>
            </a:r>
            <a:endParaRPr lang="ro-RO" sz="2000" dirty="0">
              <a:latin typeface="Trebuchet MS" panose="020B0603020202020204" pitchFamily="34" charset="0"/>
            </a:endParaRPr>
          </a:p>
        </p:txBody>
      </p:sp>
      <p:pic>
        <p:nvPicPr>
          <p:cNvPr id="8" name="Picture 7"/>
          <p:cNvPicPr>
            <a:picLocks noChangeAspect="1"/>
          </p:cNvPicPr>
          <p:nvPr/>
        </p:nvPicPr>
        <p:blipFill>
          <a:blip r:embed="rId14"/>
          <a:stretch>
            <a:fillRect/>
          </a:stretch>
        </p:blipFill>
        <p:spPr>
          <a:xfrm>
            <a:off x="7559331" y="2805910"/>
            <a:ext cx="3884523" cy="1152123"/>
          </a:xfrm>
          <a:prstGeom prst="rect">
            <a:avLst/>
          </a:prstGeom>
        </p:spPr>
      </p:pic>
    </p:spTree>
    <p:extLst>
      <p:ext uri="{BB962C8B-B14F-4D97-AF65-F5344CB8AC3E}">
        <p14:creationId xmlns:p14="http://schemas.microsoft.com/office/powerpoint/2010/main" val="503414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553357"/>
          </a:xfrm>
          <a:prstGeom prst="rect">
            <a:avLst/>
          </a:prstGeom>
          <a:noFill/>
        </p:spPr>
        <p:txBody>
          <a:bodyPr wrap="square" rtlCol="0">
            <a:spAutoFit/>
          </a:bodyPr>
          <a:lstStyle/>
          <a:p>
            <a:pPr marL="0" marR="0" algn="ctr">
              <a:lnSpc>
                <a:spcPct val="107000"/>
              </a:lnSpc>
              <a:spcBef>
                <a:spcPts val="0"/>
              </a:spcBef>
              <a:spcAft>
                <a:spcPts val="800"/>
              </a:spcAft>
            </a:pPr>
            <a:r>
              <a:rPr lang="ro-RO" sz="2800"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D</a:t>
            </a:r>
            <a:r>
              <a:rPr lang="ro-RO" sz="2800"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ate </a:t>
            </a:r>
            <a:r>
              <a:rPr lang="ro-RO" sz="2800"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privind implementarea </a:t>
            </a: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proiectului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Rectangle: Diagonal Corners Rounded 4">
            <a:extLst>
              <a:ext uri="{FF2B5EF4-FFF2-40B4-BE49-F238E27FC236}">
                <a16:creationId xmlns:a16="http://schemas.microsoft.com/office/drawing/2014/main" id="{970C8DAB-34C1-F37C-2874-0CD2998C165F}"/>
              </a:ext>
            </a:extLst>
          </p:cNvPr>
          <p:cNvSpPr/>
          <p:nvPr/>
        </p:nvSpPr>
        <p:spPr>
          <a:xfrm>
            <a:off x="274447" y="2316841"/>
            <a:ext cx="11510048" cy="2852530"/>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ro-RO" sz="2400" dirty="0">
                <a:ln w="0"/>
                <a:solidFill>
                  <a:schemeClr val="tx1"/>
                </a:solidFill>
                <a:latin typeface="Trebuchet MS" panose="020B0603020202020204" pitchFamily="34" charset="0"/>
              </a:rPr>
              <a:t>Perioada de implementare: iulie 2022 – decembrie 2024</a:t>
            </a:r>
          </a:p>
          <a:p>
            <a:pPr algn="just"/>
            <a:endParaRPr lang="ro-RO" sz="2400" dirty="0">
              <a:ln w="0"/>
              <a:solidFill>
                <a:schemeClr val="tx1"/>
              </a:solidFill>
              <a:latin typeface="Trebuchet MS" panose="020B0603020202020204" pitchFamily="34" charset="0"/>
            </a:endParaRPr>
          </a:p>
          <a:p>
            <a:pPr algn="just"/>
            <a:r>
              <a:rPr lang="ro-RO" sz="2400" dirty="0">
                <a:ln w="0"/>
                <a:solidFill>
                  <a:schemeClr val="tx1"/>
                </a:solidFill>
                <a:latin typeface="Trebuchet MS" panose="020B0603020202020204" pitchFamily="34" charset="0"/>
              </a:rPr>
              <a:t>Valoarea proiectului: 2 000 000 euro</a:t>
            </a:r>
          </a:p>
          <a:p>
            <a:pPr algn="just"/>
            <a:endParaRPr lang="en-US" sz="2400" dirty="0">
              <a:ln w="0"/>
              <a:solidFill>
                <a:schemeClr val="tx1"/>
              </a:solidFill>
              <a:latin typeface="Trebuchet MS" panose="020B0603020202020204" pitchFamily="34" charset="0"/>
            </a:endParaRPr>
          </a:p>
        </p:txBody>
      </p:sp>
    </p:spTree>
    <p:extLst>
      <p:ext uri="{BB962C8B-B14F-4D97-AF65-F5344CB8AC3E}">
        <p14:creationId xmlns:p14="http://schemas.microsoft.com/office/powerpoint/2010/main" val="674095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59421"/>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Provocări / Probleme (1)</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3" name="Rectangle 2"/>
          <p:cNvSpPr/>
          <p:nvPr/>
        </p:nvSpPr>
        <p:spPr>
          <a:xfrm>
            <a:off x="980902" y="2274837"/>
            <a:ext cx="10720469" cy="3139321"/>
          </a:xfrm>
          <a:prstGeom prst="rect">
            <a:avLst/>
          </a:prstGeom>
        </p:spPr>
        <p:txBody>
          <a:bodyPr wrap="square">
            <a:spAutoFit/>
          </a:bodyPr>
          <a:lstStyle/>
          <a:p>
            <a:r>
              <a:rPr lang="en-US" dirty="0" err="1">
                <a:latin typeface="Trebuchet MS" panose="020B0603020202020204" pitchFamily="34" charset="0"/>
              </a:rPr>
              <a:t>Utilizarea</a:t>
            </a:r>
            <a:r>
              <a:rPr lang="en-US" dirty="0">
                <a:latin typeface="Trebuchet MS" panose="020B0603020202020204" pitchFamily="34" charset="0"/>
              </a:rPr>
              <a:t> </a:t>
            </a:r>
            <a:r>
              <a:rPr lang="en-US" dirty="0" err="1">
                <a:latin typeface="Trebuchet MS" panose="020B0603020202020204" pitchFamily="34" charset="0"/>
              </a:rPr>
              <a:t>frecventă</a:t>
            </a:r>
            <a:r>
              <a:rPr lang="en-US" dirty="0">
                <a:latin typeface="Trebuchet MS" panose="020B0603020202020204" pitchFamily="34" charset="0"/>
              </a:rPr>
              <a:t> a </a:t>
            </a:r>
            <a:r>
              <a:rPr lang="en-US" dirty="0" err="1">
                <a:latin typeface="Trebuchet MS" panose="020B0603020202020204" pitchFamily="34" charset="0"/>
              </a:rPr>
              <a:t>exercitărilor</a:t>
            </a:r>
            <a:r>
              <a:rPr lang="en-US" dirty="0">
                <a:latin typeface="Trebuchet MS" panose="020B0603020202020204" pitchFamily="34" charset="0"/>
              </a:rPr>
              <a:t> cu </a:t>
            </a:r>
            <a:r>
              <a:rPr lang="en-US" dirty="0" err="1">
                <a:latin typeface="Trebuchet MS" panose="020B0603020202020204" pitchFamily="34" charset="0"/>
              </a:rPr>
              <a:t>caracter</a:t>
            </a:r>
            <a:r>
              <a:rPr lang="en-US" dirty="0">
                <a:latin typeface="Trebuchet MS" panose="020B0603020202020204" pitchFamily="34" charset="0"/>
              </a:rPr>
              <a:t> </a:t>
            </a:r>
            <a:r>
              <a:rPr lang="en-US" dirty="0" err="1">
                <a:latin typeface="Trebuchet MS" panose="020B0603020202020204" pitchFamily="34" charset="0"/>
              </a:rPr>
              <a:t>temporar</a:t>
            </a:r>
            <a:r>
              <a:rPr lang="en-US" dirty="0">
                <a:latin typeface="Trebuchet MS" panose="020B0603020202020204" pitchFamily="34" charset="0"/>
              </a:rPr>
              <a:t> a </a:t>
            </a:r>
            <a:r>
              <a:rPr lang="en-US" dirty="0" err="1">
                <a:latin typeface="Trebuchet MS" panose="020B0603020202020204" pitchFamily="34" charset="0"/>
              </a:rPr>
              <a:t>funcțiilor</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 de </a:t>
            </a:r>
            <a:r>
              <a:rPr lang="en-US" dirty="0" err="1">
                <a:latin typeface="Trebuchet MS" panose="020B0603020202020204" pitchFamily="34" charset="0"/>
              </a:rPr>
              <a:t>conducere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 </a:t>
            </a:r>
            <a:r>
              <a:rPr lang="en-US" dirty="0" err="1">
                <a:latin typeface="Trebuchet MS" panose="020B0603020202020204" pitchFamily="34" charset="0"/>
              </a:rPr>
              <a:t>celor</a:t>
            </a:r>
            <a:r>
              <a:rPr lang="en-US" dirty="0">
                <a:latin typeface="Trebuchet MS" panose="020B0603020202020204" pitchFamily="34" charset="0"/>
              </a:rPr>
              <a:t> din </a:t>
            </a:r>
            <a:r>
              <a:rPr lang="en-US" dirty="0" err="1">
                <a:latin typeface="Trebuchet MS" panose="020B0603020202020204" pitchFamily="34" charset="0"/>
              </a:rPr>
              <a:t>categoria</a:t>
            </a:r>
            <a:r>
              <a:rPr lang="en-US" dirty="0">
                <a:latin typeface="Trebuchet MS" panose="020B0603020202020204" pitchFamily="34" charset="0"/>
              </a:rPr>
              <a:t> </a:t>
            </a:r>
            <a:r>
              <a:rPr lang="en-US" dirty="0" err="1">
                <a:latin typeface="Trebuchet MS" panose="020B0603020202020204" pitchFamily="34" charset="0"/>
              </a:rPr>
              <a:t>înalților</a:t>
            </a:r>
            <a:r>
              <a:rPr lang="en-US" dirty="0">
                <a:latin typeface="Trebuchet MS" panose="020B0603020202020204" pitchFamily="34" charset="0"/>
              </a:rPr>
              <a:t> </a:t>
            </a:r>
            <a:r>
              <a:rPr lang="en-US" dirty="0" err="1">
                <a:latin typeface="Trebuchet MS" panose="020B0603020202020204" pitchFamily="34" charset="0"/>
              </a:rPr>
              <a:t>funcționari</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anul</a:t>
            </a:r>
            <a:r>
              <a:rPr lang="en-US" dirty="0">
                <a:latin typeface="Trebuchet MS" panose="020B0603020202020204" pitchFamily="34" charset="0"/>
              </a:rPr>
              <a:t> 2020, </a:t>
            </a:r>
            <a:r>
              <a:rPr lang="en-US" dirty="0" err="1">
                <a:latin typeface="Trebuchet MS" panose="020B0603020202020204" pitchFamily="34" charset="0"/>
              </a:rPr>
              <a:t>aproximativ</a:t>
            </a:r>
            <a:r>
              <a:rPr lang="en-US" dirty="0">
                <a:latin typeface="Trebuchet MS" panose="020B0603020202020204" pitchFamily="34" charset="0"/>
              </a:rPr>
              <a:t> 25</a:t>
            </a:r>
            <a:r>
              <a:rPr lang="en-US" dirty="0" smtClean="0">
                <a:latin typeface="Trebuchet MS" panose="020B0603020202020204" pitchFamily="34" charset="0"/>
              </a:rPr>
              <a:t>%);</a:t>
            </a:r>
          </a:p>
          <a:p>
            <a:endParaRPr lang="en-US" dirty="0">
              <a:latin typeface="Trebuchet MS" panose="020B0603020202020204" pitchFamily="34" charset="0"/>
            </a:endParaRPr>
          </a:p>
          <a:p>
            <a:r>
              <a:rPr lang="en-US" dirty="0" err="1" smtClean="0">
                <a:latin typeface="Trebuchet MS" panose="020B0603020202020204" pitchFamily="34" charset="0"/>
              </a:rPr>
              <a:t>Politizarea</a:t>
            </a:r>
            <a:r>
              <a:rPr lang="en-US" dirty="0" smtClean="0">
                <a:latin typeface="Trebuchet MS" panose="020B0603020202020204" pitchFamily="34" charset="0"/>
              </a:rPr>
              <a:t> </a:t>
            </a:r>
            <a:r>
              <a:rPr lang="en-US" dirty="0" err="1">
                <a:latin typeface="Trebuchet MS" panose="020B0603020202020204" pitchFamily="34" charset="0"/>
              </a:rPr>
              <a:t>funcțiilor</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a:t>
            </a:r>
          </a:p>
          <a:p>
            <a:endParaRPr lang="en-US" dirty="0" smtClean="0">
              <a:latin typeface="Trebuchet MS" panose="020B0603020202020204" pitchFamily="34" charset="0"/>
            </a:endParaRPr>
          </a:p>
          <a:p>
            <a:r>
              <a:rPr lang="en-US" dirty="0" err="1" smtClean="0">
                <a:latin typeface="Trebuchet MS" panose="020B0603020202020204" pitchFamily="34" charset="0"/>
              </a:rPr>
              <a:t>Existența</a:t>
            </a:r>
            <a:r>
              <a:rPr lang="en-US" dirty="0" smtClean="0">
                <a:latin typeface="Trebuchet MS" panose="020B0603020202020204" pitchFamily="34" charset="0"/>
              </a:rPr>
              <a:t> </a:t>
            </a:r>
            <a:r>
              <a:rPr lang="en-US" dirty="0" err="1">
                <a:latin typeface="Trebuchet MS" panose="020B0603020202020204" pitchFamily="34" charset="0"/>
              </a:rPr>
              <a:t>unor</a:t>
            </a:r>
            <a:r>
              <a:rPr lang="en-US" dirty="0">
                <a:latin typeface="Trebuchet MS" panose="020B0603020202020204" pitchFamily="34" charset="0"/>
              </a:rPr>
              <a:t> </a:t>
            </a:r>
            <a:r>
              <a:rPr lang="en-US" dirty="0" err="1">
                <a:latin typeface="Trebuchet MS" panose="020B0603020202020204" pitchFamily="34" charset="0"/>
              </a:rPr>
              <a:t>practici</a:t>
            </a:r>
            <a:r>
              <a:rPr lang="en-US" dirty="0">
                <a:latin typeface="Trebuchet MS" panose="020B0603020202020204" pitchFamily="34" charset="0"/>
              </a:rPr>
              <a:t> de </a:t>
            </a:r>
            <a:r>
              <a:rPr lang="en-US" dirty="0" err="1">
                <a:latin typeface="Trebuchet MS" panose="020B0603020202020204" pitchFamily="34" charset="0"/>
              </a:rPr>
              <a:t>recrutare</a:t>
            </a:r>
            <a:r>
              <a:rPr lang="en-US" dirty="0">
                <a:latin typeface="Trebuchet MS" panose="020B0603020202020204" pitchFamily="34" charset="0"/>
              </a:rPr>
              <a:t> restrictive </a:t>
            </a:r>
            <a:r>
              <a:rPr lang="en-US" dirty="0" err="1">
                <a:latin typeface="Trebuchet MS" panose="020B0603020202020204" pitchFamily="34" charset="0"/>
              </a:rPr>
              <a:t>sau</a:t>
            </a:r>
            <a:r>
              <a:rPr lang="en-US" dirty="0">
                <a:latin typeface="Trebuchet MS" panose="020B0603020202020204" pitchFamily="34" charset="0"/>
              </a:rPr>
              <a:t> la </a:t>
            </a:r>
            <a:r>
              <a:rPr lang="en-US" dirty="0" err="1">
                <a:latin typeface="Trebuchet MS" panose="020B0603020202020204" pitchFamily="34" charset="0"/>
              </a:rPr>
              <a:t>limita</a:t>
            </a:r>
            <a:r>
              <a:rPr lang="en-US" dirty="0">
                <a:latin typeface="Trebuchet MS" panose="020B0603020202020204" pitchFamily="34" charset="0"/>
              </a:rPr>
              <a:t> </a:t>
            </a:r>
            <a:r>
              <a:rPr lang="en-US" dirty="0" err="1">
                <a:latin typeface="Trebuchet MS" panose="020B0603020202020204" pitchFamily="34" charset="0"/>
              </a:rPr>
              <a:t>legii</a:t>
            </a:r>
            <a:r>
              <a:rPr lang="en-US" dirty="0">
                <a:latin typeface="Trebuchet MS" panose="020B0603020202020204" pitchFamily="34" charset="0"/>
              </a:rPr>
              <a:t>; </a:t>
            </a:r>
            <a:r>
              <a:rPr lang="en-US" dirty="0" err="1">
                <a:latin typeface="Trebuchet MS" panose="020B0603020202020204" pitchFamily="34" charset="0"/>
              </a:rPr>
              <a:t>proceduri</a:t>
            </a:r>
            <a:r>
              <a:rPr lang="en-US" dirty="0">
                <a:latin typeface="Trebuchet MS" panose="020B0603020202020204" pitchFamily="34" charset="0"/>
              </a:rPr>
              <a:t> </a:t>
            </a:r>
            <a:r>
              <a:rPr lang="en-US" dirty="0" err="1">
                <a:latin typeface="Trebuchet MS" panose="020B0603020202020204" pitchFamily="34" charset="0"/>
              </a:rPr>
              <a:t>vagi</a:t>
            </a:r>
            <a:r>
              <a:rPr lang="en-US" dirty="0">
                <a:latin typeface="Trebuchet MS" panose="020B0603020202020204" pitchFamily="34" charset="0"/>
              </a:rPr>
              <a:t>, complicate, </a:t>
            </a:r>
            <a:r>
              <a:rPr lang="en-US" dirty="0" err="1">
                <a:latin typeface="Trebuchet MS" panose="020B0603020202020204" pitchFamily="34" charset="0"/>
              </a:rPr>
              <a:t>excepții</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derogări</a:t>
            </a:r>
            <a:r>
              <a:rPr lang="en-US" dirty="0">
                <a:latin typeface="Trebuchet MS" panose="020B0603020202020204" pitchFamily="34" charset="0"/>
              </a:rPr>
              <a:t> </a:t>
            </a:r>
            <a:r>
              <a:rPr lang="en-US" dirty="0" err="1">
                <a:latin typeface="Trebuchet MS" panose="020B0603020202020204" pitchFamily="34" charset="0"/>
              </a:rPr>
              <a:t>ce</a:t>
            </a:r>
            <a:r>
              <a:rPr lang="en-US" dirty="0">
                <a:latin typeface="Trebuchet MS" panose="020B0603020202020204" pitchFamily="34" charset="0"/>
              </a:rPr>
              <a:t> permit </a:t>
            </a:r>
            <a:r>
              <a:rPr lang="en-US" dirty="0" err="1">
                <a:latin typeface="Trebuchet MS" panose="020B0603020202020204" pitchFamily="34" charset="0"/>
              </a:rPr>
              <a:t>decizii</a:t>
            </a:r>
            <a:r>
              <a:rPr lang="en-US" dirty="0">
                <a:latin typeface="Trebuchet MS" panose="020B0603020202020204" pitchFamily="34" charset="0"/>
              </a:rPr>
              <a:t> </a:t>
            </a:r>
            <a:r>
              <a:rPr lang="en-US" dirty="0" err="1">
                <a:latin typeface="Trebuchet MS" panose="020B0603020202020204" pitchFamily="34" charset="0"/>
              </a:rPr>
              <a:t>personalizate</a:t>
            </a:r>
            <a:r>
              <a:rPr lang="en-US" dirty="0">
                <a:latin typeface="Trebuchet MS" panose="020B0603020202020204" pitchFamily="34" charset="0"/>
              </a:rPr>
              <a:t>; </a:t>
            </a:r>
            <a:r>
              <a:rPr lang="en-US" dirty="0" err="1">
                <a:latin typeface="Trebuchet MS" panose="020B0603020202020204" pitchFamily="34" charset="0"/>
              </a:rPr>
              <a:t>slaba</a:t>
            </a:r>
            <a:r>
              <a:rPr lang="en-US" dirty="0">
                <a:latin typeface="Trebuchet MS" panose="020B0603020202020204" pitchFamily="34" charset="0"/>
              </a:rPr>
              <a:t> </a:t>
            </a:r>
            <a:r>
              <a:rPr lang="en-US" dirty="0" err="1">
                <a:latin typeface="Trebuchet MS" panose="020B0603020202020204" pitchFamily="34" charset="0"/>
              </a:rPr>
              <a:t>corelare</a:t>
            </a:r>
            <a:r>
              <a:rPr lang="en-US" dirty="0">
                <a:latin typeface="Trebuchet MS" panose="020B0603020202020204" pitchFamily="34" charset="0"/>
              </a:rPr>
              <a:t> cu </a:t>
            </a:r>
            <a:r>
              <a:rPr lang="en-US" dirty="0" err="1">
                <a:latin typeface="Trebuchet MS" panose="020B0603020202020204" pitchFamily="34" charset="0"/>
              </a:rPr>
              <a:t>planificarea</a:t>
            </a:r>
            <a:r>
              <a:rPr lang="en-US" dirty="0">
                <a:latin typeface="Trebuchet MS" panose="020B0603020202020204" pitchFamily="34" charset="0"/>
              </a:rPr>
              <a:t> RU </a:t>
            </a:r>
            <a:r>
              <a:rPr lang="en-US" dirty="0" err="1">
                <a:latin typeface="Trebuchet MS" panose="020B0603020202020204" pitchFamily="34" charset="0"/>
              </a:rPr>
              <a:t>și</a:t>
            </a:r>
            <a:r>
              <a:rPr lang="en-US" dirty="0">
                <a:latin typeface="Trebuchet MS" panose="020B0603020202020204" pitchFamily="34" charset="0"/>
              </a:rPr>
              <a:t> cu </a:t>
            </a:r>
            <a:r>
              <a:rPr lang="en-US" dirty="0" err="1">
                <a:latin typeface="Trebuchet MS" panose="020B0603020202020204" pitchFamily="34" charset="0"/>
              </a:rPr>
              <a:t>fișele</a:t>
            </a:r>
            <a:r>
              <a:rPr lang="en-US" dirty="0">
                <a:latin typeface="Trebuchet MS" panose="020B0603020202020204" pitchFamily="34" charset="0"/>
              </a:rPr>
              <a:t> de post; </a:t>
            </a:r>
            <a:r>
              <a:rPr lang="en-US" dirty="0" err="1" smtClean="0">
                <a:latin typeface="Trebuchet MS" panose="020B0603020202020204" pitchFamily="34" charset="0"/>
              </a:rPr>
              <a:t>lipsa</a:t>
            </a:r>
            <a:r>
              <a:rPr lang="en-US" dirty="0" smtClean="0">
                <a:latin typeface="Trebuchet MS" panose="020B0603020202020204" pitchFamily="34" charset="0"/>
              </a:rPr>
              <a:t> </a:t>
            </a:r>
            <a:r>
              <a:rPr lang="en-US" dirty="0" err="1">
                <a:latin typeface="Trebuchet MS" panose="020B0603020202020204" pitchFamily="34" charset="0"/>
              </a:rPr>
              <a:t>unei</a:t>
            </a:r>
            <a:r>
              <a:rPr lang="en-US" dirty="0">
                <a:latin typeface="Trebuchet MS" panose="020B0603020202020204" pitchFamily="34" charset="0"/>
              </a:rPr>
              <a:t> </a:t>
            </a:r>
            <a:r>
              <a:rPr lang="en-US" dirty="0" err="1">
                <a:latin typeface="Trebuchet MS" panose="020B0603020202020204" pitchFamily="34" charset="0"/>
              </a:rPr>
              <a:t>planificări</a:t>
            </a:r>
            <a:r>
              <a:rPr lang="en-US" dirty="0">
                <a:latin typeface="Trebuchet MS" panose="020B0603020202020204" pitchFamily="34" charset="0"/>
              </a:rPr>
              <a:t> </a:t>
            </a:r>
            <a:r>
              <a:rPr lang="en-US" dirty="0" err="1">
                <a:latin typeface="Trebuchet MS" panose="020B0603020202020204" pitchFamily="34" charset="0"/>
              </a:rPr>
              <a:t>strategice</a:t>
            </a:r>
            <a:r>
              <a:rPr lang="en-US" dirty="0">
                <a:latin typeface="Trebuchet MS" panose="020B0603020202020204" pitchFamily="34" charset="0"/>
              </a:rPr>
              <a:t> a </a:t>
            </a:r>
            <a:r>
              <a:rPr lang="en-US" dirty="0" err="1">
                <a:latin typeface="Trebuchet MS" panose="020B0603020202020204" pitchFamily="34" charset="0"/>
              </a:rPr>
              <a:t>resurselor</a:t>
            </a:r>
            <a:r>
              <a:rPr lang="en-US" dirty="0">
                <a:latin typeface="Trebuchet MS" panose="020B0603020202020204" pitchFamily="34" charset="0"/>
              </a:rPr>
              <a:t> </a:t>
            </a:r>
            <a:r>
              <a:rPr lang="en-US" dirty="0" err="1">
                <a:latin typeface="Trebuchet MS" panose="020B0603020202020204" pitchFamily="34" charset="0"/>
              </a:rPr>
              <a:t>umane</a:t>
            </a:r>
            <a:r>
              <a:rPr lang="en-US" dirty="0" smtClean="0">
                <a:latin typeface="Trebuchet MS" panose="020B0603020202020204" pitchFamily="34" charset="0"/>
              </a:rPr>
              <a:t>;</a:t>
            </a:r>
          </a:p>
          <a:p>
            <a:endParaRPr lang="en-US" dirty="0">
              <a:latin typeface="Trebuchet MS" panose="020B0603020202020204" pitchFamily="34" charset="0"/>
            </a:endParaRPr>
          </a:p>
          <a:p>
            <a:r>
              <a:rPr lang="en-US" dirty="0" err="1">
                <a:latin typeface="Trebuchet MS" panose="020B0603020202020204" pitchFamily="34" charset="0"/>
              </a:rPr>
              <a:t>Reorganizări</a:t>
            </a:r>
            <a:r>
              <a:rPr lang="en-US" dirty="0">
                <a:latin typeface="Trebuchet MS" panose="020B0603020202020204" pitchFamily="34" charset="0"/>
              </a:rPr>
              <a:t> </a:t>
            </a:r>
            <a:r>
              <a:rPr lang="en-US" dirty="0" err="1">
                <a:latin typeface="Trebuchet MS" panose="020B0603020202020204" pitchFamily="34" charset="0"/>
              </a:rPr>
              <a:t>frecvente</a:t>
            </a:r>
            <a:r>
              <a:rPr lang="en-US" dirty="0">
                <a:latin typeface="Trebuchet MS" panose="020B0603020202020204" pitchFamily="34" charset="0"/>
              </a:rPr>
              <a:t> </a:t>
            </a:r>
            <a:r>
              <a:rPr lang="en-US" dirty="0" err="1">
                <a:latin typeface="Trebuchet MS" panose="020B0603020202020204" pitchFamily="34" charset="0"/>
              </a:rPr>
              <a:t>necorelate</a:t>
            </a:r>
            <a:r>
              <a:rPr lang="en-US" dirty="0">
                <a:latin typeface="Trebuchet MS" panose="020B0603020202020204" pitchFamily="34" charset="0"/>
              </a:rPr>
              <a:t> cu o </a:t>
            </a:r>
            <a:r>
              <a:rPr lang="en-US" dirty="0" err="1">
                <a:latin typeface="Trebuchet MS" panose="020B0603020202020204" pitchFamily="34" charset="0"/>
              </a:rPr>
              <a:t>analiză</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o </a:t>
            </a:r>
            <a:r>
              <a:rPr lang="en-US" dirty="0" err="1">
                <a:latin typeface="Trebuchet MS" panose="020B0603020202020204" pitchFamily="34" charset="0"/>
              </a:rPr>
              <a:t>planificare</a:t>
            </a:r>
            <a:r>
              <a:rPr lang="en-US" dirty="0">
                <a:latin typeface="Trebuchet MS" panose="020B0603020202020204" pitchFamily="34" charset="0"/>
              </a:rPr>
              <a:t> </a:t>
            </a:r>
            <a:r>
              <a:rPr lang="en-US" dirty="0" err="1">
                <a:latin typeface="Trebuchet MS" panose="020B0603020202020204" pitchFamily="34" charset="0"/>
              </a:rPr>
              <a:t>strategică</a:t>
            </a:r>
            <a:r>
              <a:rPr lang="en-US" dirty="0">
                <a:latin typeface="Trebuchet MS" panose="020B0603020202020204" pitchFamily="34" charset="0"/>
              </a:rPr>
              <a:t> a </a:t>
            </a:r>
            <a:r>
              <a:rPr lang="en-US" dirty="0" err="1">
                <a:latin typeface="Trebuchet MS" panose="020B0603020202020204" pitchFamily="34" charset="0"/>
              </a:rPr>
              <a:t>resurselor</a:t>
            </a:r>
            <a:r>
              <a:rPr lang="en-US" dirty="0">
                <a:latin typeface="Trebuchet MS" panose="020B0603020202020204" pitchFamily="34" charset="0"/>
              </a:rPr>
              <a:t> </a:t>
            </a:r>
            <a:r>
              <a:rPr lang="en-US" dirty="0" err="1">
                <a:latin typeface="Trebuchet MS" panose="020B0603020202020204" pitchFamily="34" charset="0"/>
              </a:rPr>
              <a:t>umane</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a </a:t>
            </a:r>
            <a:r>
              <a:rPr lang="en-US" dirty="0" err="1">
                <a:latin typeface="Trebuchet MS" panose="020B0603020202020204" pitchFamily="34" charset="0"/>
              </a:rPr>
              <a:t>corela</a:t>
            </a:r>
            <a:r>
              <a:rPr lang="en-US" dirty="0">
                <a:latin typeface="Trebuchet MS" panose="020B0603020202020204" pitchFamily="34" charset="0"/>
              </a:rPr>
              <a:t> </a:t>
            </a:r>
            <a:r>
              <a:rPr lang="en-US" dirty="0" err="1">
                <a:latin typeface="Trebuchet MS" panose="020B0603020202020204" pitchFamily="34" charset="0"/>
              </a:rPr>
              <a:t>abilitățile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posturile</a:t>
            </a:r>
            <a:r>
              <a:rPr lang="en-US" dirty="0">
                <a:latin typeface="Trebuchet MS" panose="020B0603020202020204" pitchFamily="34" charset="0"/>
              </a:rPr>
              <a:t> cu </a:t>
            </a:r>
            <a:r>
              <a:rPr lang="en-US" dirty="0" err="1">
                <a:latin typeface="Trebuchet MS" panose="020B0603020202020204" pitchFamily="34" charset="0"/>
              </a:rPr>
              <a:t>prioritățile</a:t>
            </a:r>
            <a:r>
              <a:rPr lang="en-US" dirty="0">
                <a:latin typeface="Trebuchet MS" panose="020B0603020202020204" pitchFamily="34" charset="0"/>
              </a:rPr>
              <a:t> </a:t>
            </a:r>
            <a:r>
              <a:rPr lang="en-US" dirty="0" err="1">
                <a:latin typeface="Trebuchet MS" panose="020B0603020202020204" pitchFamily="34" charset="0"/>
              </a:rPr>
              <a:t>organizaționale</a:t>
            </a:r>
            <a:r>
              <a:rPr lang="en-US" dirty="0">
                <a:latin typeface="Trebuchet MS" panose="020B0603020202020204" pitchFamily="34" charset="0"/>
              </a:rPr>
              <a:t>;</a:t>
            </a:r>
          </a:p>
        </p:txBody>
      </p:sp>
      <p:sp>
        <p:nvSpPr>
          <p:cNvPr id="7" name="Right Arrow 6"/>
          <p:cNvSpPr/>
          <p:nvPr/>
        </p:nvSpPr>
        <p:spPr>
          <a:xfrm>
            <a:off x="673331" y="2456629"/>
            <a:ext cx="34913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4"/>
          <a:stretch>
            <a:fillRect/>
          </a:stretch>
        </p:blipFill>
        <p:spPr>
          <a:xfrm>
            <a:off x="650577" y="3257041"/>
            <a:ext cx="371888" cy="79255"/>
          </a:xfrm>
          <a:prstGeom prst="rect">
            <a:avLst/>
          </a:prstGeom>
        </p:spPr>
      </p:pic>
      <p:pic>
        <p:nvPicPr>
          <p:cNvPr id="9" name="Picture 8"/>
          <p:cNvPicPr>
            <a:picLocks noChangeAspect="1"/>
          </p:cNvPicPr>
          <p:nvPr/>
        </p:nvPicPr>
        <p:blipFill>
          <a:blip r:embed="rId14"/>
          <a:stretch>
            <a:fillRect/>
          </a:stretch>
        </p:blipFill>
        <p:spPr>
          <a:xfrm>
            <a:off x="609014" y="3829363"/>
            <a:ext cx="371888" cy="79255"/>
          </a:xfrm>
          <a:prstGeom prst="rect">
            <a:avLst/>
          </a:prstGeom>
        </p:spPr>
      </p:pic>
      <p:pic>
        <p:nvPicPr>
          <p:cNvPr id="12" name="Picture 11"/>
          <p:cNvPicPr>
            <a:picLocks noChangeAspect="1"/>
          </p:cNvPicPr>
          <p:nvPr/>
        </p:nvPicPr>
        <p:blipFill>
          <a:blip r:embed="rId14"/>
          <a:stretch>
            <a:fillRect/>
          </a:stretch>
        </p:blipFill>
        <p:spPr>
          <a:xfrm>
            <a:off x="609014" y="4879976"/>
            <a:ext cx="371888" cy="79255"/>
          </a:xfrm>
          <a:prstGeom prst="rect">
            <a:avLst/>
          </a:prstGeom>
        </p:spPr>
      </p:pic>
    </p:spTree>
    <p:extLst>
      <p:ext uri="{BB962C8B-B14F-4D97-AF65-F5344CB8AC3E}">
        <p14:creationId xmlns:p14="http://schemas.microsoft.com/office/powerpoint/2010/main" val="9352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87506"/>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Provocări / Probleme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a:t>
            </a:r>
            <a:r>
              <a:rPr lang="en-US"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2</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a:t>
            </a:r>
            <a:endPar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Rectangle 6"/>
          <p:cNvSpPr/>
          <p:nvPr/>
        </p:nvSpPr>
        <p:spPr>
          <a:xfrm>
            <a:off x="698269" y="2316841"/>
            <a:ext cx="11313622" cy="2585323"/>
          </a:xfrm>
          <a:prstGeom prst="rect">
            <a:avLst/>
          </a:prstGeom>
        </p:spPr>
        <p:txBody>
          <a:bodyPr wrap="square">
            <a:spAutoFit/>
          </a:bodyPr>
          <a:lstStyle/>
          <a:p>
            <a:pPr algn="just"/>
            <a:r>
              <a:rPr lang="en-US" dirty="0" err="1">
                <a:latin typeface="Trebuchet MS" panose="020B0603020202020204" pitchFamily="34" charset="0"/>
              </a:rPr>
              <a:t>Structura</a:t>
            </a:r>
            <a:r>
              <a:rPr lang="en-US" dirty="0">
                <a:latin typeface="Trebuchet MS" panose="020B0603020202020204" pitchFamily="34" charset="0"/>
              </a:rPr>
              <a:t> </a:t>
            </a:r>
            <a:r>
              <a:rPr lang="en-US" dirty="0" err="1">
                <a:latin typeface="Trebuchet MS" panose="020B0603020202020204" pitchFamily="34" charset="0"/>
              </a:rPr>
              <a:t>actuală</a:t>
            </a:r>
            <a:r>
              <a:rPr lang="en-US" dirty="0">
                <a:latin typeface="Trebuchet MS" panose="020B0603020202020204" pitchFamily="34" charset="0"/>
              </a:rPr>
              <a:t> a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a:t>
            </a:r>
            <a:r>
              <a:rPr lang="en-US" dirty="0" err="1">
                <a:latin typeface="Trebuchet MS" panose="020B0603020202020204" pitchFamily="34" charset="0"/>
              </a:rPr>
              <a:t>funcționarii</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generali</a:t>
            </a:r>
            <a:r>
              <a:rPr lang="en-US" dirty="0">
                <a:latin typeface="Trebuchet MS" panose="020B0603020202020204" pitchFamily="34" charset="0"/>
              </a:rPr>
              <a:t> nu </a:t>
            </a:r>
            <a:r>
              <a:rPr lang="en-US" dirty="0" err="1">
                <a:latin typeface="Trebuchet MS" panose="020B0603020202020204" pitchFamily="34" charset="0"/>
              </a:rPr>
              <a:t>definește</a:t>
            </a:r>
            <a:r>
              <a:rPr lang="en-US" dirty="0">
                <a:latin typeface="Trebuchet MS" panose="020B0603020202020204" pitchFamily="34" charset="0"/>
              </a:rPr>
              <a:t> un </a:t>
            </a:r>
            <a:r>
              <a:rPr lang="en-US" dirty="0" err="1">
                <a:latin typeface="Trebuchet MS" panose="020B0603020202020204" pitchFamily="34" charset="0"/>
              </a:rPr>
              <a:t>traseu</a:t>
            </a:r>
            <a:r>
              <a:rPr lang="en-US" dirty="0">
                <a:latin typeface="Trebuchet MS" panose="020B0603020202020204" pitchFamily="34" charset="0"/>
              </a:rPr>
              <a:t> </a:t>
            </a:r>
            <a:r>
              <a:rPr lang="en-US" dirty="0" err="1">
                <a:latin typeface="Trebuchet MS" panose="020B0603020202020204" pitchFamily="34" charset="0"/>
              </a:rPr>
              <a:t>continuu</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coerent</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a:t>
            </a:r>
            <a:r>
              <a:rPr lang="en-US" dirty="0" err="1">
                <a:latin typeface="Trebuchet MS" panose="020B0603020202020204" pitchFamily="34" charset="0"/>
              </a:rPr>
              <a:t>avansarea</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carieră</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 </a:t>
            </a:r>
            <a:r>
              <a:rPr lang="en-US" dirty="0" err="1">
                <a:latin typeface="Trebuchet MS" panose="020B0603020202020204" pitchFamily="34" charset="0"/>
              </a:rPr>
              <a:t>Funcționarii</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de </a:t>
            </a:r>
            <a:r>
              <a:rPr lang="en-US" dirty="0" err="1">
                <a:latin typeface="Trebuchet MS" panose="020B0603020202020204" pitchFamily="34" charset="0"/>
              </a:rPr>
              <a:t>execuție</a:t>
            </a:r>
            <a:r>
              <a:rPr lang="en-US" dirty="0">
                <a:latin typeface="Trebuchet MS" panose="020B0603020202020204" pitchFamily="34" charset="0"/>
              </a:rPr>
              <a:t> - </a:t>
            </a:r>
            <a:r>
              <a:rPr lang="en-US" dirty="0" err="1">
                <a:latin typeface="Trebuchet MS" panose="020B0603020202020204" pitchFamily="34" charset="0"/>
              </a:rPr>
              <a:t>carieră</a:t>
            </a:r>
            <a:r>
              <a:rPr lang="en-US" dirty="0">
                <a:latin typeface="Trebuchet MS" panose="020B0603020202020204" pitchFamily="34" charset="0"/>
              </a:rPr>
              <a:t> de maximum 9 </a:t>
            </a:r>
            <a:r>
              <a:rPr lang="en-US" dirty="0" err="1">
                <a:latin typeface="Trebuchet MS" panose="020B0603020202020204" pitchFamily="34" charset="0"/>
              </a:rPr>
              <a:t>ani</a:t>
            </a:r>
            <a:r>
              <a:rPr lang="en-US" dirty="0">
                <a:latin typeface="Trebuchet MS" panose="020B0603020202020204" pitchFamily="34" charset="0"/>
              </a:rPr>
              <a:t>, </a:t>
            </a:r>
            <a:r>
              <a:rPr lang="en-US" dirty="0" err="1">
                <a:latin typeface="Trebuchet MS" panose="020B0603020202020204" pitchFamily="34" charset="0"/>
              </a:rPr>
              <a:t>prin</a:t>
            </a:r>
            <a:r>
              <a:rPr lang="en-US" dirty="0">
                <a:latin typeface="Trebuchet MS" panose="020B0603020202020204" pitchFamily="34" charset="0"/>
              </a:rPr>
              <a:t> </a:t>
            </a:r>
            <a:r>
              <a:rPr lang="en-US" dirty="0" err="1">
                <a:latin typeface="Trebuchet MS" panose="020B0603020202020204" pitchFamily="34" charset="0"/>
              </a:rPr>
              <a:t>parcurgerea</a:t>
            </a:r>
            <a:r>
              <a:rPr lang="en-US" dirty="0">
                <a:latin typeface="Trebuchet MS" panose="020B0603020202020204" pitchFamily="34" charset="0"/>
              </a:rPr>
              <a:t> a 4 grade </a:t>
            </a:r>
            <a:r>
              <a:rPr lang="en-US" dirty="0" err="1">
                <a:latin typeface="Trebuchet MS" panose="020B0603020202020204" pitchFamily="34" charset="0"/>
              </a:rPr>
              <a:t>profesionale</a:t>
            </a:r>
            <a:r>
              <a:rPr lang="en-US" dirty="0">
                <a:latin typeface="Trebuchet MS" panose="020B0603020202020204" pitchFamily="34" charset="0"/>
              </a:rPr>
              <a:t>; </a:t>
            </a:r>
          </a:p>
          <a:p>
            <a:pPr algn="just"/>
            <a:endParaRPr lang="en-US" dirty="0" smtClean="0">
              <a:latin typeface="Trebuchet MS" panose="020B0603020202020204" pitchFamily="34" charset="0"/>
            </a:endParaRPr>
          </a:p>
          <a:p>
            <a:pPr algn="just"/>
            <a:r>
              <a:rPr lang="en-US" dirty="0" err="1" smtClean="0">
                <a:latin typeface="Trebuchet MS" panose="020B0603020202020204" pitchFamily="34" charset="0"/>
              </a:rPr>
              <a:t>Fragmentarea</a:t>
            </a:r>
            <a:r>
              <a:rPr lang="en-US" dirty="0" smtClean="0">
                <a:latin typeface="Trebuchet MS" panose="020B0603020202020204" pitchFamily="34" charset="0"/>
              </a:rPr>
              <a:t> </a:t>
            </a:r>
            <a:r>
              <a:rPr lang="en-US" dirty="0" err="1">
                <a:latin typeface="Trebuchet MS" panose="020B0603020202020204" pitchFamily="34" charset="0"/>
              </a:rPr>
              <a:t>bazelor</a:t>
            </a:r>
            <a:r>
              <a:rPr lang="en-US" dirty="0">
                <a:latin typeface="Trebuchet MS" panose="020B0603020202020204" pitchFamily="34" charset="0"/>
              </a:rPr>
              <a:t> de date, </a:t>
            </a:r>
            <a:r>
              <a:rPr lang="en-US" dirty="0" err="1">
                <a:latin typeface="Trebuchet MS" panose="020B0603020202020204" pitchFamily="34" charset="0"/>
              </a:rPr>
              <a:t>lipsa</a:t>
            </a:r>
            <a:r>
              <a:rPr lang="en-US" dirty="0">
                <a:latin typeface="Trebuchet MS" panose="020B0603020202020204" pitchFamily="34" charset="0"/>
              </a:rPr>
              <a:t> </a:t>
            </a:r>
            <a:r>
              <a:rPr lang="en-US" dirty="0" err="1">
                <a:latin typeface="Trebuchet MS" panose="020B0603020202020204" pitchFamily="34" charset="0"/>
              </a:rPr>
              <a:t>unui</a:t>
            </a:r>
            <a:r>
              <a:rPr lang="en-US" dirty="0">
                <a:latin typeface="Trebuchet MS" panose="020B0603020202020204" pitchFamily="34" charset="0"/>
              </a:rPr>
              <a:t> </a:t>
            </a:r>
            <a:r>
              <a:rPr lang="en-US" dirty="0" err="1">
                <a:latin typeface="Trebuchet MS" panose="020B0603020202020204" pitchFamily="34" charset="0"/>
              </a:rPr>
              <a:t>sistem</a:t>
            </a:r>
            <a:r>
              <a:rPr lang="en-US" dirty="0">
                <a:latin typeface="Trebuchet MS" panose="020B0603020202020204" pitchFamily="34" charset="0"/>
              </a:rPr>
              <a:t> </a:t>
            </a:r>
            <a:r>
              <a:rPr lang="en-US" dirty="0" err="1">
                <a:latin typeface="Trebuchet MS" panose="020B0603020202020204" pitchFamily="34" charset="0"/>
              </a:rPr>
              <a:t>coerent</a:t>
            </a:r>
            <a:r>
              <a:rPr lang="en-US" dirty="0">
                <a:latin typeface="Trebuchet MS" panose="020B0603020202020204" pitchFamily="34" charset="0"/>
              </a:rPr>
              <a:t> de </a:t>
            </a:r>
            <a:r>
              <a:rPr lang="en-US" dirty="0" err="1">
                <a:latin typeface="Trebuchet MS" panose="020B0603020202020204" pitchFamily="34" charset="0"/>
              </a:rPr>
              <a:t>colectare</a:t>
            </a:r>
            <a:r>
              <a:rPr lang="en-US" dirty="0">
                <a:latin typeface="Trebuchet MS" panose="020B0603020202020204" pitchFamily="34" charset="0"/>
              </a:rPr>
              <a:t> a </a:t>
            </a:r>
            <a:r>
              <a:rPr lang="en-US" dirty="0" err="1">
                <a:latin typeface="Trebuchet MS" panose="020B0603020202020204" pitchFamily="34" charset="0"/>
              </a:rPr>
              <a:t>datelor</a:t>
            </a:r>
            <a:r>
              <a:rPr lang="en-US"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personalul</a:t>
            </a:r>
            <a:r>
              <a:rPr lang="en-US" dirty="0">
                <a:latin typeface="Trebuchet MS" panose="020B0603020202020204" pitchFamily="34" charset="0"/>
              </a:rPr>
              <a:t> contractual din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a:t>
            </a:r>
          </a:p>
          <a:p>
            <a:pPr algn="just"/>
            <a:endParaRPr lang="en-US" dirty="0" smtClean="0">
              <a:latin typeface="Trebuchet MS" panose="020B0603020202020204" pitchFamily="34" charset="0"/>
            </a:endParaRPr>
          </a:p>
          <a:p>
            <a:pPr algn="just"/>
            <a:r>
              <a:rPr lang="en-US" dirty="0" smtClean="0">
                <a:latin typeface="Trebuchet MS" panose="020B0603020202020204" pitchFamily="34" charset="0"/>
              </a:rPr>
              <a:t>Nu </a:t>
            </a:r>
            <a:r>
              <a:rPr lang="en-US" dirty="0" err="1">
                <a:latin typeface="Trebuchet MS" panose="020B0603020202020204" pitchFamily="34" charset="0"/>
              </a:rPr>
              <a:t>există</a:t>
            </a:r>
            <a:r>
              <a:rPr lang="en-US" dirty="0">
                <a:latin typeface="Trebuchet MS" panose="020B0603020202020204" pitchFamily="34" charset="0"/>
              </a:rPr>
              <a:t> o </a:t>
            </a:r>
            <a:r>
              <a:rPr lang="en-US" dirty="0" err="1">
                <a:latin typeface="Trebuchet MS" panose="020B0603020202020204" pitchFamily="34" charset="0"/>
              </a:rPr>
              <a:t>singură</a:t>
            </a:r>
            <a:r>
              <a:rPr lang="en-US" dirty="0">
                <a:latin typeface="Trebuchet MS" panose="020B0603020202020204" pitchFamily="34" charset="0"/>
              </a:rPr>
              <a:t> </a:t>
            </a:r>
            <a:r>
              <a:rPr lang="en-US" dirty="0" err="1">
                <a:latin typeface="Trebuchet MS" panose="020B0603020202020204" pitchFamily="34" charset="0"/>
              </a:rPr>
              <a:t>instituție</a:t>
            </a:r>
            <a:r>
              <a:rPr lang="en-US" dirty="0">
                <a:latin typeface="Trebuchet MS" panose="020B0603020202020204" pitchFamily="34" charset="0"/>
              </a:rPr>
              <a:t> care </a:t>
            </a:r>
            <a:r>
              <a:rPr lang="en-US" dirty="0" err="1">
                <a:latin typeface="Trebuchet MS" panose="020B0603020202020204" pitchFamily="34" charset="0"/>
              </a:rPr>
              <a:t>să</a:t>
            </a:r>
            <a:r>
              <a:rPr lang="en-US" dirty="0">
                <a:latin typeface="Trebuchet MS" panose="020B0603020202020204" pitchFamily="34" charset="0"/>
              </a:rPr>
              <a:t> </a:t>
            </a:r>
            <a:r>
              <a:rPr lang="en-US" dirty="0" err="1">
                <a:latin typeface="Trebuchet MS" panose="020B0603020202020204" pitchFamily="34" charset="0"/>
              </a:rPr>
              <a:t>asigure</a:t>
            </a:r>
            <a:r>
              <a:rPr lang="en-US" dirty="0">
                <a:latin typeface="Trebuchet MS" panose="020B0603020202020204" pitchFamily="34" charset="0"/>
              </a:rPr>
              <a:t> </a:t>
            </a:r>
            <a:r>
              <a:rPr lang="en-US" dirty="0" err="1">
                <a:latin typeface="Trebuchet MS" panose="020B0603020202020204" pitchFamily="34" charset="0"/>
              </a:rPr>
              <a:t>managementul</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a:t>
            </a:r>
            <a:r>
              <a:rPr lang="en-US" dirty="0" err="1">
                <a:latin typeface="Trebuchet MS" panose="020B0603020202020204" pitchFamily="34" charset="0"/>
              </a:rPr>
              <a:t>această</a:t>
            </a:r>
            <a:r>
              <a:rPr lang="en-US" dirty="0">
                <a:latin typeface="Trebuchet MS" panose="020B0603020202020204" pitchFamily="34" charset="0"/>
              </a:rPr>
              <a:t> </a:t>
            </a:r>
            <a:r>
              <a:rPr lang="en-US" dirty="0" err="1">
                <a:latin typeface="Trebuchet MS" panose="020B0603020202020204" pitchFamily="34" charset="0"/>
              </a:rPr>
              <a:t>prerogativă</a:t>
            </a:r>
            <a:r>
              <a:rPr lang="en-US" dirty="0">
                <a:latin typeface="Trebuchet MS" panose="020B0603020202020204" pitchFamily="34" charset="0"/>
              </a:rPr>
              <a:t> </a:t>
            </a:r>
            <a:r>
              <a:rPr lang="en-US" dirty="0" err="1">
                <a:latin typeface="Trebuchet MS" panose="020B0603020202020204" pitchFamily="34" charset="0"/>
              </a:rPr>
              <a:t>revenind</a:t>
            </a:r>
            <a:r>
              <a:rPr lang="en-US" dirty="0">
                <a:latin typeface="Trebuchet MS" panose="020B0603020202020204" pitchFamily="34" charset="0"/>
              </a:rPr>
              <a:t> </a:t>
            </a:r>
            <a:r>
              <a:rPr lang="en-US" dirty="0" err="1">
                <a:latin typeface="Trebuchet MS" panose="020B0603020202020204" pitchFamily="34" charset="0"/>
              </a:rPr>
              <a:t>departamentului</a:t>
            </a:r>
            <a:r>
              <a:rPr lang="en-US" dirty="0">
                <a:latin typeface="Trebuchet MS" panose="020B0603020202020204" pitchFamily="34" charset="0"/>
              </a:rPr>
              <a:t> </a:t>
            </a:r>
            <a:r>
              <a:rPr lang="en-US" dirty="0" err="1">
                <a:latin typeface="Trebuchet MS" panose="020B0603020202020204" pitchFamily="34" charset="0"/>
              </a:rPr>
              <a:t>fiecărei</a:t>
            </a:r>
            <a:r>
              <a:rPr lang="en-US" dirty="0">
                <a:latin typeface="Trebuchet MS" panose="020B0603020202020204" pitchFamily="34" charset="0"/>
              </a:rPr>
              <a:t> </a:t>
            </a:r>
            <a:r>
              <a:rPr lang="en-US" dirty="0" err="1">
                <a:latin typeface="Trebuchet MS" panose="020B0603020202020204" pitchFamily="34" charset="0"/>
              </a:rPr>
              <a:t>entități</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a:t>
            </a:r>
          </a:p>
        </p:txBody>
      </p:sp>
      <p:pic>
        <p:nvPicPr>
          <p:cNvPr id="8" name="Picture 7"/>
          <p:cNvPicPr>
            <a:picLocks noChangeAspect="1"/>
          </p:cNvPicPr>
          <p:nvPr/>
        </p:nvPicPr>
        <p:blipFill>
          <a:blip r:embed="rId14"/>
          <a:stretch>
            <a:fillRect/>
          </a:stretch>
        </p:blipFill>
        <p:spPr>
          <a:xfrm>
            <a:off x="350122" y="2471158"/>
            <a:ext cx="371888" cy="79255"/>
          </a:xfrm>
          <a:prstGeom prst="rect">
            <a:avLst/>
          </a:prstGeom>
        </p:spPr>
      </p:pic>
      <p:pic>
        <p:nvPicPr>
          <p:cNvPr id="9" name="Picture 8"/>
          <p:cNvPicPr>
            <a:picLocks noChangeAspect="1"/>
          </p:cNvPicPr>
          <p:nvPr/>
        </p:nvPicPr>
        <p:blipFill>
          <a:blip r:embed="rId14"/>
          <a:stretch>
            <a:fillRect/>
          </a:stretch>
        </p:blipFill>
        <p:spPr>
          <a:xfrm>
            <a:off x="350122" y="3569874"/>
            <a:ext cx="371888" cy="79255"/>
          </a:xfrm>
          <a:prstGeom prst="rect">
            <a:avLst/>
          </a:prstGeom>
        </p:spPr>
      </p:pic>
      <p:pic>
        <p:nvPicPr>
          <p:cNvPr id="12" name="Picture 11"/>
          <p:cNvPicPr>
            <a:picLocks noChangeAspect="1"/>
          </p:cNvPicPr>
          <p:nvPr/>
        </p:nvPicPr>
        <p:blipFill>
          <a:blip r:embed="rId14"/>
          <a:stretch>
            <a:fillRect/>
          </a:stretch>
        </p:blipFill>
        <p:spPr>
          <a:xfrm>
            <a:off x="350122" y="4378702"/>
            <a:ext cx="371888" cy="79255"/>
          </a:xfrm>
          <a:prstGeom prst="rect">
            <a:avLst/>
          </a:prstGeom>
        </p:spPr>
      </p:pic>
    </p:spTree>
    <p:extLst>
      <p:ext uri="{BB962C8B-B14F-4D97-AF65-F5344CB8AC3E}">
        <p14:creationId xmlns:p14="http://schemas.microsoft.com/office/powerpoint/2010/main" val="518744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59421"/>
          </a:xfrm>
          <a:prstGeom prst="rect">
            <a:avLst/>
          </a:prstGeom>
          <a:noFill/>
        </p:spPr>
        <p:txBody>
          <a:bodyPr wrap="square" rtlCol="0">
            <a:spAutoFit/>
          </a:bodyPr>
          <a:lstStyle/>
          <a:p>
            <a:pPr algn="ctr">
              <a:lnSpc>
                <a:spcPct val="107000"/>
              </a:lnSpc>
              <a:spcAft>
                <a:spcPts val="800"/>
              </a:spcAft>
            </a:pPr>
            <a:r>
              <a:rPr lang="ro-RO" sz="2400" b="1" kern="100">
                <a:solidFill>
                  <a:srgbClr val="4472C4"/>
                </a:solidFill>
                <a:latin typeface="Trebuchet MS" panose="020B0603020202020204" pitchFamily="34" charset="0"/>
                <a:ea typeface="Calibri" panose="020F0502020204030204" pitchFamily="34" charset="0"/>
                <a:cs typeface="Times New Roman" panose="02020603050405020304" pitchFamily="18" charset="0"/>
              </a:rPr>
              <a:t>Recomandare</a:t>
            </a:r>
            <a:endPar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pic>
        <p:nvPicPr>
          <p:cNvPr id="5" name="Picture 4" descr="Photos, illustrations et vidéos de &quot;nota bene&quot;"/>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344713" y="1820227"/>
            <a:ext cx="1069848" cy="731520"/>
          </a:xfrm>
          <a:prstGeom prst="rect">
            <a:avLst/>
          </a:prstGeom>
          <a:solidFill>
            <a:srgbClr val="FFFFFF">
              <a:shade val="85000"/>
            </a:srgbClr>
          </a:solidFill>
          <a:ln w="88900" cap="sq">
            <a:solidFill>
              <a:srgbClr val="FFFFFF"/>
            </a:solidFill>
            <a:miter lim="800000"/>
          </a:ln>
          <a:effectLst>
            <a:outerShdw blurRad="55000" dist="18000" dir="5400000" algn="tl"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1188858" y="2699994"/>
            <a:ext cx="10164942" cy="254798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Trebuchet MS" panose="020B0603020202020204" pitchFamily="34" charset="0"/>
              </a:rPr>
              <a:t>Stabilirea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unui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sistem</a:t>
            </a:r>
            <a:r>
              <a:rPr lang="en-US" sz="2000" dirty="0">
                <a:solidFill>
                  <a:schemeClr val="tx1"/>
                </a:solidFill>
                <a:latin typeface="Trebuchet MS" panose="020B0603020202020204" pitchFamily="34" charset="0"/>
              </a:rPr>
              <a:t> de management al </a:t>
            </a:r>
            <a:r>
              <a:rPr lang="en-US" sz="2000" dirty="0" err="1">
                <a:solidFill>
                  <a:schemeClr val="tx1"/>
                </a:solidFill>
                <a:latin typeface="Trebuchet MS" panose="020B0603020202020204" pitchFamily="34" charset="0"/>
              </a:rPr>
              <a:t>resurselor</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umane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bazat</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meritocrație</a:t>
            </a:r>
            <a:r>
              <a:rPr lang="en-US" sz="2000" dirty="0">
                <a:solidFill>
                  <a:schemeClr val="tx1"/>
                </a:solidFill>
                <a:latin typeface="Trebuchet MS" panose="020B0603020202020204" pitchFamily="34" charset="0"/>
              </a:rPr>
              <a:t> care </a:t>
            </a:r>
            <a:r>
              <a:rPr lang="en-US" sz="2000" dirty="0" err="1">
                <a:solidFill>
                  <a:schemeClr val="tx1"/>
                </a:solidFill>
                <a:latin typeface="Trebuchet MS" panose="020B0603020202020204" pitchFamily="34" charset="0"/>
              </a:rPr>
              <a:t>să</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sprijine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dezvoltarea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și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diversificarea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abilităților</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profesionale</a:t>
            </a:r>
            <a:r>
              <a:rPr lang="en-US" sz="2000" dirty="0">
                <a:solidFill>
                  <a:schemeClr val="tx1"/>
                </a:solidFill>
                <a:latin typeface="Trebuchet MS" panose="020B0603020202020204" pitchFamily="34" charset="0"/>
              </a:rPr>
              <a:t> ale </a:t>
            </a:r>
            <a:r>
              <a:rPr lang="en-US" sz="2000" dirty="0" err="1">
                <a:solidFill>
                  <a:schemeClr val="tx1"/>
                </a:solidFill>
                <a:latin typeface="Trebuchet MS" panose="020B0603020202020204" pitchFamily="34" charset="0"/>
              </a:rPr>
              <a:t>angajaților</a:t>
            </a:r>
            <a:r>
              <a:rPr lang="en-US" sz="2000" dirty="0">
                <a:solidFill>
                  <a:schemeClr val="tx1"/>
                </a:solidFill>
                <a:latin typeface="Trebuchet MS" panose="020B0603020202020204" pitchFamily="34" charset="0"/>
              </a:rPr>
              <a:t>; un </a:t>
            </a:r>
            <a:r>
              <a:rPr lang="en-US" sz="2000" dirty="0" err="1">
                <a:solidFill>
                  <a:schemeClr val="tx1"/>
                </a:solidFill>
                <a:latin typeface="Trebuchet MS" panose="020B0603020202020204" pitchFamily="34" charset="0"/>
              </a:rPr>
              <a:t>sistem</a:t>
            </a:r>
            <a:r>
              <a:rPr lang="en-US" sz="2000" dirty="0">
                <a:solidFill>
                  <a:schemeClr val="tx1"/>
                </a:solidFill>
                <a:latin typeface="Trebuchet MS" panose="020B0603020202020204" pitchFamily="34" charset="0"/>
              </a:rPr>
              <a:t> de </a:t>
            </a:r>
            <a:r>
              <a:rPr lang="en-US" sz="2000" dirty="0" err="1">
                <a:solidFill>
                  <a:schemeClr val="tx1"/>
                </a:solidFill>
                <a:latin typeface="Trebuchet MS" panose="020B0603020202020204" pitchFamily="34" charset="0"/>
              </a:rPr>
              <a:t>evaluare</a:t>
            </a:r>
            <a:r>
              <a:rPr lang="en-US" sz="2000" dirty="0">
                <a:solidFill>
                  <a:schemeClr val="tx1"/>
                </a:solidFill>
                <a:latin typeface="Trebuchet MS" panose="020B0603020202020204" pitchFamily="34" charset="0"/>
              </a:rPr>
              <a:t> a </a:t>
            </a:r>
            <a:r>
              <a:rPr lang="en-US" sz="2000" dirty="0" err="1">
                <a:solidFill>
                  <a:schemeClr val="tx1"/>
                </a:solidFill>
                <a:latin typeface="Trebuchet MS" panose="020B0603020202020204" pitchFamily="34" charset="0"/>
              </a:rPr>
              <a:t>performanțelor</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profesionale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individuale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bazat</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competențe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sistem</a:t>
            </a:r>
            <a:r>
              <a:rPr lang="en-US" sz="2000" dirty="0">
                <a:solidFill>
                  <a:schemeClr val="tx1"/>
                </a:solidFill>
                <a:latin typeface="Trebuchet MS" panose="020B0603020202020204" pitchFamily="34" charset="0"/>
              </a:rPr>
              <a:t> de </a:t>
            </a:r>
            <a:r>
              <a:rPr lang="en-US" sz="2000" dirty="0" err="1">
                <a:solidFill>
                  <a:schemeClr val="tx1"/>
                </a:solidFill>
                <a:latin typeface="Trebuchet MS" panose="020B0603020202020204" pitchFamily="34" charset="0"/>
              </a:rPr>
              <a:t>recrutare</a:t>
            </a:r>
            <a:r>
              <a:rPr lang="en-US" sz="2000" dirty="0">
                <a:solidFill>
                  <a:schemeClr val="tx1"/>
                </a:solidFill>
                <a:latin typeface="Trebuchet MS" panose="020B0603020202020204" pitchFamily="34" charset="0"/>
              </a:rPr>
              <a:t> transparent </a:t>
            </a:r>
            <a:r>
              <a:rPr lang="en-US" sz="2000" dirty="0" err="1">
                <a:solidFill>
                  <a:schemeClr val="tx1"/>
                </a:solidFill>
                <a:latin typeface="Trebuchet MS" panose="020B0603020202020204" pitchFamily="34" charset="0"/>
              </a:rPr>
              <a:t>și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incluziv</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pentru</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administrația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publică</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bazat</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competențe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și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în</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corelare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directă</a:t>
            </a:r>
            <a:r>
              <a:rPr lang="en-US" sz="2000" dirty="0">
                <a:solidFill>
                  <a:schemeClr val="tx1"/>
                </a:solidFill>
                <a:latin typeface="Trebuchet MS" panose="020B0603020202020204" pitchFamily="34" charset="0"/>
              </a:rPr>
              <a:t> cu </a:t>
            </a:r>
            <a:r>
              <a:rPr lang="en-US" sz="2000" dirty="0" err="1">
                <a:solidFill>
                  <a:schemeClr val="tx1"/>
                </a:solidFill>
                <a:latin typeface="Trebuchet MS" panose="020B0603020202020204" pitchFamily="34" charset="0"/>
              </a:rPr>
              <a:t>necesitățile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instituționale</a:t>
            </a:r>
            <a:r>
              <a:rPr lang="en-US" sz="2000" dirty="0">
                <a:solidFill>
                  <a:schemeClr val="tx1"/>
                </a:solidFill>
                <a:latin typeface="Trebuchet MS" panose="020B0603020202020204" pitchFamily="34" charset="0"/>
              </a:rPr>
              <a:t> de </a:t>
            </a:r>
            <a:r>
              <a:rPr lang="en-US" sz="2000" dirty="0" err="1">
                <a:solidFill>
                  <a:schemeClr val="tx1"/>
                </a:solidFill>
                <a:latin typeface="Trebuchet MS" panose="020B0603020202020204" pitchFamily="34" charset="0"/>
              </a:rPr>
              <a:t>resurse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umane</a:t>
            </a:r>
            <a:r>
              <a:rPr lang="en-US" sz="2000" dirty="0">
                <a:solidFill>
                  <a:schemeClr val="tx1"/>
                </a:solidFill>
                <a:latin typeface="Trebuchet MS" panose="020B0603020202020204" pitchFamily="34" charset="0"/>
              </a:rPr>
              <a:t>, cu </a:t>
            </a:r>
            <a:r>
              <a:rPr lang="en-US" sz="2000" dirty="0" err="1">
                <a:solidFill>
                  <a:schemeClr val="tx1"/>
                </a:solidFill>
                <a:latin typeface="Trebuchet MS" panose="020B0603020202020204" pitchFamily="34" charset="0"/>
              </a:rPr>
              <a:t>respectarea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principiului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egalității</a:t>
            </a:r>
            <a:r>
              <a:rPr lang="en-US" sz="2000" dirty="0">
                <a:solidFill>
                  <a:schemeClr val="tx1"/>
                </a:solidFill>
                <a:latin typeface="Trebuchet MS" panose="020B0603020202020204" pitchFamily="34" charset="0"/>
              </a:rPr>
              <a:t> de gen </a:t>
            </a:r>
            <a:r>
              <a:rPr lang="en-US" sz="2000" dirty="0" err="1">
                <a:solidFill>
                  <a:schemeClr val="tx1"/>
                </a:solidFill>
                <a:latin typeface="Trebuchet MS" panose="020B0603020202020204" pitchFamily="34" charset="0"/>
              </a:rPr>
              <a:t>și</a:t>
            </a:r>
            <a:r>
              <a:rPr lang="en-US" sz="2000" dirty="0">
                <a:solidFill>
                  <a:schemeClr val="tx1"/>
                </a:solidFill>
                <a:latin typeface="Trebuchet MS" panose="020B0603020202020204" pitchFamily="34" charset="0"/>
              </a:rPr>
              <a:t> a </a:t>
            </a:r>
            <a:r>
              <a:rPr lang="en-US" sz="2000" dirty="0" err="1">
                <a:solidFill>
                  <a:schemeClr val="tx1"/>
                </a:solidFill>
                <a:latin typeface="Trebuchet MS" panose="020B0603020202020204" pitchFamily="34" charset="0"/>
              </a:rPr>
              <a:t>celui</a:t>
            </a:r>
            <a:r>
              <a:rPr lang="en-US" sz="2000" dirty="0">
                <a:solidFill>
                  <a:schemeClr val="tx1"/>
                </a:solidFill>
                <a:latin typeface="Trebuchet MS" panose="020B0603020202020204" pitchFamily="34" charset="0"/>
              </a:rPr>
              <a:t> al </a:t>
            </a:r>
            <a:r>
              <a:rPr lang="en-US" sz="2000" dirty="0" err="1">
                <a:solidFill>
                  <a:schemeClr val="tx1"/>
                </a:solidFill>
                <a:latin typeface="Trebuchet MS" panose="020B0603020202020204" pitchFamily="34" charset="0"/>
              </a:rPr>
              <a:t>egalității</a:t>
            </a:r>
            <a:r>
              <a:rPr lang="en-US" sz="2000" dirty="0">
                <a:solidFill>
                  <a:schemeClr val="tx1"/>
                </a:solidFill>
                <a:latin typeface="Trebuchet MS" panose="020B0603020202020204" pitchFamily="34" charset="0"/>
              </a:rPr>
              <a:t> de </a:t>
            </a:r>
            <a:r>
              <a:rPr lang="en-US" sz="2000" dirty="0" err="1">
                <a:solidFill>
                  <a:schemeClr val="tx1"/>
                </a:solidFill>
                <a:latin typeface="Trebuchet MS" panose="020B0603020202020204" pitchFamily="34" charset="0"/>
              </a:rPr>
              <a:t>șanse</a:t>
            </a:r>
            <a:r>
              <a:rPr lang="en-US" sz="2000" dirty="0">
                <a:solidFill>
                  <a:schemeClr val="tx1"/>
                </a:solidFill>
                <a:latin typeface="Trebuchet MS" panose="020B0603020202020204" pitchFamily="34" charset="0"/>
              </a:rPr>
              <a:t> ale </a:t>
            </a:r>
            <a:r>
              <a:rPr lang="en-US" sz="2000" dirty="0" err="1">
                <a:solidFill>
                  <a:schemeClr val="tx1"/>
                </a:solidFill>
                <a:latin typeface="Trebuchet MS" panose="020B0603020202020204" pitchFamily="34" charset="0"/>
              </a:rPr>
              <a:t>Pilonului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european</a:t>
            </a:r>
            <a:r>
              <a:rPr lang="en-US" sz="2000" dirty="0">
                <a:solidFill>
                  <a:schemeClr val="tx1"/>
                </a:solidFill>
                <a:latin typeface="Trebuchet MS" panose="020B0603020202020204" pitchFamily="34" charset="0"/>
              </a:rPr>
              <a:t> al </a:t>
            </a:r>
            <a:r>
              <a:rPr lang="en-US" sz="2000" dirty="0" err="1">
                <a:solidFill>
                  <a:schemeClr val="tx1"/>
                </a:solidFill>
                <a:latin typeface="Trebuchet MS" panose="020B0603020202020204" pitchFamily="34" charset="0"/>
              </a:rPr>
              <a:t>drepturilor</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sociale</a:t>
            </a:r>
            <a:r>
              <a:rPr lang="en-US" sz="2000" dirty="0">
                <a:solidFill>
                  <a:schemeClr val="tx1"/>
                </a:solidFill>
                <a:latin typeface="Trebuchet MS" panose="020B0603020202020204" pitchFamily="34" charset="0"/>
              </a:rPr>
              <a:t>.</a:t>
            </a:r>
            <a:endParaRPr lang="en-US" sz="2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81028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59421"/>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Descrierea jalonului, mecanism de verificare și termen de implementare</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Rectangle 4"/>
          <p:cNvSpPr/>
          <p:nvPr/>
        </p:nvSpPr>
        <p:spPr>
          <a:xfrm>
            <a:off x="490630" y="2274837"/>
            <a:ext cx="11521262" cy="2308324"/>
          </a:xfrm>
          <a:prstGeom prst="rect">
            <a:avLst/>
          </a:prstGeom>
        </p:spPr>
        <p:txBody>
          <a:bodyPr wrap="square">
            <a:spAutoFit/>
          </a:bodyPr>
          <a:lstStyle/>
          <a:p>
            <a:pPr algn="just"/>
            <a:r>
              <a:rPr lang="en-US" dirty="0" err="1">
                <a:latin typeface="Trebuchet MS" panose="020B0603020202020204" pitchFamily="34" charset="0"/>
              </a:rPr>
              <a:t>Următoarele</a:t>
            </a:r>
            <a:r>
              <a:rPr lang="en-US" dirty="0">
                <a:latin typeface="Trebuchet MS" panose="020B0603020202020204" pitchFamily="34" charset="0"/>
              </a:rPr>
              <a:t> </a:t>
            </a:r>
            <a:r>
              <a:rPr lang="en-US" dirty="0" err="1">
                <a:latin typeface="Trebuchet MS" panose="020B0603020202020204" pitchFamily="34" charset="0"/>
              </a:rPr>
              <a:t>acte</a:t>
            </a:r>
            <a:r>
              <a:rPr lang="en-US" dirty="0">
                <a:latin typeface="Trebuchet MS" panose="020B0603020202020204" pitchFamily="34" charset="0"/>
              </a:rPr>
              <a:t> legislative </a:t>
            </a:r>
            <a:r>
              <a:rPr lang="en-US" dirty="0" err="1">
                <a:latin typeface="Trebuchet MS" panose="020B0603020202020204" pitchFamily="34" charset="0"/>
              </a:rPr>
              <a:t>vor</a:t>
            </a:r>
            <a:r>
              <a:rPr lang="en-US" dirty="0">
                <a:latin typeface="Trebuchet MS" panose="020B0603020202020204" pitchFamily="34" charset="0"/>
              </a:rPr>
              <a:t> fi </a:t>
            </a:r>
            <a:r>
              <a:rPr lang="en-US" dirty="0" err="1">
                <a:latin typeface="Trebuchet MS" panose="020B0603020202020204" pitchFamily="34" charset="0"/>
              </a:rPr>
              <a:t>adoptate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vor</a:t>
            </a:r>
            <a:r>
              <a:rPr lang="en-US" dirty="0">
                <a:latin typeface="Trebuchet MS" panose="020B0603020202020204" pitchFamily="34" charset="0"/>
              </a:rPr>
              <a:t> intra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vigoare</a:t>
            </a:r>
            <a:r>
              <a:rPr lang="en-US" dirty="0">
                <a:latin typeface="Trebuchet MS" panose="020B0603020202020204" pitchFamily="34" charset="0"/>
              </a:rPr>
              <a:t>:</a:t>
            </a:r>
          </a:p>
          <a:p>
            <a:pPr algn="just"/>
            <a:r>
              <a:rPr lang="en-US" dirty="0" smtClean="0">
                <a:latin typeface="Trebuchet MS" panose="020B0603020202020204" pitchFamily="34" charset="0"/>
              </a:rPr>
              <a:t>1. </a:t>
            </a:r>
            <a:r>
              <a:rPr lang="en-US" dirty="0" err="1" smtClean="0">
                <a:latin typeface="Trebuchet MS" panose="020B0603020202020204" pitchFamily="34" charset="0"/>
              </a:rPr>
              <a:t>introducerea</a:t>
            </a:r>
            <a:r>
              <a:rPr lang="en-US" dirty="0" smtClean="0">
                <a:latin typeface="Trebuchet MS" panose="020B0603020202020204" pitchFamily="34" charset="0"/>
              </a:rPr>
              <a:t> </a:t>
            </a:r>
            <a:r>
              <a:rPr lang="en-US" dirty="0" err="1">
                <a:latin typeface="Trebuchet MS" panose="020B0603020202020204" pitchFamily="34" charset="0"/>
              </a:rPr>
              <a:t>unor</a:t>
            </a:r>
            <a:r>
              <a:rPr lang="en-US" dirty="0">
                <a:latin typeface="Trebuchet MS" panose="020B0603020202020204" pitchFamily="34" charset="0"/>
              </a:rPr>
              <a:t> </a:t>
            </a:r>
            <a:r>
              <a:rPr lang="en-US" dirty="0" err="1">
                <a:latin typeface="Trebuchet MS" panose="020B0603020202020204" pitchFamily="34" charset="0"/>
              </a:rPr>
              <a:t>modificări</a:t>
            </a:r>
            <a:r>
              <a:rPr lang="en-US"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gestionarea</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funcționarilor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ca </a:t>
            </a:r>
            <a:r>
              <a:rPr lang="en-US" dirty="0" err="1">
                <a:latin typeface="Trebuchet MS" panose="020B0603020202020204" pitchFamily="34" charset="0"/>
              </a:rPr>
              <a:t>aceasta</a:t>
            </a:r>
            <a:r>
              <a:rPr lang="en-US" dirty="0">
                <a:latin typeface="Trebuchet MS" panose="020B0603020202020204" pitchFamily="34" charset="0"/>
              </a:rPr>
              <a:t> </a:t>
            </a:r>
            <a:r>
              <a:rPr lang="en-US" dirty="0" err="1">
                <a:latin typeface="Trebuchet MS" panose="020B0603020202020204" pitchFamily="34" charset="0"/>
              </a:rPr>
              <a:t>să</a:t>
            </a:r>
            <a:r>
              <a:rPr lang="en-US" dirty="0">
                <a:latin typeface="Trebuchet MS" panose="020B0603020202020204" pitchFamily="34" charset="0"/>
              </a:rPr>
              <a:t> se </a:t>
            </a:r>
            <a:r>
              <a:rPr lang="en-US" dirty="0" err="1">
                <a:latin typeface="Trebuchet MS" panose="020B0603020202020204" pitchFamily="34" charset="0"/>
              </a:rPr>
              <a:t>bazeze</a:t>
            </a:r>
            <a:r>
              <a:rPr lang="en-US" dirty="0">
                <a:latin typeface="Trebuchet MS" panose="020B0603020202020204" pitchFamily="34" charset="0"/>
              </a:rPr>
              <a:t> </a:t>
            </a:r>
            <a:r>
              <a:rPr lang="en-US" dirty="0" err="1">
                <a:latin typeface="Trebuchet MS" panose="020B0603020202020204" pitchFamily="34" charset="0"/>
              </a:rPr>
              <a:t>pe</a:t>
            </a:r>
            <a:r>
              <a:rPr lang="en-US" dirty="0">
                <a:latin typeface="Trebuchet MS" panose="020B0603020202020204" pitchFamily="34" charset="0"/>
              </a:rPr>
              <a:t> </a:t>
            </a:r>
            <a:r>
              <a:rPr lang="en-US" dirty="0" err="1">
                <a:latin typeface="Trebuchet MS" panose="020B0603020202020204" pitchFamily="34" charset="0"/>
              </a:rPr>
              <a:t>meritocrație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special, </a:t>
            </a:r>
            <a:r>
              <a:rPr lang="en-US" dirty="0" err="1">
                <a:latin typeface="Trebuchet MS" panose="020B0603020202020204" pitchFamily="34" charset="0"/>
              </a:rPr>
              <a:t>dezvoltarea</a:t>
            </a:r>
            <a:r>
              <a:rPr lang="en-US" dirty="0">
                <a:latin typeface="Trebuchet MS" panose="020B0603020202020204" pitchFamily="34" charset="0"/>
              </a:rPr>
              <a:t> </a:t>
            </a:r>
            <a:r>
              <a:rPr lang="en-US" dirty="0" err="1">
                <a:latin typeface="Trebuchet MS" panose="020B0603020202020204" pitchFamily="34" charset="0"/>
              </a:rPr>
              <a:t>unei</a:t>
            </a:r>
            <a:r>
              <a:rPr lang="en-US" dirty="0">
                <a:latin typeface="Trebuchet MS" panose="020B0603020202020204" pitchFamily="34" charset="0"/>
              </a:rPr>
              <a:t> </a:t>
            </a:r>
            <a:r>
              <a:rPr lang="en-US" dirty="0" err="1">
                <a:latin typeface="Trebuchet MS" panose="020B0603020202020204" pitchFamily="34" charset="0"/>
              </a:rPr>
              <a:t>politici</a:t>
            </a:r>
            <a:r>
              <a:rPr lang="en-US" dirty="0">
                <a:latin typeface="Trebuchet MS" panose="020B0603020202020204" pitchFamily="34" charset="0"/>
              </a:rPr>
              <a:t> de </a:t>
            </a:r>
            <a:r>
              <a:rPr lang="en-US" dirty="0" err="1">
                <a:latin typeface="Trebuchet MS" panose="020B0603020202020204" pitchFamily="34" charset="0"/>
              </a:rPr>
              <a:t>mobilitate</a:t>
            </a:r>
            <a:r>
              <a:rPr lang="en-US" dirty="0">
                <a:latin typeface="Trebuchet MS" panose="020B0603020202020204" pitchFamily="34" charset="0"/>
              </a:rPr>
              <a:t> </a:t>
            </a:r>
            <a:r>
              <a:rPr lang="en-US" dirty="0" err="1">
                <a:latin typeface="Trebuchet MS" panose="020B0603020202020204" pitchFamily="34" charset="0"/>
              </a:rPr>
              <a:t>orizontală</a:t>
            </a:r>
            <a:r>
              <a:rPr lang="en-US" dirty="0">
                <a:latin typeface="Trebuchet MS" panose="020B0603020202020204" pitchFamily="34" charset="0"/>
              </a:rPr>
              <a:t>/</a:t>
            </a:r>
            <a:r>
              <a:rPr lang="en-US" dirty="0" err="1">
                <a:latin typeface="Trebuchet MS" panose="020B0603020202020204" pitchFamily="34" charset="0"/>
              </a:rPr>
              <a:t>prin</a:t>
            </a:r>
            <a:r>
              <a:rPr lang="en-US" dirty="0">
                <a:latin typeface="Trebuchet MS" panose="020B0603020202020204" pitchFamily="34" charset="0"/>
              </a:rPr>
              <a:t> </a:t>
            </a:r>
            <a:r>
              <a:rPr lang="en-US" dirty="0" err="1">
                <a:latin typeface="Trebuchet MS" panose="020B0603020202020204" pitchFamily="34" charset="0"/>
              </a:rPr>
              <a:t>rotație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structurarea</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astfel</a:t>
            </a:r>
            <a:r>
              <a:rPr lang="en-US" dirty="0">
                <a:latin typeface="Trebuchet MS" panose="020B0603020202020204" pitchFamily="34" charset="0"/>
              </a:rPr>
              <a:t> </a:t>
            </a:r>
            <a:r>
              <a:rPr lang="en-US" dirty="0" err="1">
                <a:latin typeface="Trebuchet MS" panose="020B0603020202020204" pitchFamily="34" charset="0"/>
              </a:rPr>
              <a:t>încât</a:t>
            </a:r>
            <a:r>
              <a:rPr lang="en-US" dirty="0">
                <a:latin typeface="Trebuchet MS" panose="020B0603020202020204" pitchFamily="34" charset="0"/>
              </a:rPr>
              <a:t> </a:t>
            </a:r>
            <a:r>
              <a:rPr lang="en-US" dirty="0" err="1">
                <a:latin typeface="Trebuchet MS" panose="020B0603020202020204" pitchFamily="34" charset="0"/>
              </a:rPr>
              <a:t>activitatea</a:t>
            </a:r>
            <a:r>
              <a:rPr lang="en-US" dirty="0">
                <a:latin typeface="Trebuchet MS" panose="020B0603020202020204" pitchFamily="34" charset="0"/>
              </a:rPr>
              <a:t> </a:t>
            </a:r>
            <a:r>
              <a:rPr lang="en-US" dirty="0" err="1">
                <a:latin typeface="Trebuchet MS" panose="020B0603020202020204" pitchFamily="34" charset="0"/>
              </a:rPr>
              <a:t>funcționarilor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să</a:t>
            </a:r>
            <a:r>
              <a:rPr lang="en-US" dirty="0">
                <a:latin typeface="Trebuchet MS" panose="020B0603020202020204" pitchFamily="34" charset="0"/>
              </a:rPr>
              <a:t> fie </a:t>
            </a:r>
            <a:r>
              <a:rPr lang="en-US" dirty="0" err="1">
                <a:latin typeface="Trebuchet MS" panose="020B0603020202020204" pitchFamily="34" charset="0"/>
              </a:rPr>
              <a:t>mai</a:t>
            </a:r>
            <a:r>
              <a:rPr lang="en-US" dirty="0">
                <a:latin typeface="Trebuchet MS" panose="020B0603020202020204" pitchFamily="34" charset="0"/>
              </a:rPr>
              <a:t> bine </a:t>
            </a:r>
            <a:r>
              <a:rPr lang="en-US" dirty="0" err="1">
                <a:latin typeface="Trebuchet MS" panose="020B0603020202020204" pitchFamily="34" charset="0"/>
              </a:rPr>
              <a:t>direcționată</a:t>
            </a:r>
            <a:r>
              <a:rPr lang="en-US" dirty="0">
                <a:latin typeface="Trebuchet MS" panose="020B0603020202020204" pitchFamily="34" charset="0"/>
              </a:rPr>
              <a:t>;</a:t>
            </a:r>
          </a:p>
          <a:p>
            <a:pPr algn="just"/>
            <a:r>
              <a:rPr lang="en-US" dirty="0" smtClean="0">
                <a:latin typeface="Trebuchet MS" panose="020B0603020202020204" pitchFamily="34" charset="0"/>
              </a:rPr>
              <a:t>2. </a:t>
            </a:r>
            <a:r>
              <a:rPr lang="en-US" dirty="0" err="1" smtClean="0">
                <a:latin typeface="Trebuchet MS" panose="020B0603020202020204" pitchFamily="34" charset="0"/>
              </a:rPr>
              <a:t>gestiunea</a:t>
            </a:r>
            <a:r>
              <a:rPr lang="en-US" dirty="0" smtClean="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din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a:t>
            </a:r>
          </a:p>
          <a:p>
            <a:pPr algn="just"/>
            <a:endParaRPr lang="en-US" dirty="0">
              <a:latin typeface="Trebuchet MS" panose="020B0603020202020204" pitchFamily="34" charset="0"/>
            </a:endParaRPr>
          </a:p>
          <a:p>
            <a:pPr algn="just"/>
            <a:r>
              <a:rPr lang="en-US" b="1" dirty="0" err="1">
                <a:solidFill>
                  <a:schemeClr val="accent1"/>
                </a:solidFill>
                <a:latin typeface="Trebuchet MS" panose="020B0603020202020204" pitchFamily="34" charset="0"/>
              </a:rPr>
              <a:t>Dispoziție</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legală</a:t>
            </a:r>
            <a:r>
              <a:rPr lang="en-US" b="1" dirty="0">
                <a:solidFill>
                  <a:schemeClr val="accent1"/>
                </a:solidFill>
                <a:latin typeface="Trebuchet MS" panose="020B0603020202020204" pitchFamily="34" charset="0"/>
              </a:rPr>
              <a:t> care </a:t>
            </a:r>
            <a:r>
              <a:rPr lang="en-US" b="1" dirty="0" err="1">
                <a:solidFill>
                  <a:schemeClr val="accent1"/>
                </a:solidFill>
                <a:latin typeface="Trebuchet MS" panose="020B0603020202020204" pitchFamily="34" charset="0"/>
              </a:rPr>
              <a:t>indică</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intrarea</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în</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vigoare</a:t>
            </a:r>
            <a:r>
              <a:rPr lang="en-US" b="1" dirty="0">
                <a:solidFill>
                  <a:schemeClr val="accent1"/>
                </a:solidFill>
                <a:latin typeface="Trebuchet MS" panose="020B0603020202020204" pitchFamily="34" charset="0"/>
              </a:rPr>
              <a:t> a </a:t>
            </a:r>
            <a:r>
              <a:rPr lang="en-US" b="1" dirty="0" err="1">
                <a:solidFill>
                  <a:schemeClr val="accent1"/>
                </a:solidFill>
                <a:latin typeface="Trebuchet MS" panose="020B0603020202020204" pitchFamily="34" charset="0"/>
              </a:rPr>
              <a:t>actelor</a:t>
            </a:r>
            <a:r>
              <a:rPr lang="en-US" b="1" dirty="0">
                <a:solidFill>
                  <a:schemeClr val="accent1"/>
                </a:solidFill>
                <a:latin typeface="Trebuchet MS" panose="020B0603020202020204" pitchFamily="34" charset="0"/>
              </a:rPr>
              <a:t> legislative </a:t>
            </a:r>
            <a:r>
              <a:rPr lang="en-US" b="1" dirty="0" err="1">
                <a:solidFill>
                  <a:schemeClr val="accent1"/>
                </a:solidFill>
                <a:latin typeface="Trebuchet MS" panose="020B0603020202020204" pitchFamily="34" charset="0"/>
              </a:rPr>
              <a:t>privind</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managementul</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resurselor</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umane</a:t>
            </a:r>
            <a:r>
              <a:rPr lang="en-US" b="1" dirty="0">
                <a:solidFill>
                  <a:schemeClr val="accent1"/>
                </a:solidFill>
                <a:latin typeface="Trebuchet MS" panose="020B0603020202020204" pitchFamily="34" charset="0"/>
              </a:rPr>
              <a:t>   –   </a:t>
            </a:r>
            <a:r>
              <a:rPr lang="en-US" b="1" dirty="0" err="1">
                <a:solidFill>
                  <a:schemeClr val="accent1"/>
                </a:solidFill>
                <a:latin typeface="Trebuchet MS" panose="020B0603020202020204" pitchFamily="34" charset="0"/>
              </a:rPr>
              <a:t>Decembrie</a:t>
            </a:r>
            <a:r>
              <a:rPr lang="en-US" b="1" dirty="0">
                <a:solidFill>
                  <a:schemeClr val="accent1"/>
                </a:solidFill>
                <a:latin typeface="Trebuchet MS" panose="020B0603020202020204" pitchFamily="34" charset="0"/>
              </a:rPr>
              <a:t> 2024</a:t>
            </a:r>
          </a:p>
        </p:txBody>
      </p:sp>
    </p:spTree>
    <p:extLst>
      <p:ext uri="{BB962C8B-B14F-4D97-AF65-F5344CB8AC3E}">
        <p14:creationId xmlns:p14="http://schemas.microsoft.com/office/powerpoint/2010/main" val="212014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1427</TotalTime>
  <Words>1688</Words>
  <Application>Microsoft Office PowerPoint</Application>
  <PresentationFormat>Widescreen</PresentationFormat>
  <Paragraphs>154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Calibri Light</vt:lpstr>
      <vt:lpstr>Times New Roman</vt:lpstr>
      <vt:lpstr>Trebuchet MS</vt:lpstr>
      <vt:lpstr>Wingdings</vt: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Florina Elena Dragos</cp:lastModifiedBy>
  <cp:revision>147</cp:revision>
  <dcterms:created xsi:type="dcterms:W3CDTF">2024-08-02T11:44:09Z</dcterms:created>
  <dcterms:modified xsi:type="dcterms:W3CDTF">2024-08-28T09:04:23Z</dcterms:modified>
</cp:coreProperties>
</file>