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10" r:id="rId2"/>
    <p:sldMasterId id="2147483728" r:id="rId3"/>
  </p:sldMasterIdLst>
  <p:notesMasterIdLst>
    <p:notesMasterId r:id="rId31"/>
  </p:notesMasterIdLst>
  <p:handoutMasterIdLst>
    <p:handoutMasterId r:id="rId32"/>
  </p:handoutMasterIdLst>
  <p:sldIdLst>
    <p:sldId id="257" r:id="rId4"/>
    <p:sldId id="336" r:id="rId5"/>
    <p:sldId id="343" r:id="rId6"/>
    <p:sldId id="344" r:id="rId7"/>
    <p:sldId id="334" r:id="rId8"/>
    <p:sldId id="338" r:id="rId9"/>
    <p:sldId id="337" r:id="rId10"/>
    <p:sldId id="339" r:id="rId11"/>
    <p:sldId id="340" r:id="rId12"/>
    <p:sldId id="324" r:id="rId13"/>
    <p:sldId id="325" r:id="rId14"/>
    <p:sldId id="260" r:id="rId15"/>
    <p:sldId id="366" r:id="rId16"/>
    <p:sldId id="262" r:id="rId17"/>
    <p:sldId id="326" r:id="rId18"/>
    <p:sldId id="348" r:id="rId19"/>
    <p:sldId id="261" r:id="rId20"/>
    <p:sldId id="327" r:id="rId21"/>
    <p:sldId id="364" r:id="rId22"/>
    <p:sldId id="331" r:id="rId23"/>
    <p:sldId id="341" r:id="rId24"/>
    <p:sldId id="330" r:id="rId25"/>
    <p:sldId id="332" r:id="rId26"/>
    <p:sldId id="333" r:id="rId27"/>
    <p:sldId id="342" r:id="rId28"/>
    <p:sldId id="347" r:id="rId29"/>
    <p:sldId id="25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na Elena Dragos" initials="FE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3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6BFD7-C098-4CBB-BFAD-8C3D3F672AE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F2DD41C7-1504-47EA-938A-54CF213FEF34}">
      <dgm:prSet custT="1"/>
      <dgm:spPr/>
      <dgm:t>
        <a:bodyPr/>
        <a:lstStyle/>
        <a:p>
          <a:pPr rtl="0"/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digitale avansate 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(</a:t>
          </a:r>
          <a:r>
            <a:rPr lang="ro-RO" sz="1800" dirty="0" err="1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DigComp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5) </a:t>
          </a:r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30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it-IT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000 funcționari publici</a:t>
          </a:r>
          <a:endParaRPr lang="ro-RO" sz="18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18C895FA-E688-41B9-9215-F6769F1DBAB8}" type="parTrans" cxnId="{62DA9ED9-843E-4B42-A488-FAA01BB43666}">
      <dgm:prSet/>
      <dgm:spPr/>
      <dgm:t>
        <a:bodyPr/>
        <a:lstStyle/>
        <a:p>
          <a:endParaRPr lang="ro-RO" sz="1800"/>
        </a:p>
      </dgm:t>
    </dgm:pt>
    <dgm:pt modelId="{F0F92A49-216A-4C00-8226-FED94C363744}" type="sibTrans" cxnId="{62DA9ED9-843E-4B42-A488-FAA01BB43666}">
      <dgm:prSet/>
      <dgm:spPr/>
      <dgm:t>
        <a:bodyPr/>
        <a:lstStyle/>
        <a:p>
          <a:endParaRPr lang="ro-RO" sz="1800"/>
        </a:p>
      </dgm:t>
    </dgm:pt>
    <dgm:pt modelId="{43ED2B08-AA5F-4541-8623-C7F096602454}">
      <dgm:prSet custT="1"/>
      <dgm:spPr/>
      <dgm:t>
        <a:bodyPr/>
        <a:lstStyle/>
        <a:p>
          <a:pPr rtl="0"/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de leadership și talent management în contextul digitalizării 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</a:t>
          </a:r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2</a:t>
          </a:r>
          <a:r>
            <a:rPr lang="ro-RO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vi-VN" sz="18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500 funcționari publici de conducere</a:t>
          </a:r>
          <a:endParaRPr lang="ro-RO" sz="18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gm:t>
    </dgm:pt>
    <dgm:pt modelId="{4D4505FD-4C44-4EF5-AD5B-E8757AED1888}" type="parTrans" cxnId="{4E17CEED-FEA7-47B9-8B4D-4EC957402E95}">
      <dgm:prSet/>
      <dgm:spPr/>
      <dgm:t>
        <a:bodyPr/>
        <a:lstStyle/>
        <a:p>
          <a:endParaRPr lang="ro-RO" sz="1800"/>
        </a:p>
      </dgm:t>
    </dgm:pt>
    <dgm:pt modelId="{24873DA6-16A4-45DC-B52F-D95F6550B1EF}" type="sibTrans" cxnId="{4E17CEED-FEA7-47B9-8B4D-4EC957402E95}">
      <dgm:prSet/>
      <dgm:spPr/>
      <dgm:t>
        <a:bodyPr/>
        <a:lstStyle/>
        <a:p>
          <a:endParaRPr lang="ro-RO" sz="1800"/>
        </a:p>
      </dgm:t>
    </dgm:pt>
    <dgm:pt modelId="{D6ED4135-0791-40E4-835D-BCB2B4A930A1}" type="pres">
      <dgm:prSet presAssocID="{A936BFD7-C098-4CBB-BFAD-8C3D3F672AE1}" presName="compositeShape" presStyleCnt="0">
        <dgm:presLayoutVars>
          <dgm:chMax val="7"/>
          <dgm:dir/>
          <dgm:resizeHandles val="exact"/>
        </dgm:presLayoutVars>
      </dgm:prSet>
      <dgm:spPr/>
    </dgm:pt>
    <dgm:pt modelId="{F68C3542-796D-4FEA-B6AD-8C5845A4EF85}" type="pres">
      <dgm:prSet presAssocID="{F2DD41C7-1504-47EA-938A-54CF213FEF34}" presName="circ1" presStyleLbl="vennNode1" presStyleIdx="0" presStyleCnt="2"/>
      <dgm:spPr/>
    </dgm:pt>
    <dgm:pt modelId="{5BECF59D-7C6C-432D-9110-1103640526B2}" type="pres">
      <dgm:prSet presAssocID="{F2DD41C7-1504-47EA-938A-54CF213FEF3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9841190-FBA7-46B4-BDA2-1263B045AECA}" type="pres">
      <dgm:prSet presAssocID="{43ED2B08-AA5F-4541-8623-C7F096602454}" presName="circ2" presStyleLbl="vennNode1" presStyleIdx="1" presStyleCnt="2" custLinFactNeighborX="-530" custLinFactNeighborY="1350"/>
      <dgm:spPr/>
    </dgm:pt>
    <dgm:pt modelId="{1CDC17D3-E5A3-4AB6-A2F7-A7F6FFF640A2}" type="pres">
      <dgm:prSet presAssocID="{43ED2B08-AA5F-4541-8623-C7F09660245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88F8C03-93EE-4D24-840C-F27EA4E17640}" type="presOf" srcId="{43ED2B08-AA5F-4541-8623-C7F096602454}" destId="{69841190-FBA7-46B4-BDA2-1263B045AECA}" srcOrd="0" destOrd="0" presId="urn:microsoft.com/office/officeart/2005/8/layout/venn1"/>
    <dgm:cxn modelId="{EF81AC56-905C-4D7B-B9C1-8E4DCCB42530}" type="presOf" srcId="{F2DD41C7-1504-47EA-938A-54CF213FEF34}" destId="{5BECF59D-7C6C-432D-9110-1103640526B2}" srcOrd="1" destOrd="0" presId="urn:microsoft.com/office/officeart/2005/8/layout/venn1"/>
    <dgm:cxn modelId="{0389837B-1382-4524-AA93-3ADC3BB1A875}" type="presOf" srcId="{43ED2B08-AA5F-4541-8623-C7F096602454}" destId="{1CDC17D3-E5A3-4AB6-A2F7-A7F6FFF640A2}" srcOrd="1" destOrd="0" presId="urn:microsoft.com/office/officeart/2005/8/layout/venn1"/>
    <dgm:cxn modelId="{EFC8437F-B9A5-4E00-970B-D013B28A7321}" type="presOf" srcId="{A936BFD7-C098-4CBB-BFAD-8C3D3F672AE1}" destId="{D6ED4135-0791-40E4-835D-BCB2B4A930A1}" srcOrd="0" destOrd="0" presId="urn:microsoft.com/office/officeart/2005/8/layout/venn1"/>
    <dgm:cxn modelId="{62DA9ED9-843E-4B42-A488-FAA01BB43666}" srcId="{A936BFD7-C098-4CBB-BFAD-8C3D3F672AE1}" destId="{F2DD41C7-1504-47EA-938A-54CF213FEF34}" srcOrd="0" destOrd="0" parTransId="{18C895FA-E688-41B9-9215-F6769F1DBAB8}" sibTransId="{F0F92A49-216A-4C00-8226-FED94C363744}"/>
    <dgm:cxn modelId="{AD264FDC-E770-4537-9564-8C1FF658538F}" type="presOf" srcId="{F2DD41C7-1504-47EA-938A-54CF213FEF34}" destId="{F68C3542-796D-4FEA-B6AD-8C5845A4EF85}" srcOrd="0" destOrd="0" presId="urn:microsoft.com/office/officeart/2005/8/layout/venn1"/>
    <dgm:cxn modelId="{4E17CEED-FEA7-47B9-8B4D-4EC957402E95}" srcId="{A936BFD7-C098-4CBB-BFAD-8C3D3F672AE1}" destId="{43ED2B08-AA5F-4541-8623-C7F096602454}" srcOrd="1" destOrd="0" parTransId="{4D4505FD-4C44-4EF5-AD5B-E8757AED1888}" sibTransId="{24873DA6-16A4-45DC-B52F-D95F6550B1EF}"/>
    <dgm:cxn modelId="{AD35D857-635A-479E-B962-B9B3E48CD25A}" type="presParOf" srcId="{D6ED4135-0791-40E4-835D-BCB2B4A930A1}" destId="{F68C3542-796D-4FEA-B6AD-8C5845A4EF85}" srcOrd="0" destOrd="0" presId="urn:microsoft.com/office/officeart/2005/8/layout/venn1"/>
    <dgm:cxn modelId="{FCD8E6CD-3C95-42B0-8F70-A147BF7DAFCC}" type="presParOf" srcId="{D6ED4135-0791-40E4-835D-BCB2B4A930A1}" destId="{5BECF59D-7C6C-432D-9110-1103640526B2}" srcOrd="1" destOrd="0" presId="urn:microsoft.com/office/officeart/2005/8/layout/venn1"/>
    <dgm:cxn modelId="{A98D78A3-F8D2-4663-B8E3-6B3765D47421}" type="presParOf" srcId="{D6ED4135-0791-40E4-835D-BCB2B4A930A1}" destId="{69841190-FBA7-46B4-BDA2-1263B045AECA}" srcOrd="2" destOrd="0" presId="urn:microsoft.com/office/officeart/2005/8/layout/venn1"/>
    <dgm:cxn modelId="{D2D19EC0-471C-480F-B002-C32BAE9F0B98}" type="presParOf" srcId="{D6ED4135-0791-40E4-835D-BCB2B4A930A1}" destId="{1CDC17D3-E5A3-4AB6-A2F7-A7F6FFF640A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C3542-796D-4FEA-B6AD-8C5845A4EF85}">
      <dsp:nvSpPr>
        <dsp:cNvPr id="0" name=""/>
        <dsp:cNvSpPr/>
      </dsp:nvSpPr>
      <dsp:spPr>
        <a:xfrm>
          <a:off x="373449" y="8987"/>
          <a:ext cx="3286187" cy="3286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digitale avansate 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(</a:t>
          </a:r>
          <a:r>
            <a:rPr lang="ro-RO" sz="1800" kern="1200" dirty="0" err="1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DigComp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5) </a:t>
          </a: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30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it-IT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000 funcționari publici</a:t>
          </a:r>
          <a:endParaRPr lang="ro-RO" sz="18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>
        <a:off x="832331" y="396499"/>
        <a:ext cx="1894738" cy="2511163"/>
      </dsp:txXfrm>
    </dsp:sp>
    <dsp:sp modelId="{69841190-FBA7-46B4-BDA2-1263B045AECA}">
      <dsp:nvSpPr>
        <dsp:cNvPr id="0" name=""/>
        <dsp:cNvSpPr/>
      </dsp:nvSpPr>
      <dsp:spPr>
        <a:xfrm>
          <a:off x="2724455" y="17974"/>
          <a:ext cx="3286187" cy="32861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Dezvoltarea competențelor de leadership și talent management în contextul digitalizării 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pentru </a:t>
          </a: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2</a:t>
          </a:r>
          <a:r>
            <a:rPr lang="ro-RO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 </a:t>
          </a:r>
          <a:r>
            <a:rPr lang="vi-VN" sz="1800" kern="1200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rPr>
            <a:t>500 funcționari publici de conducere</a:t>
          </a:r>
          <a:endParaRPr lang="ro-RO" sz="1800" kern="1200" dirty="0">
            <a:solidFill>
              <a:schemeClr val="accent1">
                <a:lumMod val="50000"/>
              </a:schemeClr>
            </a:solidFill>
            <a:latin typeface="Trebuchet MS" pitchFamily="34" charset="0"/>
          </a:endParaRPr>
        </a:p>
      </dsp:txBody>
      <dsp:txXfrm>
        <a:off x="3657022" y="405486"/>
        <a:ext cx="1894738" cy="2511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>
            <a:extLst>
              <a:ext uri="{FF2B5EF4-FFF2-40B4-BE49-F238E27FC236}">
                <a16:creationId xmlns:a16="http://schemas.microsoft.com/office/drawing/2014/main" id="{06128CCE-AF64-1BF3-88DA-54D8737697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59D47F60-A687-B8DC-EA0E-82F3CE2669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D33DF-BE9C-48DE-BCD7-C8FA61B3693A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B44517B7-3374-4A76-4B19-586519E5D7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B0F056E2-24DB-40C1-784D-000DABE58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3FEC1-5638-47F9-B9FE-D4B78A4D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01863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7DCEF-93B8-4AC8-A797-FDA49B0F77FE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62BE3-8D6A-4E37-AAF4-910EDCB1F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46097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5972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141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33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651C9A-578D-BC0B-842D-2A5F27CAC476}"/>
              </a:ext>
            </a:extLst>
          </p:cNvPr>
          <p:cNvSpPr/>
          <p:nvPr userDrawn="1"/>
        </p:nvSpPr>
        <p:spPr>
          <a:xfrm>
            <a:off x="828000" y="0"/>
            <a:ext cx="28800" cy="1285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9C474D-323F-9F1D-1EEC-36EC065F1D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0725" y="422600"/>
            <a:ext cx="10566400" cy="974725"/>
          </a:xfrm>
        </p:spPr>
        <p:txBody>
          <a:bodyPr/>
          <a:lstStyle>
            <a:lvl1pPr marL="0" indent="0">
              <a:buFontTx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21958E"/>
                </a:solidFill>
              </a:rPr>
              <a:t>TITLE</a:t>
            </a:r>
          </a:p>
          <a:p>
            <a:pPr lvl="0"/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B7D873D-B3A5-C6F5-E1C2-3B1C22D499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CCAF7-3A06-331F-FB75-F95B6BA350D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3755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D961C11-6DF2-6C1C-58DA-4EC19D8C4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7321" y="2001838"/>
            <a:ext cx="8712679" cy="96726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2EAC60B-75AE-CB67-2347-1D1FAA5995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061178"/>
            <a:ext cx="7772400" cy="6488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5A3A891-1421-4EEB-2499-F3EF697D5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8691" y="4032355"/>
            <a:ext cx="3721309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[Date]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839C9-8463-06BD-8FE4-AE915EF273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E7B100F-3BF5-F894-1956-44E204BE49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4228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21A6-EE87-45EB-45A8-28102844B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62" cy="685800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81F0156-69CF-BF7D-CD95-532F3D973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7C3FB-4B65-96B8-B839-8E32CA018A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8986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rectangle&#10;&#10;Description automatically generated">
            <a:extLst>
              <a:ext uri="{FF2B5EF4-FFF2-40B4-BE49-F238E27FC236}">
                <a16:creationId xmlns:a16="http://schemas.microsoft.com/office/drawing/2014/main" id="{DFE1052B-C156-E80D-41D5-12FC76C18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90FA9-9EA8-C384-65AD-76308EE56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1371600"/>
            <a:ext cx="3959225" cy="2293938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fr-BE" dirty="0" err="1"/>
              <a:t>Title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13823BC-440C-A650-F3FB-B16141B312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CCA6D-AE7C-2A39-B5BE-1EB6707346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0187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2F8A48EE-ABA6-D381-3463-1A588E04A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74"/>
            <a:ext cx="3284478" cy="6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5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13BD-4D3D-9333-1C1E-0DA4119B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3703B-38D8-6CF0-F808-FC6F3BA8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CE40A-B80D-06DC-F55B-CF66CCB5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1A928-FE92-DFAD-8F9E-45A6F791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7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779AF7-C470-E2D3-D094-994C586C43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D961C11-6DF2-6C1C-58DA-4EC19D8C4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7321" y="2001838"/>
            <a:ext cx="8712679" cy="96726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2EAC60B-75AE-CB67-2347-1D1FAA5995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061178"/>
            <a:ext cx="7772400" cy="6488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5A3A891-1421-4EEB-2499-F3EF697D5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8691" y="4032355"/>
            <a:ext cx="3721309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[Date]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839C9-8463-06BD-8FE4-AE915EF273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E7B100F-3BF5-F894-1956-44E204BE49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1863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21A6-EE87-45EB-45A8-28102844B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62" cy="685800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81F0156-69CF-BF7D-CD95-532F3D973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7C3FB-4B65-96B8-B839-8E32CA018A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973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0179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rectangle&#10;&#10;Description automatically generated">
            <a:extLst>
              <a:ext uri="{FF2B5EF4-FFF2-40B4-BE49-F238E27FC236}">
                <a16:creationId xmlns:a16="http://schemas.microsoft.com/office/drawing/2014/main" id="{DFE1052B-C156-E80D-41D5-12FC76C18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90FA9-9EA8-C384-65AD-76308EE56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1371600"/>
            <a:ext cx="3959225" cy="2293938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fr-BE" dirty="0" err="1"/>
              <a:t>Title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13823BC-440C-A650-F3FB-B16141B312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CCA6D-AE7C-2A39-B5BE-1EB6707346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00562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3FB2E-554F-1340-AC10-52BB72E15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651C9A-578D-BC0B-842D-2A5F27CAC476}"/>
              </a:ext>
            </a:extLst>
          </p:cNvPr>
          <p:cNvSpPr/>
          <p:nvPr userDrawn="1"/>
        </p:nvSpPr>
        <p:spPr>
          <a:xfrm>
            <a:off x="828000" y="0"/>
            <a:ext cx="28800" cy="1285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9C474D-323F-9F1D-1EEC-36EC065F1D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0725" y="422600"/>
            <a:ext cx="10566400" cy="974725"/>
          </a:xfrm>
        </p:spPr>
        <p:txBody>
          <a:bodyPr/>
          <a:lstStyle>
            <a:lvl1pPr marL="0" indent="0">
              <a:buFontTx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21958E"/>
                </a:solidFill>
              </a:rPr>
              <a:t>TITLE</a:t>
            </a:r>
          </a:p>
          <a:p>
            <a:pPr lvl="0"/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B7D873D-B3A5-C6F5-E1C2-3B1C22D499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CCAF7-3A06-331F-FB75-F95B6BA350D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565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2F8A48EE-ABA6-D381-3463-1A588E04A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74"/>
            <a:ext cx="3284478" cy="6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7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B8492-B0E0-C46A-078D-DCC27909A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60C68-E658-6CB4-1425-9B5726288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6F419-C00F-3071-C0B6-634E187E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FD26F-E082-ADC4-84AE-43BF24AB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399D8-FF87-07F1-CDFD-9C8D94BD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13550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9FF99-C97D-0DBE-0981-BAB0BC72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1DE3D-B03B-3DF3-4A14-BA2EBA371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0DB20-212C-D4A9-FEAF-79E000B0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5427C-B486-512F-DACB-D257EA75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19AB8-8903-6154-0874-DECE3474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25170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F505-8DE8-F985-F3AE-699098FA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C6BA5-1B32-D9A8-2A57-9D2198CD1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86445-A934-592D-D74C-E65DC733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BB467-D04D-E1A2-BDC5-52A25F9E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C54A-B5C5-8460-80F2-58BD82E2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61814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3938-968D-0F62-FAEE-CF70A227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951A-E458-E744-3D1D-2CFA72C87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A0642-9AAF-B829-2536-02D86D48B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91410-CFC7-DD40-C84A-55C5DA41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1636E-835E-0DCD-A919-DE22414E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89AA7-94CB-19C5-7CEF-3B69EB9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04552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CEB7-25FE-61E7-D1FB-281DF9B0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87CDA-A88C-3D95-2CF5-F6235F60A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FB073-E12E-D054-4415-7E87B571A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A8076-CDBD-730D-F0DD-1023B3C4E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8CD85-8520-C4C9-6765-60658A31E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209A20-CC8B-DA13-0FF5-79C34269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A5BB4-B90B-A69E-0616-FE5603A2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C96004-D994-494E-1418-25E695FE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07936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5193-FEE3-7830-262D-41D11E2A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149EA-8F7A-24EE-9B29-F1EB3F45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805DC-4E6C-7C2F-689D-B3B5F88C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1EC31-91EC-66F0-F743-D527DE52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04825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5C817-863C-C048-D14E-7612707D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B407-8DC9-0169-B410-89E02C39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717FE-9869-19E6-50E2-F8D70421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621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79106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ABB8E-88EE-73B3-B210-3821862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C7150-7D2F-AAF0-21C6-AF086F3FF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38199-4199-8FBB-2237-AF6B31206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66849-F621-5553-150E-354437DA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1AF6A-9888-8771-96E5-5DB390B0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E854B-A4B9-38BD-503B-AED3BA83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83707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6331-7638-8827-DC9D-6DDD52540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69421-0BE5-B16A-8AAA-963B06A3F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74164-373A-84E4-F213-2F113092E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27863-3DED-F594-AA51-B6115E41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679FC-40BB-F4CF-20A0-CC4C09B7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E2F4F-91BB-3992-25BE-079E831B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45691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92C1-33C0-2FC4-975D-6FB5EFC2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E1B0B-7AB1-234F-8E4B-FDA096289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01146-3D80-E8E2-1AC8-031D1F23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D5A8E-36E8-6A56-1673-AE098AFC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3BB9-8FB1-7468-3C42-B27207700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36422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EBBA36-0D90-7A01-E53C-859B47C83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22217-A0C2-D3C5-3189-3370E4B53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4EA23-F008-63C5-5DBF-56D3E39E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EC00A-35DC-520B-AB78-FA51AF7D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93D5D-A604-FF63-541D-109AFC9E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6116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3FB2E-554F-1340-AC10-52BB72E15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93"/>
          <a:stretch/>
        </p:blipFill>
        <p:spPr>
          <a:xfrm>
            <a:off x="0" y="248478"/>
            <a:ext cx="12191999" cy="65200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651C9A-578D-BC0B-842D-2A5F27CAC476}"/>
              </a:ext>
            </a:extLst>
          </p:cNvPr>
          <p:cNvSpPr/>
          <p:nvPr userDrawn="1"/>
        </p:nvSpPr>
        <p:spPr>
          <a:xfrm>
            <a:off x="828000" y="0"/>
            <a:ext cx="28800" cy="1285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9C474D-323F-9F1D-1EEC-36EC065F1D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0725" y="422600"/>
            <a:ext cx="10566400" cy="974725"/>
          </a:xfrm>
        </p:spPr>
        <p:txBody>
          <a:bodyPr/>
          <a:lstStyle>
            <a:lvl1pPr marL="0" indent="0">
              <a:buFontTx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>
                <a:solidFill>
                  <a:srgbClr val="21958E"/>
                </a:solidFill>
              </a:rPr>
              <a:t>TITLE</a:t>
            </a:r>
          </a:p>
          <a:p>
            <a:pPr lvl="0"/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A3343C-4C2E-F44E-A0B5-5D2801507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4" y="1825625"/>
            <a:ext cx="105664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1800"/>
            </a:lvl1pPr>
            <a:lvl2pPr>
              <a:spcBef>
                <a:spcPts val="600"/>
              </a:spcBef>
              <a:spcAft>
                <a:spcPts val="600"/>
              </a:spcAft>
              <a:defRPr sz="1600"/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200"/>
            </a:lvl4pPr>
            <a:lvl5pPr>
              <a:spcBef>
                <a:spcPts val="60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68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779AF7-C470-E2D3-D094-994C586C43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93"/>
          <a:stretch/>
        </p:blipFill>
        <p:spPr>
          <a:xfrm>
            <a:off x="0" y="0"/>
            <a:ext cx="12192000" cy="5864087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D961C11-6DF2-6C1C-58DA-4EC19D8C4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7321" y="2001838"/>
            <a:ext cx="8712679" cy="96726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[TITLE]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2EAC60B-75AE-CB67-2347-1D1FAA5995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061178"/>
            <a:ext cx="7772400" cy="6488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[Subtitle]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5A3A891-1421-4EEB-2499-F3EF697D5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8691" y="4032355"/>
            <a:ext cx="3721309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[Date]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93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rectangle&#10;&#10;Description automatically generated">
            <a:extLst>
              <a:ext uri="{FF2B5EF4-FFF2-40B4-BE49-F238E27FC236}">
                <a16:creationId xmlns:a16="http://schemas.microsoft.com/office/drawing/2014/main" id="{DFE1052B-C156-E80D-41D5-12FC76C18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203"/>
          <a:stretch/>
        </p:blipFill>
        <p:spPr>
          <a:xfrm>
            <a:off x="0" y="0"/>
            <a:ext cx="12192000" cy="588396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90FA9-9EA8-C384-65AD-76308EE56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1371600"/>
            <a:ext cx="3959225" cy="2293938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fr-BE" err="1"/>
              <a:t>Title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4758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2F8A48EE-ABA6-D381-3463-1A588E04A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74"/>
            <a:ext cx="3284478" cy="6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98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779AF7-C470-E2D3-D094-994C586C43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D961C11-6DF2-6C1C-58DA-4EC19D8C4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7321" y="2001838"/>
            <a:ext cx="8712679" cy="96726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[TITLE]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2EAC60B-75AE-CB67-2347-1D1FAA5995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3061178"/>
            <a:ext cx="7772400" cy="6488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5A3A891-1421-4EEB-2499-F3EF697D5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8691" y="4032355"/>
            <a:ext cx="3721309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[Date]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839C9-8463-06BD-8FE4-AE915EF273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E7B100F-3BF5-F894-1956-44E204BE49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31788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B21A6-EE87-45EB-45A8-28102844B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62" cy="6858000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81F0156-69CF-BF7D-CD95-532F3D973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7C3FB-4B65-96B8-B839-8E32CA018A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639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057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rectangle&#10;&#10;Description automatically generated">
            <a:extLst>
              <a:ext uri="{FF2B5EF4-FFF2-40B4-BE49-F238E27FC236}">
                <a16:creationId xmlns:a16="http://schemas.microsoft.com/office/drawing/2014/main" id="{DFE1052B-C156-E80D-41D5-12FC76C18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90FA9-9EA8-C384-65AD-76308EE56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1371600"/>
            <a:ext cx="3959225" cy="2293938"/>
          </a:xfrm>
        </p:spPr>
        <p:txBody>
          <a:bodyPr/>
          <a:lstStyle>
            <a:lvl1pPr marL="0" indent="0">
              <a:buFontTx/>
              <a:buNone/>
              <a:defRPr sz="4000"/>
            </a:lvl1pPr>
          </a:lstStyle>
          <a:p>
            <a:pPr lvl="0"/>
            <a:r>
              <a:rPr lang="fr-BE" dirty="0" err="1"/>
              <a:t>Title</a:t>
            </a:r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13823BC-440C-A650-F3FB-B16141B312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ECCA6D-AE7C-2A39-B5BE-1EB6707346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80680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3FB2E-554F-1340-AC10-52BB72E15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651C9A-578D-BC0B-842D-2A5F27CAC476}"/>
              </a:ext>
            </a:extLst>
          </p:cNvPr>
          <p:cNvSpPr/>
          <p:nvPr userDrawn="1"/>
        </p:nvSpPr>
        <p:spPr>
          <a:xfrm>
            <a:off x="828000" y="0"/>
            <a:ext cx="28800" cy="1285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9C474D-323F-9F1D-1EEC-36EC065F1D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0725" y="422600"/>
            <a:ext cx="10566400" cy="974725"/>
          </a:xfrm>
        </p:spPr>
        <p:txBody>
          <a:bodyPr/>
          <a:lstStyle>
            <a:lvl1pPr marL="0" indent="0">
              <a:buFontTx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21958E"/>
                </a:solidFill>
              </a:rPr>
              <a:t>TITLE</a:t>
            </a:r>
          </a:p>
          <a:p>
            <a:pPr lvl="0"/>
            <a:endParaRPr lang="en-IE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B7D873D-B3A5-C6F5-E1C2-3B1C22D499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344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BA </a:t>
            </a:r>
            <a:r>
              <a:rPr lang="fr-BE" dirty="0" err="1"/>
              <a:t>here</a:t>
            </a:r>
            <a:endParaRPr lang="en-IE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CCAF7-3A06-331F-FB75-F95B6BA350D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6075362"/>
            <a:ext cx="2838450" cy="55245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00B050"/>
                </a:solidFill>
              </a:defRPr>
            </a:lvl1pPr>
          </a:lstStyle>
          <a:p>
            <a:r>
              <a:rPr lang="fr-BE" dirty="0"/>
              <a:t>Insert logo of provider </a:t>
            </a:r>
            <a:r>
              <a:rPr lang="fr-BE" dirty="0" err="1"/>
              <a:t>here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45725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2F8A48EE-ABA6-D381-3463-1A588E04A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74"/>
            <a:ext cx="3284478" cy="6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4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FDFB-95CE-4215-B2B5-EAD3EBF7C2BB}" type="datetime1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Pan-European shared ICT services AI and Cloud Adoption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19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FDC2DE6-7698-3B99-68A7-E73AFEDEB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C9087F1-7CF2-D881-A505-2A8735217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A6CDF43-D9DE-DCD8-F342-A801657F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C05D-B824-44A9-9F46-2ADBAA726385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D27FC87-4F71-3ACC-E2F5-8BE54517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Pan-European shared ICT services AI and Cloud Adoption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F5CE138-AA6B-B41F-BC1A-2A2F6687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5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8931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775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2528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5489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9A3-C907-4D67-80B5-AC2793A611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749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5000"/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paper with a curved edge&#10;&#10;Description automatically generated">
            <a:extLst>
              <a:ext uri="{FF2B5EF4-FFF2-40B4-BE49-F238E27FC236}">
                <a16:creationId xmlns:a16="http://schemas.microsoft.com/office/drawing/2014/main" id="{ECEF00C0-430D-03A9-C6ED-0440C61510C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6"/>
          <a:stretch/>
        </p:blipFill>
        <p:spPr>
          <a:xfrm>
            <a:off x="7007" y="0"/>
            <a:ext cx="1218499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14D31-B259-4D8D-A463-0CEEBFE881FF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D8B4-C99E-48D7-B3DF-097919BAA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D634D-92F7-D4BB-2956-1AD0C41B89A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892" y="6065604"/>
            <a:ext cx="10878216" cy="665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CF9E7-78D5-5A30-BB34-1A4990B583A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671" y="123511"/>
            <a:ext cx="11178658" cy="11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4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F91D3-BEA9-7FDE-0593-FA12D098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5B63E-332B-8D79-5AFF-B60E282BE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A08A6-1496-AAF1-8636-0CE734001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17C52-7E6F-4F6D-A994-7A20BE999789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1D7C5-2C23-7022-327D-0BD01AA9B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A30B1-A936-5387-3E97-3B17106AF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5C62-7EE2-4481-9AAF-6D570D1B7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2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7" r:id="rId12"/>
    <p:sldLayoutId id="2147483723" r:id="rId13"/>
    <p:sldLayoutId id="2147483724" r:id="rId14"/>
    <p:sldLayoutId id="214748372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7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ACyZ6LLt7A" TargetMode="External"/><Relationship Id="rId2" Type="http://schemas.openxmlformats.org/officeDocument/2006/relationships/hyperlink" Target="https://youtu.be/V_NDXVUBJ6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ncurs-national.anfp.gov.ro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hyperlink" Target="https://www.anfp.gov.ro/proiecte/proiecte-in-implementare/proiecte-pnrr/proiecte-pnrr-lista/organizarea-cadrelor-de-competenta-din-administratia-publica-centrala/#sec2" TargetMode="Externa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youtube.com/shorts/e1lnCkDG3G0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nfp.gov.ro:8080/opendata.aspx" TargetMode="External"/><Relationship Id="rId5" Type="http://schemas.openxmlformats.org/officeDocument/2006/relationships/hyperlink" Target="https://www.anfp.gov.ro:8080/" TargetMode="External"/><Relationship Id="rId4" Type="http://schemas.openxmlformats.org/officeDocument/2006/relationships/hyperlink" Target="https://www.anfp.gov.ro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46F885-80CA-05E1-D998-9905D158E0FC}"/>
              </a:ext>
            </a:extLst>
          </p:cNvPr>
          <p:cNvSpPr txBox="1"/>
          <p:nvPr/>
        </p:nvSpPr>
        <p:spPr>
          <a:xfrm>
            <a:off x="1466848" y="1892180"/>
            <a:ext cx="9258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Transformarea administrației publice pentru viitor – prezentarea elementelor de reformă introduse de ANFP prin proiectele PNRR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E91C2-83C0-FE3C-9FF4-7523E4B950C1}"/>
              </a:ext>
            </a:extLst>
          </p:cNvPr>
          <p:cNvSpPr txBox="1"/>
          <p:nvPr/>
        </p:nvSpPr>
        <p:spPr>
          <a:xfrm>
            <a:off x="3686173" y="4045477"/>
            <a:ext cx="481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Lavinia NICULESCU, secretar general ANFP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50EB3-84E7-3404-1750-0533ED7738F7}"/>
              </a:ext>
            </a:extLst>
          </p:cNvPr>
          <p:cNvSpPr txBox="1"/>
          <p:nvPr/>
        </p:nvSpPr>
        <p:spPr>
          <a:xfrm>
            <a:off x="953982" y="5204022"/>
            <a:ext cx="974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4472C4">
                    <a:lumMod val="50000"/>
                  </a:srgb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b="1" dirty="0">
                <a:solidFill>
                  <a:srgbClr val="4472C4">
                    <a:lumMod val="50000"/>
                  </a:srgb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iunie</a:t>
            </a:r>
            <a:r>
              <a:rPr lang="en-US" sz="1800" b="1" dirty="0">
                <a:solidFill>
                  <a:srgbClr val="4472C4">
                    <a:lumMod val="50000"/>
                  </a:srgb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F78CD78-1E41-413D-FDA4-3227BBF0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8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-5400000">
            <a:off x="7500209" y="4286009"/>
            <a:ext cx="330494" cy="33049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7FD5F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3200" y="-19050"/>
              <a:ext cx="406400" cy="7302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581229" y="810352"/>
            <a:ext cx="4240553" cy="2853098"/>
          </a:xfrm>
          <a:custGeom>
            <a:avLst/>
            <a:gdLst/>
            <a:ahLst/>
            <a:cxnLst/>
            <a:rect l="l" t="t" r="r" b="b"/>
            <a:pathLst>
              <a:path w="5401338" h="3587389">
                <a:moveTo>
                  <a:pt x="0" y="0"/>
                </a:moveTo>
                <a:lnTo>
                  <a:pt x="5401338" y="0"/>
                </a:lnTo>
                <a:lnTo>
                  <a:pt x="5401338" y="3587389"/>
                </a:lnTo>
                <a:lnTo>
                  <a:pt x="0" y="3587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3219" y="1324365"/>
            <a:ext cx="8996595" cy="911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Probele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concursului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național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– competențele digitale sunt testate</a:t>
            </a:r>
          </a:p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741555" y="1956571"/>
            <a:ext cx="3088418" cy="773841"/>
            <a:chOff x="0" y="0"/>
            <a:chExt cx="1220116" cy="305715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20116" cy="305715"/>
            </a:xfrm>
            <a:custGeom>
              <a:avLst/>
              <a:gdLst/>
              <a:ahLst/>
              <a:cxnLst/>
              <a:rect l="l" t="t" r="r" b="b"/>
              <a:pathLst>
                <a:path w="1220116" h="305715">
                  <a:moveTo>
                    <a:pt x="85230" y="0"/>
                  </a:moveTo>
                  <a:lnTo>
                    <a:pt x="1134886" y="0"/>
                  </a:lnTo>
                  <a:cubicBezTo>
                    <a:pt x="1181957" y="0"/>
                    <a:pt x="1220116" y="38159"/>
                    <a:pt x="1220116" y="85230"/>
                  </a:cubicBezTo>
                  <a:lnTo>
                    <a:pt x="1220116" y="220485"/>
                  </a:lnTo>
                  <a:cubicBezTo>
                    <a:pt x="1220116" y="267556"/>
                    <a:pt x="1181957" y="305715"/>
                    <a:pt x="1134886" y="305715"/>
                  </a:cubicBezTo>
                  <a:lnTo>
                    <a:pt x="85230" y="305715"/>
                  </a:lnTo>
                  <a:cubicBezTo>
                    <a:pt x="38159" y="305715"/>
                    <a:pt x="0" y="267556"/>
                    <a:pt x="0" y="220485"/>
                  </a:cubicBezTo>
                  <a:lnTo>
                    <a:pt x="0" y="85230"/>
                  </a:lnTo>
                  <a:cubicBezTo>
                    <a:pt x="0" y="38159"/>
                    <a:pt x="38159" y="0"/>
                    <a:pt x="85230" y="0"/>
                  </a:cubicBezTo>
                  <a:close/>
                </a:path>
              </a:pathLst>
            </a:custGeom>
            <a:grpFill/>
            <a:ln w="28575">
              <a:solidFill>
                <a:srgbClr val="00B0F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220116" cy="324765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937417" y="2136362"/>
            <a:ext cx="308415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1. </a:t>
            </a:r>
            <a:r>
              <a:rPr kumimoji="0" lang="en-US" sz="1400" b="1" i="0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Verificarea</a:t>
            </a:r>
            <a:r>
              <a:rPr kumimoji="0" lang="en-US" sz="1400" b="1" i="0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400" b="1" i="0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eligibilității</a:t>
            </a:r>
            <a:r>
              <a:rPr kumimoji="0" lang="en-US" sz="1400" b="1" i="0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: </a:t>
            </a:r>
            <a:r>
              <a:rPr kumimoji="0" lang="en-US" sz="1400" b="1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platforma</a:t>
            </a:r>
            <a:r>
              <a:rPr kumimoji="0" lang="en-US" sz="1400" b="1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  <a:r>
              <a:rPr kumimoji="0" lang="en-US" sz="1400" b="1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informatică</a:t>
            </a:r>
            <a:r>
              <a:rPr kumimoji="0" lang="en-US" sz="1400" b="1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 de concurs</a:t>
            </a:r>
            <a:r>
              <a:rPr kumimoji="0" lang="en-US" sz="1400" b="0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, </a:t>
            </a:r>
            <a:r>
              <a:rPr kumimoji="0" lang="en-US" sz="1400" b="0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comisii</a:t>
            </a:r>
            <a:r>
              <a:rPr kumimoji="0" lang="en-US" sz="1400" b="0" i="1" u="none" strike="noStrike" kern="1200" cap="none" spc="-49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  <a:r>
              <a:rPr kumimoji="0" lang="en-US" sz="1400" b="0" i="1" u="none" strike="noStrike" kern="1200" cap="none" spc="-49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Italics"/>
                <a:ea typeface="Canva Sans Italics"/>
                <a:cs typeface="Canva Sans Italics"/>
                <a:sym typeface="Canva Sans Italics"/>
              </a:rPr>
              <a:t>mixte</a:t>
            </a:r>
            <a:endParaRPr kumimoji="0" lang="en-US" sz="1400" b="0" i="1" u="none" strike="noStrike" kern="1200" cap="none" spc="-49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0" marR="0" lvl="0" indent="0" algn="l" defTabSz="914400" rtl="0" eaLnBrk="1" fontAlgn="auto" latinLnBrk="0" hangingPunct="1">
              <a:lnSpc>
                <a:spcPts val="18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-49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49866" y="3285931"/>
            <a:ext cx="6964635" cy="2741399"/>
            <a:chOff x="0" y="0"/>
            <a:chExt cx="2751461" cy="1083022"/>
          </a:xfrm>
          <a:solidFill>
            <a:schemeClr val="bg1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51461" cy="1083022"/>
            </a:xfrm>
            <a:custGeom>
              <a:avLst/>
              <a:gdLst/>
              <a:ahLst/>
              <a:cxnLst/>
              <a:rect l="l" t="t" r="r" b="b"/>
              <a:pathLst>
                <a:path w="2751461" h="1083022">
                  <a:moveTo>
                    <a:pt x="37795" y="0"/>
                  </a:moveTo>
                  <a:lnTo>
                    <a:pt x="2713666" y="0"/>
                  </a:lnTo>
                  <a:cubicBezTo>
                    <a:pt x="2734539" y="0"/>
                    <a:pt x="2751461" y="16921"/>
                    <a:pt x="2751461" y="37795"/>
                  </a:cubicBezTo>
                  <a:lnTo>
                    <a:pt x="2751461" y="1045227"/>
                  </a:lnTo>
                  <a:cubicBezTo>
                    <a:pt x="2751461" y="1066100"/>
                    <a:pt x="2734539" y="1083022"/>
                    <a:pt x="2713666" y="1083022"/>
                  </a:cubicBezTo>
                  <a:lnTo>
                    <a:pt x="37795" y="1083022"/>
                  </a:lnTo>
                  <a:cubicBezTo>
                    <a:pt x="16921" y="1083022"/>
                    <a:pt x="0" y="1066100"/>
                    <a:pt x="0" y="1045227"/>
                  </a:cubicBezTo>
                  <a:lnTo>
                    <a:pt x="0" y="37795"/>
                  </a:lnTo>
                  <a:cubicBezTo>
                    <a:pt x="0" y="16921"/>
                    <a:pt x="16921" y="0"/>
                    <a:pt x="37795" y="0"/>
                  </a:cubicBezTo>
                  <a:close/>
                </a:path>
              </a:pathLst>
            </a:custGeom>
            <a:grpFill/>
            <a:ln w="28575">
              <a:solidFill>
                <a:srgbClr val="00B0F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2751461" cy="1102072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88149" y="3368145"/>
            <a:ext cx="6688070" cy="268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2.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Testarea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preliminară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–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centrele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testare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-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Cunoștințe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generale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domeniul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administrației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domeniul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respectării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demnităţii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umane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protecţiei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drepturilor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libertăţilor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fundamentale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ale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omului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prevenirii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combaterii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incitării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ură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discriminare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egalitate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şanse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şi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tratament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parteneriat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cu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universități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cu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facultăți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domeniul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administrației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publice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  <a:p>
            <a:pPr marL="190510" marR="0" lvl="0" indent="-19051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Cunoștințe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generale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privind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deținerea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competențelor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digitale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: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conținut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digital,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calcul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tabelar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utilizarea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computerului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etc.</a:t>
            </a:r>
            <a:endParaRPr kumimoji="0" lang="ro-RO" sz="12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  <a:p>
            <a:pPr marL="190510" marR="0" lvl="0" indent="-19051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Aptitudini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cognitive: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raționament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deductiv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numeric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verbal;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Colegiul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Psihologilor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România</a:t>
            </a:r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  <a:p>
            <a:pPr marL="190510" marR="0" lvl="0" indent="-19051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Cunoștințele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generale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privind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competențele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lingvistice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comunicare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scrisă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într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-o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limbă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străină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înalți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funcționari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publici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):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baterii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teste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avizate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autoritate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publică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privată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română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internaţională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domeniu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ori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către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unitate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învăţământ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preuniversitar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universitar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cu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catedră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Canva Sans"/>
                <a:cs typeface="Canva Sans"/>
                <a:sym typeface="Canva Sans"/>
              </a:rPr>
              <a:t>profil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  <a:p>
            <a:pPr marL="0" marR="0" lvl="0" indent="0" algn="just" defTabSz="914400" rtl="0" eaLnBrk="1" fontAlgn="auto" latinLnBrk="0" hangingPunct="1">
              <a:lnSpc>
                <a:spcPts val="1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Canva Sans"/>
              <a:cs typeface="Canva Sans"/>
              <a:sym typeface="Canva Sans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7933759" y="3832646"/>
            <a:ext cx="4142605" cy="1237221"/>
            <a:chOff x="0" y="0"/>
            <a:chExt cx="1636585" cy="488778"/>
          </a:xfrm>
          <a:solidFill>
            <a:schemeClr val="bg1"/>
          </a:solidFill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36585" cy="488778"/>
            </a:xfrm>
            <a:custGeom>
              <a:avLst/>
              <a:gdLst/>
              <a:ahLst/>
              <a:cxnLst/>
              <a:rect l="l" t="t" r="r" b="b"/>
              <a:pathLst>
                <a:path w="1636585" h="488778">
                  <a:moveTo>
                    <a:pt x="63541" y="0"/>
                  </a:moveTo>
                  <a:lnTo>
                    <a:pt x="1573044" y="0"/>
                  </a:lnTo>
                  <a:cubicBezTo>
                    <a:pt x="1589896" y="0"/>
                    <a:pt x="1606058" y="6694"/>
                    <a:pt x="1617974" y="18611"/>
                  </a:cubicBezTo>
                  <a:cubicBezTo>
                    <a:pt x="1629890" y="30527"/>
                    <a:pt x="1636585" y="46689"/>
                    <a:pt x="1636585" y="63541"/>
                  </a:cubicBezTo>
                  <a:lnTo>
                    <a:pt x="1636585" y="425238"/>
                  </a:lnTo>
                  <a:cubicBezTo>
                    <a:pt x="1636585" y="460330"/>
                    <a:pt x="1608137" y="488778"/>
                    <a:pt x="1573044" y="488778"/>
                  </a:cubicBezTo>
                  <a:lnTo>
                    <a:pt x="63541" y="488778"/>
                  </a:lnTo>
                  <a:cubicBezTo>
                    <a:pt x="46689" y="488778"/>
                    <a:pt x="30527" y="482084"/>
                    <a:pt x="18611" y="470168"/>
                  </a:cubicBezTo>
                  <a:cubicBezTo>
                    <a:pt x="6694" y="458252"/>
                    <a:pt x="0" y="442090"/>
                    <a:pt x="0" y="425238"/>
                  </a:cubicBezTo>
                  <a:lnTo>
                    <a:pt x="0" y="63541"/>
                  </a:lnTo>
                  <a:cubicBezTo>
                    <a:pt x="0" y="28448"/>
                    <a:pt x="28448" y="0"/>
                    <a:pt x="63541" y="0"/>
                  </a:cubicBezTo>
                  <a:close/>
                </a:path>
              </a:pathLst>
            </a:custGeom>
            <a:grpFill/>
            <a:ln w="28575">
              <a:solidFill>
                <a:srgbClr val="00B0F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1636585" cy="507828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139871" y="3914185"/>
            <a:ext cx="373038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3.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Testarea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avansată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centre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testare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chestionare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situaționale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pentru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verificarea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competențelor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generale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),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centre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evaluare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studiu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caz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prezentare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joc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rol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interviu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comportamental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exerciţiu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grup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etc.)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149001" y="2789400"/>
            <a:ext cx="330494" cy="33049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7FD5F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03200" y="-19050"/>
              <a:ext cx="406400" cy="7302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-99528" y="1432958"/>
            <a:ext cx="6359600" cy="446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74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Ce </a:t>
            </a:r>
            <a:r>
              <a:rPr kumimoji="0" lang="en-US" sz="2674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urmeaz</a:t>
            </a:r>
            <a:r>
              <a:rPr kumimoji="0" lang="ro-RO" sz="2674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ă pentru concursul național</a:t>
            </a:r>
            <a:r>
              <a:rPr kumimoji="0" lang="en-US" sz="2674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076" y="2054774"/>
            <a:ext cx="9064192" cy="759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Finalizarea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anuală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puțin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două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concursuri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naționale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recrutare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funcționarilor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publici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pentru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puțin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3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categorii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/grade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funcții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publice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9549" y="3727398"/>
            <a:ext cx="5419725" cy="1697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66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Jalon nr. 417 PNRR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ANFP Special News Report 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66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mo Bold"/>
              <a:ea typeface="Arimo Bold"/>
              <a:cs typeface="Arimo Bold"/>
              <a:sym typeface="Arimo 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+mn-cs"/>
                <a:hlinkClick r:id="rId3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66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074537" y="2054774"/>
            <a:ext cx="6535610" cy="3571386"/>
            <a:chOff x="0" y="0"/>
            <a:chExt cx="11994131" cy="61010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994134" cy="6100953"/>
            </a:xfrm>
            <a:custGeom>
              <a:avLst/>
              <a:gdLst/>
              <a:ahLst/>
              <a:cxnLst/>
              <a:rect l="l" t="t" r="r" b="b"/>
              <a:pathLst>
                <a:path w="11994134" h="6100953">
                  <a:moveTo>
                    <a:pt x="0" y="0"/>
                  </a:moveTo>
                  <a:lnTo>
                    <a:pt x="11994134" y="0"/>
                  </a:lnTo>
                  <a:lnTo>
                    <a:pt x="11994134" y="6100953"/>
                  </a:lnTo>
                  <a:lnTo>
                    <a:pt x="0" y="610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7309" b="-1731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F0623C-3081-AF57-4EF6-DBDC8CB31B83}"/>
              </a:ext>
            </a:extLst>
          </p:cNvPr>
          <p:cNvSpPr txBox="1"/>
          <p:nvPr/>
        </p:nvSpPr>
        <p:spPr>
          <a:xfrm>
            <a:off x="1878468" y="1584044"/>
            <a:ext cx="8435059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https://concurs-national.anfp.gov.ro/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E0C42-39E9-7D3C-00AF-2C89DC0C52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11" t="14020" r="854" b="4092"/>
          <a:stretch/>
        </p:blipFill>
        <p:spPr>
          <a:xfrm>
            <a:off x="2438400" y="1898794"/>
            <a:ext cx="7499561" cy="414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4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023156" y="223269"/>
            <a:ext cx="6884104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Ce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urmează</a:t>
            </a: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 pentru reforma MRU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3643" y="1313311"/>
            <a:ext cx="5894156" cy="1206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Continuăm reforma sistemului de recrutare: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Planul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recrutare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și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planul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promovare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2025-2026 –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aprobate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prin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Hotărârea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Guvernului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 nr. 298/2025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703B9-E2CA-7944-62A0-E33176CA406C}"/>
              </a:ext>
            </a:extLst>
          </p:cNvPr>
          <p:cNvSpPr/>
          <p:nvPr/>
        </p:nvSpPr>
        <p:spPr>
          <a:xfrm>
            <a:off x="7451862" y="2302418"/>
            <a:ext cx="4268857" cy="345881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655724-6924-67D9-8A06-28732D7F7A41}"/>
              </a:ext>
            </a:extLst>
          </p:cNvPr>
          <p:cNvSpPr/>
          <p:nvPr/>
        </p:nvSpPr>
        <p:spPr>
          <a:xfrm>
            <a:off x="7509410" y="2419519"/>
            <a:ext cx="4188948" cy="3252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Operaționalizare competențe generale și specifice în managementul performanței și în managementul carierei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Finalizare cadre de competențe specifice </a:t>
            </a:r>
            <a:r>
              <a:rPr kumimoji="0" lang="ro-RO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https://www.anfp.gov.ro/proiecte/proiecte-in-implementare/proiecte-pnrr/proiecte-pnrr-lista/organizarea-cadrelor-de-competenta-din-administratia-publica-centrala/#sec2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design cadru de competențe digitale adaptat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Dezvoltare capacitate în cadrul sistemului pentru implementare – parteneriat solid cu INA, ADR, Banca Mondială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E1D7C-539B-E506-15CE-A5367A1EC4FA}"/>
              </a:ext>
            </a:extLst>
          </p:cNvPr>
          <p:cNvSpPr txBox="1"/>
          <p:nvPr/>
        </p:nvSpPr>
        <p:spPr>
          <a:xfrm>
            <a:off x="6996985" y="1137611"/>
            <a:ext cx="4951758" cy="1010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 Bold"/>
                <a:ea typeface="+mn-ea"/>
                <a:cs typeface="Arial Bold"/>
                <a:sym typeface="Arial Bold"/>
              </a:rPr>
              <a:t>Extindem cadrele de competențe la alte procese MRU</a:t>
            </a:r>
          </a:p>
          <a:p>
            <a:pPr marL="285750" marR="0" lvl="0" indent="-28575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 Bold"/>
                <a:ea typeface="+mn-ea"/>
                <a:cs typeface="Arial Bold"/>
                <a:sym typeface="Arial Bold"/>
              </a:rPr>
              <a:t>Dezvoltăm cadrul de competențe digitale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8F63C47-96CD-F122-07BB-E04D4E1DA9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838" y="2551113"/>
          <a:ext cx="6357937" cy="332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510824" imgH="3413367" progId="Word.Document.12">
                  <p:embed/>
                </p:oleObj>
              </mc:Choice>
              <mc:Fallback>
                <p:oleObj name="Document" r:id="rId3" imgW="6510824" imgH="3413367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8F63C47-96CD-F122-07BB-E04D4E1DA9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838" y="2551113"/>
                        <a:ext cx="6357937" cy="332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ine 6">
            <a:extLst>
              <a:ext uri="{FF2B5EF4-FFF2-40B4-BE49-F238E27FC236}">
                <a16:creationId xmlns:a16="http://schemas.microsoft.com/office/drawing/2014/main" id="{BC48B55F-F7F8-30D8-82C2-05D0293A0A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5957463"/>
            <a:ext cx="10284034" cy="7585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57199" y="1128181"/>
            <a:ext cx="10161639" cy="437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Date privind derularea primei runde a concursului național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mo Bold"/>
              <a:ea typeface="Arimo Bold"/>
              <a:cs typeface="Arimo Bold"/>
              <a:sym typeface="Arimo 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7005C3-09E4-968B-5332-EF5D07E26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7925"/>
              </p:ext>
            </p:extLst>
          </p:nvPr>
        </p:nvGraphicFramePr>
        <p:xfrm>
          <a:off x="1111045" y="1671484"/>
          <a:ext cx="10068232" cy="4311776"/>
        </p:xfrm>
        <a:graphic>
          <a:graphicData uri="http://schemas.openxmlformats.org/drawingml/2006/table">
            <a:tbl>
              <a:tblPr firstRow="1" firstCol="1" bandRow="1"/>
              <a:tblGrid>
                <a:gridCol w="1846884">
                  <a:extLst>
                    <a:ext uri="{9D8B030D-6E8A-4147-A177-3AD203B41FA5}">
                      <a16:colId xmlns:a16="http://schemas.microsoft.com/office/drawing/2014/main" val="3897151619"/>
                    </a:ext>
                  </a:extLst>
                </a:gridCol>
                <a:gridCol w="1889180">
                  <a:extLst>
                    <a:ext uri="{9D8B030D-6E8A-4147-A177-3AD203B41FA5}">
                      <a16:colId xmlns:a16="http://schemas.microsoft.com/office/drawing/2014/main" val="3713684610"/>
                    </a:ext>
                  </a:extLst>
                </a:gridCol>
                <a:gridCol w="1083560">
                  <a:extLst>
                    <a:ext uri="{9D8B030D-6E8A-4147-A177-3AD203B41FA5}">
                      <a16:colId xmlns:a16="http://schemas.microsoft.com/office/drawing/2014/main" val="2071912568"/>
                    </a:ext>
                  </a:extLst>
                </a:gridCol>
                <a:gridCol w="1313162">
                  <a:extLst>
                    <a:ext uri="{9D8B030D-6E8A-4147-A177-3AD203B41FA5}">
                      <a16:colId xmlns:a16="http://schemas.microsoft.com/office/drawing/2014/main" val="1159697849"/>
                    </a:ext>
                  </a:extLst>
                </a:gridCol>
                <a:gridCol w="1288991">
                  <a:extLst>
                    <a:ext uri="{9D8B030D-6E8A-4147-A177-3AD203B41FA5}">
                      <a16:colId xmlns:a16="http://schemas.microsoft.com/office/drawing/2014/main" val="3695413551"/>
                    </a:ext>
                  </a:extLst>
                </a:gridCol>
                <a:gridCol w="1405803">
                  <a:extLst>
                    <a:ext uri="{9D8B030D-6E8A-4147-A177-3AD203B41FA5}">
                      <a16:colId xmlns:a16="http://schemas.microsoft.com/office/drawing/2014/main" val="861409415"/>
                    </a:ext>
                  </a:extLst>
                </a:gridCol>
                <a:gridCol w="1240652">
                  <a:extLst>
                    <a:ext uri="{9D8B030D-6E8A-4147-A177-3AD203B41FA5}">
                      <a16:colId xmlns:a16="http://schemas.microsoft.com/office/drawing/2014/main" val="1979977652"/>
                    </a:ext>
                  </a:extLst>
                </a:gridCol>
              </a:tblGrid>
              <a:tr h="114674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Nr. funcții publice din Planul de recrutare/ Planul de promovare aprobate prin HG nr. 298/2025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Înregistrați în platformă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Aplicanți care au fost distribuiți către comisii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Admiși după etapa de verificare a eligibilității și soluționare a contestațiilor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Prezența în centrele de testare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Admiși după probele de testare preliminară și avasată (</a:t>
                      </a: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înainte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de </a:t>
                      </a: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soluționarea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contestațiilor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la </a:t>
                      </a: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concursul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național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65884"/>
                  </a:ext>
                </a:extLst>
              </a:tr>
              <a:tr h="148798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Recrutare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942443"/>
                  </a:ext>
                </a:extLst>
              </a:tr>
              <a:tr h="152731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Debutant  </a:t>
                      </a:r>
                    </a:p>
                  </a:txBody>
                  <a:tcPr marL="22940" marR="22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135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1907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1389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1138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811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499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882333"/>
                  </a:ext>
                </a:extLst>
              </a:tr>
              <a:tr h="152731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Superior</a:t>
                      </a:r>
                    </a:p>
                  </a:txBody>
                  <a:tcPr marL="22940" marR="22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791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1226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415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316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210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60932"/>
                  </a:ext>
                </a:extLst>
              </a:tr>
              <a:tr h="152731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Șef serviciu </a:t>
                      </a:r>
                    </a:p>
                  </a:txBody>
                  <a:tcPr marL="22940" marR="22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450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265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175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105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85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198486"/>
                  </a:ext>
                </a:extLst>
              </a:tr>
              <a:tr h="63899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Director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executiv+director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executiv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adjunct care nu are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calitatea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de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conducător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instituție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272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185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138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81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67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044128"/>
                  </a:ext>
                </a:extLst>
              </a:tr>
              <a:tr h="152731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recrutare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3855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2539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1313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861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82891"/>
                  </a:ext>
                </a:extLst>
              </a:tr>
              <a:tr h="74158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Promovare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107668"/>
                  </a:ext>
                </a:extLst>
              </a:tr>
              <a:tr h="152731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Șef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serviciu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170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266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81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74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74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641543"/>
                  </a:ext>
                </a:extLst>
              </a:tr>
              <a:tr h="255596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Director și director adjunct</a:t>
                      </a:r>
                    </a:p>
                  </a:txBody>
                  <a:tcPr marL="22940" marR="22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34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192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139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43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31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31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436946"/>
                  </a:ext>
                </a:extLst>
              </a:tr>
              <a:tr h="63899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Director executiv+director executiv adjunct care nu are calitatea de conducător instituție</a:t>
                      </a:r>
                    </a:p>
                  </a:txBody>
                  <a:tcPr marL="22940" marR="22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163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121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31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30 </a:t>
                      </a: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396767"/>
                  </a:ext>
                </a:extLst>
              </a:tr>
              <a:tr h="200460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promovare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136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135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89109"/>
                  </a:ext>
                </a:extLst>
              </a:tr>
              <a:tr h="160639">
                <a:tc>
                  <a:txBody>
                    <a:bodyPr/>
                    <a:lstStyle/>
                    <a:p>
                      <a:pPr marL="0" marR="0" algn="l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 RUNDA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4476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ro-R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2025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ro-R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1449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ro-RO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996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2940" marR="229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686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880113" y="1482804"/>
            <a:ext cx="10913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COMPETENȚE DIGITALE AVANSATE 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PENTRU FUNCȚIONARII PUBLICI (ținta 185 PNRR)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Digitalizarea administrație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i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/>
              </a:rPr>
              <a:t> publice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64332" y="2307245"/>
            <a:ext cx="382927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Tematica programelor de formare în domeniul TIC: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Management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, comunicare, financiar, back </a:t>
            </a:r>
            <a:r>
              <a:rPr kumimoji="0" lang="ro-RO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office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în contextul digitalizării administrației publice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Instrumente digitale pentru munca la distanță/telemuncă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Statistică avansată, Instrumente de consultare online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Instalarea, configurarea și administrarea sistemelor de operare, baze de date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Dezvoltarea aplicațiilor web și desktop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Business Analytics, administrarea, dezvoltarea și securitatea rețelelor TIC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57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odul transversal Mastering DigComp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D505C6-C66F-2660-D14E-80A0F7F6A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390498"/>
              </p:ext>
            </p:extLst>
          </p:nvPr>
        </p:nvGraphicFramePr>
        <p:xfrm>
          <a:off x="750820" y="2307245"/>
          <a:ext cx="6401509" cy="330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white dog with blue text&#10;&#10;Description automatically generated">
            <a:extLst>
              <a:ext uri="{FF2B5EF4-FFF2-40B4-BE49-F238E27FC236}">
                <a16:creationId xmlns:a16="http://schemas.microsoft.com/office/drawing/2014/main" id="{0A267967-C5B2-83DD-0BCA-6EF211AE55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" y="5375196"/>
            <a:ext cx="2369820" cy="6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5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41C74-9FEE-3CBB-C8BC-388806916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D0EA0B-49FE-5E3E-7B5A-708A4B4B0399}"/>
              </a:ext>
            </a:extLst>
          </p:cNvPr>
          <p:cNvSpPr txBox="1"/>
          <p:nvPr/>
        </p:nvSpPr>
        <p:spPr>
          <a:xfrm>
            <a:off x="445490" y="1414556"/>
            <a:ext cx="10913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COMPETENȚE DIGITALE AVANSATE 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PENTRU FUNCȚIONARII PUBLICI (Ținta 185 PNRR)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BFC742-67EF-A1BC-DDCA-7091BA28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6E553-28DE-6B61-FFFD-3BA316BCF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3" y="2016863"/>
            <a:ext cx="3950550" cy="1688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197882-083C-F0B4-FDE5-AFA4128182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385"/>
          <a:stretch/>
        </p:blipFill>
        <p:spPr>
          <a:xfrm>
            <a:off x="7728938" y="1885603"/>
            <a:ext cx="4059116" cy="21372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D01CF7-28EB-01CD-04AE-3D19688467B5}"/>
              </a:ext>
            </a:extLst>
          </p:cNvPr>
          <p:cNvSpPr txBox="1"/>
          <p:nvPr/>
        </p:nvSpPr>
        <p:spPr>
          <a:xfrm>
            <a:off x="403946" y="4127128"/>
            <a:ext cx="3599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26.105 de funcționari publici înscriși la sesiunile de formare până în 15 iunie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19.740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funcționari publici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certificați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(iunie 2024 – mai 2025)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629B1-A36B-2167-FF55-F369301CECBC}"/>
              </a:ext>
            </a:extLst>
          </p:cNvPr>
          <p:cNvSpPr txBox="1"/>
          <p:nvPr/>
        </p:nvSpPr>
        <p:spPr>
          <a:xfrm>
            <a:off x="7728939" y="4127128"/>
            <a:ext cx="40591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2.500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funcționari publici de conducere înscriși la sesiunile de formare până în 15 iunie 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2.362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funcționari publici de conducere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certificați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(februarie 2024 – mai 2025)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28E461-2FD0-A0F9-BE94-BA9DC0600E55}"/>
              </a:ext>
            </a:extLst>
          </p:cNvPr>
          <p:cNvSpPr txBox="1"/>
          <p:nvPr/>
        </p:nvSpPr>
        <p:spPr>
          <a:xfrm>
            <a:off x="1011672" y="2183997"/>
            <a:ext cx="29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30.000 funcționari publici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73FCAE-1A16-7B0A-2190-802CD4A47E02}"/>
              </a:ext>
            </a:extLst>
          </p:cNvPr>
          <p:cNvSpPr txBox="1"/>
          <p:nvPr/>
        </p:nvSpPr>
        <p:spPr>
          <a:xfrm>
            <a:off x="7810634" y="3446044"/>
            <a:ext cx="389572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2.500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funcționari publici de conducere</a:t>
            </a:r>
            <a:r>
              <a:rPr lang="ro-RO" b="1" dirty="0">
                <a:solidFill>
                  <a:srgbClr val="70AD47">
                    <a:lumMod val="60000"/>
                    <a:lumOff val="40000"/>
                  </a:srgbClr>
                </a:solidFill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BE7C6B-B5C0-19A9-01BC-87E7A20980E1}"/>
              </a:ext>
            </a:extLst>
          </p:cNvPr>
          <p:cNvSpPr txBox="1"/>
          <p:nvPr/>
        </p:nvSpPr>
        <p:spPr>
          <a:xfrm>
            <a:off x="4463061" y="3850130"/>
            <a:ext cx="2583781" cy="16927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Total: 22.102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funcționari publici certificați la finalul lunii mai 2025 în cadrul Țintei 185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6BFAC3-EAA0-EC24-D7B8-C1C3515BF595}"/>
              </a:ext>
            </a:extLst>
          </p:cNvPr>
          <p:cNvSpPr txBox="1"/>
          <p:nvPr/>
        </p:nvSpPr>
        <p:spPr>
          <a:xfrm>
            <a:off x="1622593" y="3691954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STADIU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53A7F-5EBE-5EBE-5E6D-438BDAB25C56}"/>
              </a:ext>
            </a:extLst>
          </p:cNvPr>
          <p:cNvSpPr txBox="1"/>
          <p:nvPr/>
        </p:nvSpPr>
        <p:spPr>
          <a:xfrm>
            <a:off x="9108640" y="3838190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STADIU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018864-6375-FB29-BAE1-17A22B08D320}"/>
              </a:ext>
            </a:extLst>
          </p:cNvPr>
          <p:cNvSpPr txBox="1"/>
          <p:nvPr/>
        </p:nvSpPr>
        <p:spPr>
          <a:xfrm>
            <a:off x="4671474" y="2860957"/>
            <a:ext cx="2268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1.250 de protocoale de colaborare interinstituțională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68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0979DE-25C1-6061-C2A1-402D85DCC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08" y="1819274"/>
            <a:ext cx="7306695" cy="2286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16B992-B0CB-B323-8CBD-C26EC38EC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283" y="1749896"/>
            <a:ext cx="3682175" cy="2348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3F91F-83FD-701A-6079-3A03F8130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37" y="4201192"/>
            <a:ext cx="7792537" cy="1200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FB8DD0-4D71-0F0D-3556-A5B7ECC3EBC7}"/>
              </a:ext>
            </a:extLst>
          </p:cNvPr>
          <p:cNvSpPr txBox="1"/>
          <p:nvPr/>
        </p:nvSpPr>
        <p:spPr>
          <a:xfrm>
            <a:off x="8751513" y="4546226"/>
            <a:ext cx="291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Niveluri de certificare de tip ECDL /ICDL – corespondențe cunoștințe TIC (OUG nr. 121/2023)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97486B9-72AB-4F5B-82A9-41013150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93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639254" y="116124"/>
            <a:ext cx="10913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COMPETENȚE DIGITALE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DEZVOLTATE PRIN CURSURI ANFP, RAPORTATE LA </a:t>
            </a:r>
            <a:r>
              <a:rPr kumimoji="0" lang="ro-RO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DigComp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5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1F953C2D-D407-362A-58AB-FB5C076DE741}"/>
              </a:ext>
            </a:extLst>
          </p:cNvPr>
          <p:cNvSpPr/>
          <p:nvPr/>
        </p:nvSpPr>
        <p:spPr>
          <a:xfrm rot="8255091">
            <a:off x="977121" y="1259523"/>
            <a:ext cx="1742499" cy="1518367"/>
          </a:xfrm>
          <a:prstGeom prst="trapezoid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14B1FAF6-D918-9E13-80D7-963C5B7D2B63}"/>
              </a:ext>
            </a:extLst>
          </p:cNvPr>
          <p:cNvSpPr/>
          <p:nvPr/>
        </p:nvSpPr>
        <p:spPr>
          <a:xfrm rot="12039282">
            <a:off x="2851812" y="893337"/>
            <a:ext cx="1667365" cy="1449843"/>
          </a:xfrm>
          <a:prstGeom prst="trapezoid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5779BEEC-7CBA-18C2-6E06-9D463C629581}"/>
              </a:ext>
            </a:extLst>
          </p:cNvPr>
          <p:cNvSpPr/>
          <p:nvPr/>
        </p:nvSpPr>
        <p:spPr>
          <a:xfrm rot="15360376">
            <a:off x="3982966" y="1982503"/>
            <a:ext cx="1782898" cy="1736911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9E4D4F2E-E524-5500-02A9-DCDA5156E1E9}"/>
              </a:ext>
            </a:extLst>
          </p:cNvPr>
          <p:cNvSpPr/>
          <p:nvPr/>
        </p:nvSpPr>
        <p:spPr>
          <a:xfrm rot="4475023">
            <a:off x="517671" y="2901669"/>
            <a:ext cx="1631592" cy="1509524"/>
          </a:xfrm>
          <a:prstGeom prst="trapezoid">
            <a:avLst/>
          </a:prstGeom>
          <a:solidFill>
            <a:srgbClr val="FF66CC"/>
          </a:solidFill>
          <a:effectLst>
            <a:glow rad="101600">
              <a:srgbClr val="FF66CC"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16D6FF4A-338E-F439-5835-9FCFCD03EB5B}"/>
              </a:ext>
            </a:extLst>
          </p:cNvPr>
          <p:cNvSpPr/>
          <p:nvPr/>
        </p:nvSpPr>
        <p:spPr>
          <a:xfrm rot="19221189">
            <a:off x="3273763" y="3740349"/>
            <a:ext cx="1849755" cy="1601202"/>
          </a:xfrm>
          <a:prstGeom prst="trapezoid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D59092DD-8B75-BDA7-6B7D-505C4BAC4274}"/>
              </a:ext>
            </a:extLst>
          </p:cNvPr>
          <p:cNvSpPr/>
          <p:nvPr/>
        </p:nvSpPr>
        <p:spPr>
          <a:xfrm rot="19066086">
            <a:off x="2102783" y="2369789"/>
            <a:ext cx="1913752" cy="1645983"/>
          </a:xfrm>
          <a:prstGeom prst="hexagon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564C5432-0235-E700-CB58-2774B5F69F88}"/>
              </a:ext>
            </a:extLst>
          </p:cNvPr>
          <p:cNvSpPr/>
          <p:nvPr/>
        </p:nvSpPr>
        <p:spPr>
          <a:xfrm rot="1156072">
            <a:off x="1577111" y="4083857"/>
            <a:ext cx="1760547" cy="1506300"/>
          </a:xfrm>
          <a:prstGeom prst="trapezoid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216A97-D151-5664-8055-3147B44A0597}"/>
              </a:ext>
            </a:extLst>
          </p:cNvPr>
          <p:cNvSpPr txBox="1"/>
          <p:nvPr/>
        </p:nvSpPr>
        <p:spPr>
          <a:xfrm>
            <a:off x="2222363" y="2532446"/>
            <a:ext cx="15823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Modul transversal Mastering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DigComp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DigComp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8419CB-C915-08C2-C64B-AE57BEEFCC4A}"/>
              </a:ext>
            </a:extLst>
          </p:cNvPr>
          <p:cNvSpPr txBox="1"/>
          <p:nvPr/>
        </p:nvSpPr>
        <p:spPr>
          <a:xfrm rot="19161864">
            <a:off x="1116436" y="1533782"/>
            <a:ext cx="133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Comunicare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108267-DF5A-0212-3E50-5733590BCA37}"/>
              </a:ext>
            </a:extLst>
          </p:cNvPr>
          <p:cNvSpPr txBox="1"/>
          <p:nvPr/>
        </p:nvSpPr>
        <p:spPr>
          <a:xfrm rot="1300699">
            <a:off x="3004233" y="639019"/>
            <a:ext cx="13302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Analytics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 avansată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Baze de 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B39EF-DAE1-9332-FBE7-6AE7D3342290}"/>
              </a:ext>
            </a:extLst>
          </p:cNvPr>
          <p:cNvSpPr txBox="1"/>
          <p:nvPr/>
        </p:nvSpPr>
        <p:spPr>
          <a:xfrm rot="4398289">
            <a:off x="4371568" y="1607527"/>
            <a:ext cx="13302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online</a:t>
            </a: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munca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distanță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telemuncă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EDC931-F94B-E87F-B7C3-AEE43FF5461A}"/>
              </a:ext>
            </a:extLst>
          </p:cNvPr>
          <p:cNvSpPr txBox="1"/>
          <p:nvPr/>
        </p:nvSpPr>
        <p:spPr>
          <a:xfrm rot="19310589">
            <a:off x="3533530" y="3933340"/>
            <a:ext cx="1330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Dezvoltarea aplicațiilor web și desktop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1AC6BB-473B-CA0C-7DA1-B79031AD8ABA}"/>
              </a:ext>
            </a:extLst>
          </p:cNvPr>
          <p:cNvSpPr txBox="1"/>
          <p:nvPr/>
        </p:nvSpPr>
        <p:spPr>
          <a:xfrm rot="1101766">
            <a:off x="1895564" y="3977756"/>
            <a:ext cx="1163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Administrarea, dezvoltarea și securitatea rețelelor 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Instalarea, configurarea, administrarea sistemelor de operare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7826C8-4773-B9EA-2587-7AE0C4A54A1F}"/>
              </a:ext>
            </a:extLst>
          </p:cNvPr>
          <p:cNvSpPr txBox="1"/>
          <p:nvPr/>
        </p:nvSpPr>
        <p:spPr>
          <a:xfrm rot="15183457">
            <a:off x="509302" y="3521434"/>
            <a:ext cx="1330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office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29BBC-89A3-8741-DB51-C7DCAF729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5161" r="4669" b="7314"/>
          <a:stretch/>
        </p:blipFill>
        <p:spPr>
          <a:xfrm>
            <a:off x="5979256" y="670183"/>
            <a:ext cx="5778584" cy="54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42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364315-BBAF-8533-5F2E-5EA28424AF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Competențe digitale generale preliminarii</a:t>
            </a:r>
            <a:endParaRPr lang="en-BE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3C41090-EF61-B56E-0F96-57EB23175F2C}"/>
              </a:ext>
            </a:extLst>
          </p:cNvPr>
          <p:cNvGrpSpPr/>
          <p:nvPr/>
        </p:nvGrpSpPr>
        <p:grpSpPr>
          <a:xfrm>
            <a:off x="1093672" y="1468101"/>
            <a:ext cx="1006366" cy="974725"/>
            <a:chOff x="3659746" y="1817254"/>
            <a:chExt cx="1006366" cy="974725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EE91E1C-ECC6-025E-032C-BD95AFB62377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380BA04-F795-C015-8A0C-01D37B7FC2C9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7EB7135-A26F-18F9-F5A7-EF437B591491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4" name="Graphic 73" descr="Flowchart with solid fill">
              <a:extLst>
                <a:ext uri="{FF2B5EF4-FFF2-40B4-BE49-F238E27FC236}">
                  <a16:creationId xmlns:a16="http://schemas.microsoft.com/office/drawing/2014/main" id="{863AB43C-3440-C24F-B21E-4AE56C668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34329" y="2059124"/>
              <a:ext cx="457200" cy="457200"/>
            </a:xfrm>
            <a:prstGeom prst="rect">
              <a:avLst/>
            </a:prstGeom>
          </p:spPr>
        </p:pic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CF492F0A-31BA-9D92-5E8A-98EA85622B72}"/>
              </a:ext>
            </a:extLst>
          </p:cNvPr>
          <p:cNvSpPr/>
          <p:nvPr/>
        </p:nvSpPr>
        <p:spPr>
          <a:xfrm>
            <a:off x="2100037" y="1468101"/>
            <a:ext cx="3895827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Alfabetizare în domeniul informației și al datelor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înțelegerea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verificarea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documentelor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înregistrărilor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semnăturilor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electronice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conformitate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normele juridice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evaluarea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credibilității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surselor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(de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ex.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Eurostat, OCDE);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utilizarea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deschise</a:t>
            </a:r>
            <a:endParaRPr kumimoji="0" lang="en-B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BCAACB3-4F6C-DCBD-E380-68EDA9F0AAEF}"/>
              </a:ext>
            </a:extLst>
          </p:cNvPr>
          <p:cNvGrpSpPr/>
          <p:nvPr/>
        </p:nvGrpSpPr>
        <p:grpSpPr>
          <a:xfrm>
            <a:off x="1093672" y="2646102"/>
            <a:ext cx="1006366" cy="974725"/>
            <a:chOff x="3659746" y="1817254"/>
            <a:chExt cx="1006366" cy="97472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05FF168-B8B4-4FEB-1EDD-0DB98555D3FB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485B21C-F219-4B16-0D6E-898F180C61BE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F1AAE73-871E-7F72-7D04-B9E408DFB965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AFFAE738-BB30-9B8B-D7C5-1D7A391C00E0}"/>
              </a:ext>
            </a:extLst>
          </p:cNvPr>
          <p:cNvSpPr/>
          <p:nvPr/>
        </p:nvSpPr>
        <p:spPr>
          <a:xfrm>
            <a:off x="2100038" y="2646102"/>
            <a:ext cx="3534642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Comunicare și colaborare digitală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utilizarea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 siguranță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e-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mailului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mesageriei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instrumentelor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partajare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documentelor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schimbul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date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interoperabilitatea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între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agenții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implicarea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publicului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intermediul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platformelor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e-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guvernare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BE" sz="1050" b="0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888902-FB89-84F5-CD46-5EEA7A107A6C}"/>
              </a:ext>
            </a:extLst>
          </p:cNvPr>
          <p:cNvGrpSpPr/>
          <p:nvPr/>
        </p:nvGrpSpPr>
        <p:grpSpPr>
          <a:xfrm>
            <a:off x="1093672" y="3826544"/>
            <a:ext cx="1006366" cy="974725"/>
            <a:chOff x="3659746" y="1817254"/>
            <a:chExt cx="1006366" cy="974725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CC14106-C15F-54B3-CE2C-94CE9E790072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61CFE88-6274-8C59-774A-FC778C70227D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8A27205-4180-2BCD-ADA5-CE2044D4BE6E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23E2CB4A-DB55-301F-105B-47EC8860D662}"/>
              </a:ext>
            </a:extLst>
          </p:cNvPr>
          <p:cNvSpPr/>
          <p:nvPr/>
        </p:nvSpPr>
        <p:spPr>
          <a:xfrm>
            <a:off x="2100038" y="3826544"/>
            <a:ext cx="3534642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Securitate cibernetică și protecția datelor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kumimoji="0" lang="en-US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Identificarea amenințărilor cibernetice 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(phishing, ransomware), </a:t>
            </a:r>
            <a:r>
              <a:rPr lang="ro-RO" sz="1050" kern="100" dirty="0">
                <a:solidFill>
                  <a:srgbClr val="4D4D4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implementarea de măsuri de protecție a datelor conform GDPR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gestionarea identităților digitale sigure și a procesului de autentificare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eID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multi-factor)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69D03D4-B838-DBD5-92EA-93C561D6E27D}"/>
              </a:ext>
            </a:extLst>
          </p:cNvPr>
          <p:cNvGrpSpPr/>
          <p:nvPr/>
        </p:nvGrpSpPr>
        <p:grpSpPr>
          <a:xfrm>
            <a:off x="6106953" y="2648543"/>
            <a:ext cx="1006366" cy="974725"/>
            <a:chOff x="3659746" y="1817254"/>
            <a:chExt cx="1006366" cy="974725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85CEF36-7581-898F-1E90-DFD2735188E2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010D6B4-207F-2D6B-5067-C5C665AAC7EB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70AEE79-3A7F-175D-6D0D-1302BE00F47C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D4E220E8-24C8-0489-029A-3FC1D0801296}"/>
              </a:ext>
            </a:extLst>
          </p:cNvPr>
          <p:cNvSpPr/>
          <p:nvPr/>
        </p:nvSpPr>
        <p:spPr>
          <a:xfrm>
            <a:off x="7113318" y="2648543"/>
            <a:ext cx="3659685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Analiza de date și suport decizional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lang="ro-RO" sz="1050" kern="100" dirty="0">
                <a:solidFill>
                  <a:srgbClr val="4D4D4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kumimoji="0" lang="ro-RO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tilizarea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instrumente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precum Excel, Power BI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o-RO" sz="1050" kern="100" dirty="0">
                <a:solidFill>
                  <a:srgbClr val="4D4D4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analizelor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bazate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inteligență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artificială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interpret</a:t>
            </a:r>
            <a:r>
              <a:rPr kumimoji="0" lang="ro-RO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date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pentru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elaborarea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politici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monitorizarea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performanței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aplic</a:t>
            </a:r>
            <a:r>
              <a:rPr kumimoji="0" lang="ro-RO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area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analize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predictive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pentru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mai bună alocare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resurselor</a:t>
            </a:r>
            <a:endParaRPr kumimoji="0" lang="en-B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EC35611-44CF-0B48-716C-64ED1B211325}"/>
              </a:ext>
            </a:extLst>
          </p:cNvPr>
          <p:cNvGrpSpPr/>
          <p:nvPr/>
        </p:nvGrpSpPr>
        <p:grpSpPr>
          <a:xfrm>
            <a:off x="6106953" y="3826544"/>
            <a:ext cx="1006366" cy="974725"/>
            <a:chOff x="3659746" y="1817254"/>
            <a:chExt cx="1006366" cy="974725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1FE30F5-10AB-1727-290D-0469261E903F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B0D180D-D373-E8FC-68A2-E7A42C2AA833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5E6549B-7998-E2F6-6E95-7DC6318AF7B7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524117B-1085-0E89-371A-E2B3F71C02F0}"/>
              </a:ext>
            </a:extLst>
          </p:cNvPr>
          <p:cNvSpPr/>
          <p:nvPr/>
        </p:nvSpPr>
        <p:spPr>
          <a:xfrm>
            <a:off x="7113318" y="3826544"/>
            <a:ext cx="3659685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Transformarea digitală și guvernanța digitală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utilizarea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etică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automatizării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procesul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decizional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managementul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schimbării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contextul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inițiativelor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digitale</a:t>
            </a:r>
            <a:endParaRPr kumimoji="0" lang="en-B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133241E-8342-42E6-BEEB-420047DF8CD8}"/>
              </a:ext>
            </a:extLst>
          </p:cNvPr>
          <p:cNvGrpSpPr/>
          <p:nvPr/>
        </p:nvGrpSpPr>
        <p:grpSpPr>
          <a:xfrm>
            <a:off x="6106953" y="5006986"/>
            <a:ext cx="1006366" cy="974725"/>
            <a:chOff x="3659746" y="1817254"/>
            <a:chExt cx="1006366" cy="974725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FD94D42-245A-74F2-1B4C-75D6C38D3659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76F41A46-3B53-5B9B-B878-D3A3C05FA8BF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15A0668-429C-1685-196B-FD7D2A315823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2B48A16-8D0B-C8B7-545F-856453EC6E86}"/>
              </a:ext>
            </a:extLst>
          </p:cNvPr>
          <p:cNvSpPr/>
          <p:nvPr/>
        </p:nvSpPr>
        <p:spPr>
          <a:xfrm>
            <a:off x="7113318" y="5006986"/>
            <a:ext cx="3659685" cy="8315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Tehnologii emergente și inovare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înțelegerea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cloud computing-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ului</a:t>
            </a:r>
            <a:r>
              <a:rPr lang="ro-RO" sz="1050" kern="1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și a 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blockchain, IoT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AI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în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administrația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publică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valorificarea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big data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pentru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elaborarea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politici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predictive</a:t>
            </a:r>
            <a:endParaRPr kumimoji="0" lang="en-BE" sz="1050" b="0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endParaRPr kumimoji="0" lang="en-B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EA43A8D-A2A9-C28E-C4C9-66A392D0A205}"/>
              </a:ext>
            </a:extLst>
          </p:cNvPr>
          <p:cNvGrpSpPr/>
          <p:nvPr/>
        </p:nvGrpSpPr>
        <p:grpSpPr>
          <a:xfrm>
            <a:off x="1093672" y="5006986"/>
            <a:ext cx="1006366" cy="974725"/>
            <a:chOff x="3659746" y="1817254"/>
            <a:chExt cx="1006366" cy="974725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E09116E-ABFD-DCB0-EC0E-01DC7B333B42}"/>
                </a:ext>
              </a:extLst>
            </p:cNvPr>
            <p:cNvSpPr/>
            <p:nvPr/>
          </p:nvSpPr>
          <p:spPr>
            <a:xfrm>
              <a:off x="3748929" y="1892047"/>
              <a:ext cx="828000" cy="828000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3A3AD1D-FFD4-89DD-A421-9949A04D7EE7}"/>
                </a:ext>
              </a:extLst>
            </p:cNvPr>
            <p:cNvSpPr/>
            <p:nvPr/>
          </p:nvSpPr>
          <p:spPr>
            <a:xfrm>
              <a:off x="3659746" y="1817254"/>
              <a:ext cx="1006366" cy="974725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F3EA0F6-47D3-0F69-201A-FA2EB5AF40DE}"/>
                </a:ext>
              </a:extLst>
            </p:cNvPr>
            <p:cNvSpPr/>
            <p:nvPr/>
          </p:nvSpPr>
          <p:spPr>
            <a:xfrm>
              <a:off x="3910929" y="2059124"/>
              <a:ext cx="504000" cy="5043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2885442-0158-1812-F67C-9524E6E8DE58}"/>
              </a:ext>
            </a:extLst>
          </p:cNvPr>
          <p:cNvSpPr/>
          <p:nvPr/>
        </p:nvSpPr>
        <p:spPr>
          <a:xfrm>
            <a:off x="2100037" y="5006985"/>
            <a:ext cx="3729229" cy="974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o-RO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Furnizarea de servicii digitale și centrarea pe utilizator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punerea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în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aplicare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principiilor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once-only, digital-by-default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mobile-first,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utilizarea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inteligenței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artificiale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automatizării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pentru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eficiența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administrativă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,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înțelegerea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asigurarea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accesibilității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și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ro-RO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capacității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de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utilizare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a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serviciilor</a:t>
            </a:r>
            <a:r>
              <a:rPr kumimoji="0" lang="en-US" sz="1050" b="0" i="0" u="none" strike="noStrike" kern="1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kumimoji="0" lang="en-US" sz="1050" b="0" i="0" u="none" strike="noStrike" kern="1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publice</a:t>
            </a:r>
            <a:endParaRPr kumimoji="0" lang="en-BE" sz="1200" b="1" i="0" u="none" strike="noStrike" kern="1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6" name="Graphic 115" descr="Upload with solid fill">
            <a:extLst>
              <a:ext uri="{FF2B5EF4-FFF2-40B4-BE49-F238E27FC236}">
                <a16:creationId xmlns:a16="http://schemas.microsoft.com/office/drawing/2014/main" id="{026BD703-6074-25C6-EEDA-5958FE434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7398" y="2920061"/>
            <a:ext cx="438057" cy="438057"/>
          </a:xfrm>
          <a:prstGeom prst="rect">
            <a:avLst/>
          </a:prstGeom>
        </p:spPr>
      </p:pic>
      <p:pic>
        <p:nvPicPr>
          <p:cNvPr id="118" name="Graphic 117" descr="Shield Tick with solid fill">
            <a:extLst>
              <a:ext uri="{FF2B5EF4-FFF2-40B4-BE49-F238E27FC236}">
                <a16:creationId xmlns:a16="http://schemas.microsoft.com/office/drawing/2014/main" id="{5E500383-512A-9526-38AD-CE06AA49ED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5041" y="4095478"/>
            <a:ext cx="445767" cy="445767"/>
          </a:xfrm>
          <a:prstGeom prst="rect">
            <a:avLst/>
          </a:prstGeom>
        </p:spPr>
      </p:pic>
      <p:pic>
        <p:nvPicPr>
          <p:cNvPr id="120" name="Graphic 119" descr="Robot with solid fill">
            <a:extLst>
              <a:ext uri="{FF2B5EF4-FFF2-40B4-BE49-F238E27FC236}">
                <a16:creationId xmlns:a16="http://schemas.microsoft.com/office/drawing/2014/main" id="{7BD13012-A217-946E-FE09-EE778AF79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0499" y="5275920"/>
            <a:ext cx="431853" cy="431853"/>
          </a:xfrm>
          <a:prstGeom prst="rect">
            <a:avLst/>
          </a:prstGeom>
        </p:spPr>
      </p:pic>
      <p:pic>
        <p:nvPicPr>
          <p:cNvPr id="122" name="Graphic 121" descr="Presentation with pie chart with solid fill">
            <a:extLst>
              <a:ext uri="{FF2B5EF4-FFF2-40B4-BE49-F238E27FC236}">
                <a16:creationId xmlns:a16="http://schemas.microsoft.com/office/drawing/2014/main" id="{76390AEE-B6EB-6F77-ED24-8A45977F74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06251" y="2954260"/>
            <a:ext cx="397252" cy="397252"/>
          </a:xfrm>
          <a:prstGeom prst="rect">
            <a:avLst/>
          </a:prstGeom>
        </p:spPr>
      </p:pic>
      <p:pic>
        <p:nvPicPr>
          <p:cNvPr id="124" name="Graphic 123" descr="Lightbulb and gear with solid fill">
            <a:extLst>
              <a:ext uri="{FF2B5EF4-FFF2-40B4-BE49-F238E27FC236}">
                <a16:creationId xmlns:a16="http://schemas.microsoft.com/office/drawing/2014/main" id="{AF0BCEE9-CD2C-2316-89F6-0A17C7C9D6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87004" y="5274485"/>
            <a:ext cx="439726" cy="439726"/>
          </a:xfrm>
          <a:prstGeom prst="rect">
            <a:avLst/>
          </a:prstGeom>
        </p:spPr>
      </p:pic>
      <p:pic>
        <p:nvPicPr>
          <p:cNvPr id="126" name="Graphic 125" descr="Contract with solid fill">
            <a:extLst>
              <a:ext uri="{FF2B5EF4-FFF2-40B4-BE49-F238E27FC236}">
                <a16:creationId xmlns:a16="http://schemas.microsoft.com/office/drawing/2014/main" id="{C03A6AE0-4359-5852-E5B0-48CD1B8D89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85763" y="4105485"/>
            <a:ext cx="439288" cy="439288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C5F03532-F078-1F81-0DED-9DE4A8A7ACAE}"/>
              </a:ext>
            </a:extLst>
          </p:cNvPr>
          <p:cNvSpPr/>
          <p:nvPr/>
        </p:nvSpPr>
        <p:spPr>
          <a:xfrm>
            <a:off x="6196136" y="1412729"/>
            <a:ext cx="5995864" cy="876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36000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NOTĂ: Exemplele de competențe sunt incluse cu titlu ilustrativ</a:t>
            </a:r>
            <a:r>
              <a:rPr kumimoji="0" lang="ro-RO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en-BE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o-RO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în</a:t>
            </a:r>
            <a:r>
              <a:rPr kumimoji="0" lang="en-BE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baza constatărilor din </a:t>
            </a:r>
            <a:r>
              <a:rPr kumimoji="0" lang="ro-RO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etapa</a:t>
            </a:r>
            <a:r>
              <a:rPr kumimoji="0" lang="en-BE" sz="110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evaluare. Cu toate acestea, aceste competențe nu sunt menite să acopere în mod exhaustiv competențele care vor fi incluse în cadrul de competențe digitale propus.</a:t>
            </a:r>
            <a:endParaRPr kumimoji="0" lang="en-GB" sz="100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6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BFF6A-9526-0AFD-CCFD-E1D69E96F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809462-B940-2EBF-9469-55CCCBB8413A}"/>
              </a:ext>
            </a:extLst>
          </p:cNvPr>
          <p:cNvSpPr/>
          <p:nvPr/>
        </p:nvSpPr>
        <p:spPr>
          <a:xfrm>
            <a:off x="1493357" y="1846824"/>
            <a:ext cx="3351281" cy="38025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964460-E2F8-A3F1-CF14-FF612198101A}"/>
              </a:ext>
            </a:extLst>
          </p:cNvPr>
          <p:cNvSpPr/>
          <p:nvPr/>
        </p:nvSpPr>
        <p:spPr>
          <a:xfrm>
            <a:off x="1678562" y="1997209"/>
            <a:ext cx="2980872" cy="71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MRU – de la gestionare personal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EBF14-F6E3-187A-2611-A6B139D5CEA0}"/>
              </a:ext>
            </a:extLst>
          </p:cNvPr>
          <p:cNvSpPr/>
          <p:nvPr/>
        </p:nvSpPr>
        <p:spPr>
          <a:xfrm>
            <a:off x="6534151" y="1314546"/>
            <a:ext cx="4657724" cy="43348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ED4729-6741-745A-A9E2-DABA1132E8FC}"/>
              </a:ext>
            </a:extLst>
          </p:cNvPr>
          <p:cNvSpPr/>
          <p:nvPr/>
        </p:nvSpPr>
        <p:spPr>
          <a:xfrm>
            <a:off x="6767725" y="1509772"/>
            <a:ext cx="4243174" cy="5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rgbClr val="00B0F0"/>
                </a:solidFill>
              </a:rPr>
              <a:t>La... MRU STRATEGIC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C77FF8-7157-111F-8C04-6213ADEC467A}"/>
              </a:ext>
            </a:extLst>
          </p:cNvPr>
          <p:cNvSpPr/>
          <p:nvPr/>
        </p:nvSpPr>
        <p:spPr>
          <a:xfrm>
            <a:off x="1678562" y="2946645"/>
            <a:ext cx="2980872" cy="2481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pe număr de personal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Reactiv, procese ad-hoc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Planificare pe termen scurt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Procese MRU neintegrate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Accent pe cunoștințe în recrutare, performanța evaluată formal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RU pe conformitate și control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0A3F2D-7B0B-DC8B-1C85-E16705EE4168}"/>
              </a:ext>
            </a:extLst>
          </p:cNvPr>
          <p:cNvSpPr/>
          <p:nvPr/>
        </p:nvSpPr>
        <p:spPr>
          <a:xfrm>
            <a:off x="6743700" y="2262431"/>
            <a:ext cx="4267199" cy="316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pe </a:t>
            </a:r>
            <a:r>
              <a:rPr lang="ro-RO" sz="1600" b="1" dirty="0">
                <a:solidFill>
                  <a:srgbClr val="FF0000"/>
                </a:solidFill>
              </a:rPr>
              <a:t>competențele</a:t>
            </a: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funcționarilor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Procese RU orientate spre viitor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Procese RU aliniate cu strategiile organizaționale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chemeClr val="tx1"/>
                </a:solidFill>
              </a:rPr>
              <a:t>Perspectivă pe termen lung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rgbClr val="FF0000"/>
                </a:solidFill>
              </a:rPr>
              <a:t>Procese MRU integrate prin cadrele de competențe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RU pe ghidare, suport – parteneriat cu administrația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Accent sporit pe folosirea datelor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37F86F-4851-4C66-1C0D-36646D1C6A7D}"/>
              </a:ext>
            </a:extLst>
          </p:cNvPr>
          <p:cNvSpPr/>
          <p:nvPr/>
        </p:nvSpPr>
        <p:spPr>
          <a:xfrm rot="20646622">
            <a:off x="4672735" y="1631462"/>
            <a:ext cx="2846527" cy="100052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i="0" dirty="0">
                <a:solidFill>
                  <a:schemeClr val="tx1"/>
                </a:solidFill>
                <a:effectLst/>
                <a:latin typeface="Muli"/>
              </a:rPr>
              <a:t>Competențele sunt coloana vertebrală a unui sistem MRU performant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FC45DFD-B9F1-1850-E348-5F78DE87334B}"/>
              </a:ext>
            </a:extLst>
          </p:cNvPr>
          <p:cNvSpPr/>
          <p:nvPr/>
        </p:nvSpPr>
        <p:spPr>
          <a:xfrm>
            <a:off x="4981957" y="3526047"/>
            <a:ext cx="1383713" cy="60603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7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C286F4-2ADB-E4D2-1BAE-B2DD18ACA895}"/>
              </a:ext>
            </a:extLst>
          </p:cNvPr>
          <p:cNvSpPr txBox="1"/>
          <p:nvPr/>
        </p:nvSpPr>
        <p:spPr>
          <a:xfrm>
            <a:off x="509724" y="1484123"/>
            <a:ext cx="10924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Implementarea cadrele de competențe în managementul resurselor umane (MRU)  în domeniul funcției publice – planificarea propusă prin proiect Jalon 419 PNRR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0EE493-2A15-D3B5-F39C-25F2FCEC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CF5253-F20B-C752-10B2-822CC91CBC41}"/>
              </a:ext>
            </a:extLst>
          </p:cNvPr>
          <p:cNvSpPr txBox="1"/>
          <p:nvPr/>
        </p:nvSpPr>
        <p:spPr>
          <a:xfrm>
            <a:off x="274447" y="2759231"/>
            <a:ext cx="6942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212364-D498-FE5B-C81A-E1DAF8675A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 flipH="1">
            <a:off x="7539808" y="2912783"/>
            <a:ext cx="4377745" cy="24610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83" y="2423850"/>
            <a:ext cx="7090263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80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3407E-3A35-1985-5E29-D9384AA4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6293A1-1C63-2D9D-4113-47C9DCC82E33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418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1C3AF-C439-7820-144E-16386DCF648E}"/>
              </a:ext>
            </a:extLst>
          </p:cNvPr>
          <p:cNvSpPr txBox="1"/>
          <p:nvPr/>
        </p:nvSpPr>
        <p:spPr>
          <a:xfrm>
            <a:off x="2016579" y="1990119"/>
            <a:ext cx="786084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Identificarea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și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implementarea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unor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soluții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privind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creșterea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prestigiului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funcției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publice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Asocierea dintre Rovner &amp; Moore SRL, Public Research SRL, Asociația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Română pentru Transparență| Transparency International Romania și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Deloitte Consultanță SRL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5B667-6E0D-4F76-68BA-F3F89B7C7DB9}"/>
              </a:ext>
            </a:extLst>
          </p:cNvPr>
          <p:cNvSpPr txBox="1"/>
          <p:nvPr/>
        </p:nvSpPr>
        <p:spPr>
          <a:xfrm>
            <a:off x="363623" y="2851893"/>
            <a:ext cx="695743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propuner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legislativă elaborat</a:t>
            </a:r>
            <a:r>
              <a:rPr lang="ro-RO" sz="1600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ă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          </a:t>
            </a:r>
            <a:r>
              <a:rPr lang="en-US" sz="16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PARLAMENT</a:t>
            </a: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Introducere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modificări privind gestionarea carierei funcționarilor publici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=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&gt; 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meritocrație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Reglementarea gestionării personalului contractual din administrația publică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CCDF42-51D5-F7CE-3C06-C41D7E4FD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70224" y="2973898"/>
            <a:ext cx="3797319" cy="2533294"/>
          </a:xfrm>
          <a:prstGeom prst="rect">
            <a:avLst/>
          </a:prstGeom>
        </p:spPr>
      </p:pic>
      <p:sp>
        <p:nvSpPr>
          <p:cNvPr id="14" name="Right Arrow 6">
            <a:extLst>
              <a:ext uri="{FF2B5EF4-FFF2-40B4-BE49-F238E27FC236}">
                <a16:creationId xmlns:a16="http://schemas.microsoft.com/office/drawing/2014/main" id="{2839AAC0-E6E9-F15D-4733-77F8C86DC21B}"/>
              </a:ext>
            </a:extLst>
          </p:cNvPr>
          <p:cNvSpPr/>
          <p:nvPr/>
        </p:nvSpPr>
        <p:spPr>
          <a:xfrm>
            <a:off x="3842338" y="3357706"/>
            <a:ext cx="439145" cy="142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BA154B-FD6F-8333-CFCA-002A198BA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8" b="19388"/>
          <a:stretch/>
        </p:blipFill>
        <p:spPr bwMode="auto">
          <a:xfrm>
            <a:off x="681895" y="4831325"/>
            <a:ext cx="1835043" cy="1122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9687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89D3C-B037-6D2E-83B4-F4F9EC665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12E235-7CA4-ACCC-678F-EE84A7918D1A}"/>
              </a:ext>
            </a:extLst>
          </p:cNvPr>
          <p:cNvSpPr txBox="1"/>
          <p:nvPr/>
        </p:nvSpPr>
        <p:spPr>
          <a:xfrm>
            <a:off x="3294665" y="15423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177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8B9CA-3CB1-9C61-7E3B-0D4ECDB25087}"/>
              </a:ext>
            </a:extLst>
          </p:cNvPr>
          <p:cNvSpPr txBox="1"/>
          <p:nvPr/>
        </p:nvSpPr>
        <p:spPr>
          <a:xfrm>
            <a:off x="1028700" y="1990119"/>
            <a:ext cx="9820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Investiția 10 - Transformarea digitală în managementul funcției publice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S-au instituit și sunt operaționale platforme interactive și colaborative pentru managementul standardizat al resurselor umane în administrația publică centrală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2B5F2-2366-CA02-6474-222CF5C21562}"/>
              </a:ext>
            </a:extLst>
          </p:cNvPr>
          <p:cNvSpPr txBox="1"/>
          <p:nvPr/>
        </p:nvSpPr>
        <p:spPr>
          <a:xfrm>
            <a:off x="274447" y="2790556"/>
            <a:ext cx="69422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Două platforme interoperabile: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e-ANFP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– dezvoltarea și extinderea platformei de gestionare a funcției publice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(t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oate procesele – on boarding  - recrutare - evaluare/promovare/ieșire din sistemul public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Modelul cadrelor de competență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Fișe de post standardizate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SIMRU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– dezvoltarea platformei de gestionare internă pentru autoritățile publice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self service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acces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profesional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digital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pentru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angajat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generare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adeverințe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-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automatizat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cazier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administrativ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validare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studii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etc.)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self management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actualizarea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directă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către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funcționar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propriului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dosar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profesional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576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Teacher pointing at laptop screen to young students">
            <a:extLst>
              <a:ext uri="{FF2B5EF4-FFF2-40B4-BE49-F238E27FC236}">
                <a16:creationId xmlns:a16="http://schemas.microsoft.com/office/drawing/2014/main" id="{09A24C74-958D-E323-DC8B-842F0526B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71" y="3282950"/>
            <a:ext cx="3229763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00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92885-BFA1-07F9-ACF0-CCDB29B9D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6">
            <a:extLst>
              <a:ext uri="{FF2B5EF4-FFF2-40B4-BE49-F238E27FC236}">
                <a16:creationId xmlns:a16="http://schemas.microsoft.com/office/drawing/2014/main" id="{4250BBEE-1044-FF9E-966B-A9B45E1D956E}"/>
              </a:ext>
            </a:extLst>
          </p:cNvPr>
          <p:cNvSpPr/>
          <p:nvPr/>
        </p:nvSpPr>
        <p:spPr>
          <a:xfrm>
            <a:off x="1612757" y="1318392"/>
            <a:ext cx="1642305" cy="95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E-ANFP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BF7ECD-A32A-110B-4C83-B09E14651003}"/>
              </a:ext>
            </a:extLst>
          </p:cNvPr>
          <p:cNvSpPr txBox="1"/>
          <p:nvPr/>
        </p:nvSpPr>
        <p:spPr>
          <a:xfrm>
            <a:off x="3255062" y="15387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177 PNRR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DFDC3A-5C29-AD4E-6081-7DAF66ED3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7" b="6396"/>
          <a:stretch/>
        </p:blipFill>
        <p:spPr>
          <a:xfrm>
            <a:off x="509451" y="2272499"/>
            <a:ext cx="5126302" cy="2473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DDEDAF-AB95-E1F5-D34A-4C34F84BC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51" y="2272499"/>
            <a:ext cx="5143102" cy="2458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F29240-2C2E-9FDB-C66F-DABEFAEAAEEF}"/>
              </a:ext>
            </a:extLst>
          </p:cNvPr>
          <p:cNvSpPr txBox="1"/>
          <p:nvPr/>
        </p:nvSpPr>
        <p:spPr>
          <a:xfrm>
            <a:off x="832105" y="4708182"/>
            <a:ext cx="493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website: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4"/>
              </a:rPr>
              <a:t>anfp.gov.ro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/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5"/>
              </a:rPr>
              <a:t>anfp.gov.ro:8080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A0BA9-2CBB-6F69-5AA1-CEE29527BA81}"/>
              </a:ext>
            </a:extLst>
          </p:cNvPr>
          <p:cNvSpPr txBox="1"/>
          <p:nvPr/>
        </p:nvSpPr>
        <p:spPr>
          <a:xfrm>
            <a:off x="6556248" y="4708182"/>
            <a:ext cx="502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de management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documente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DMS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266F34-9528-1FB2-5889-8E313FAD8384}"/>
              </a:ext>
            </a:extLst>
          </p:cNvPr>
          <p:cNvSpPr txBox="1"/>
          <p:nvPr/>
        </p:nvSpPr>
        <p:spPr>
          <a:xfrm>
            <a:off x="3977149" y="5077514"/>
            <a:ext cx="555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Open data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6"/>
              </a:rPr>
              <a:t>anfp.gov.ro:8080/opendata.aspx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3E385-2364-7A20-63DC-0E5939248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" y="5396098"/>
            <a:ext cx="2430780" cy="523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5620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F24A8-82B7-C7EE-82A8-C46065395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54B9F6-2D3A-47FE-CAAD-99ADA43EE579}"/>
              </a:ext>
            </a:extLst>
          </p:cNvPr>
          <p:cNvSpPr txBox="1"/>
          <p:nvPr/>
        </p:nvSpPr>
        <p:spPr>
          <a:xfrm>
            <a:off x="3255062" y="1538724"/>
            <a:ext cx="562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Jalon 177 PNRR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Right Arrow 6">
            <a:extLst>
              <a:ext uri="{FF2B5EF4-FFF2-40B4-BE49-F238E27FC236}">
                <a16:creationId xmlns:a16="http://schemas.microsoft.com/office/drawing/2014/main" id="{E4E1A643-0F4F-7011-CD22-15675C4DB483}"/>
              </a:ext>
            </a:extLst>
          </p:cNvPr>
          <p:cNvSpPr/>
          <p:nvPr/>
        </p:nvSpPr>
        <p:spPr>
          <a:xfrm>
            <a:off x="1533244" y="3226295"/>
            <a:ext cx="1642305" cy="954107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SIMRU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4F8E6-7106-970B-109B-193AACB59C69}"/>
              </a:ext>
            </a:extLst>
          </p:cNvPr>
          <p:cNvSpPr txBox="1"/>
          <p:nvPr/>
        </p:nvSpPr>
        <p:spPr>
          <a:xfrm>
            <a:off x="1028700" y="2206244"/>
            <a:ext cx="982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Beneficiile implementării proiectului SIMRU la nivelul administrației centrale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3A5D6-A5A0-0E84-CF2B-CAF8AED2E4C4}"/>
              </a:ext>
            </a:extLst>
          </p:cNvPr>
          <p:cNvSpPr txBox="1"/>
          <p:nvPr/>
        </p:nvSpPr>
        <p:spPr>
          <a:xfrm>
            <a:off x="4491252" y="2571860"/>
            <a:ext cx="6973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b="1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Crearea unui registru precis al angajaților din </a:t>
            </a:r>
            <a:r>
              <a:rPr lang="ro-RO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administrația centrală</a:t>
            </a:r>
            <a:endParaRPr kumimoji="0" lang="ro-RO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o-RO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Automatizarea și standardizarea proceselor de management al resurselor umane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o-RO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Reducerea birocrației și a timpului de prelu</a:t>
            </a:r>
            <a:r>
              <a:rPr lang="ro-RO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crare a datelor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Acces gratuit la platformă</a:t>
            </a:r>
            <a:r>
              <a:rPr lang="ro-RO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, fără </a:t>
            </a:r>
            <a:r>
              <a:rPr lang="it-IT" dirty="0">
                <a:solidFill>
                  <a:srgbClr val="4472C4">
                    <a:lumMod val="50000"/>
                  </a:srgbClr>
                </a:solidFill>
                <a:latin typeface="Trebuchet MS" panose="020B0603020202020204" pitchFamily="34" charset="0"/>
              </a:rPr>
              <a:t>costuri asociate </a:t>
            </a:r>
            <a:endParaRPr lang="ro-RO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o-RO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o-RO" dirty="0">
              <a:solidFill>
                <a:srgbClr val="4472C4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E6A741-EBAF-A044-EF61-3A09141F1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4" y="4861900"/>
            <a:ext cx="4369126" cy="1144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8119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B91E7-63E5-A1DC-EF69-4C1DDF5C9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83CEC-A254-11D6-C7AB-A9DAAA25F08D}"/>
              </a:ext>
            </a:extLst>
          </p:cNvPr>
          <p:cNvSpPr txBox="1">
            <a:spLocks/>
          </p:cNvSpPr>
          <p:nvPr/>
        </p:nvSpPr>
        <p:spPr>
          <a:xfrm>
            <a:off x="603146" y="1977811"/>
            <a:ext cx="11258549" cy="4045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Un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cadru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comun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sectorul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public din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întreaga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UE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Instituirea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unui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cadru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cuprinzător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care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orienteze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dezvoltarea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competențelor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administrațiile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din UE. </a:t>
            </a:r>
            <a:endParaRPr lang="ro-RO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Module de 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formare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specifice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Crearea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furnizarea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instruire de mare impact,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consecventă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specializată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bazată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cadru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 comun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 </a:t>
            </a:r>
            <a:endParaRPr lang="ro-RO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Rețeaua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entrelor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igitale</a:t>
            </a:r>
            <a:r>
              <a:rPr lang="en-US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ro-RO" sz="1600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</a:t>
            </a:r>
            <a:r>
              <a:rPr lang="en-US" sz="1600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xcelență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Valorificarea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experienței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centrelor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inovare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crearea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cunoștințe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specializate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–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excelență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statele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membre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axate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domenii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critice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ale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deceniului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digital: 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excelență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domeniul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aplicațiile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administrației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endParaRPr lang="en-US" sz="15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xcelență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Cloud Computing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care să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sprijin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adoptarea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cloud-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ului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guvernamental</a:t>
            </a:r>
            <a:endParaRPr lang="en-US" sz="15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guvernanță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partajare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datelor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gestionarea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datelor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din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sectorul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public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excelență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materie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securitate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cibernetică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protecția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serviciilor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endParaRPr lang="en-US" sz="15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Centrul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integrat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 gestionare a resurselor umane,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care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implementează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mod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eficient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proiectele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transformare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gestionează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serviciile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datele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/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personale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angajații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din sectorul public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Centre de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dezvoltare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specializate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perfecționarea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competențelor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angajaților din </a:t>
            </a:r>
            <a:r>
              <a:rPr lang="en-US" sz="15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</a:t>
            </a:r>
            <a:r>
              <a:rPr lang="en-US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public</a:t>
            </a:r>
            <a:r>
              <a:rPr lang="ro-RO" sz="15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ă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F51935-7F8A-598C-0BF2-DB148F18D459}"/>
              </a:ext>
            </a:extLst>
          </p:cNvPr>
          <p:cNvSpPr txBox="1">
            <a:spLocks/>
          </p:cNvSpPr>
          <p:nvPr/>
        </p:nvSpPr>
        <p:spPr>
          <a:xfrm>
            <a:off x="603146" y="1411357"/>
            <a:ext cx="10515600" cy="471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Considerații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pentru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instituirea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unui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fond al UE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pentru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digitalizare</a:t>
            </a:r>
            <a:endParaRPr lang="en-US" sz="2000" b="1" dirty="0">
              <a:solidFill>
                <a:srgbClr val="00B0F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02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35C74-D2BB-23ED-3A2A-BD8BACDCB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21ED9-E19A-205E-F187-6E1012246423}"/>
              </a:ext>
            </a:extLst>
          </p:cNvPr>
          <p:cNvSpPr txBox="1">
            <a:spLocks/>
          </p:cNvSpPr>
          <p:nvPr/>
        </p:nvSpPr>
        <p:spPr>
          <a:xfrm>
            <a:off x="401978" y="2474246"/>
            <a:ext cx="7209011" cy="4045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endParaRPr lang="ro-RO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4.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Rețea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schimb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cunoștințe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Crearea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unui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mecanism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structurat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pentru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schimbul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bune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practici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privește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dezvoltarea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competențelor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în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administrațiile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care să conecteze centrele de excelență 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cu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practicienii</a:t>
            </a:r>
            <a:endParaRPr lang="en-US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endParaRPr lang="ro-RO" sz="1600" kern="0" dirty="0">
              <a:latin typeface="Trebuchet MS" panose="020B0603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ro-RO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5.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Recomandări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</a:t>
            </a:r>
            <a:r>
              <a:rPr lang="en-US" sz="1600" b="1" kern="0" dirty="0" err="1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politică</a:t>
            </a:r>
            <a:r>
              <a:rPr lang="en-US" sz="1600" b="1" kern="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Elaborarea de propuneri de revizuire a politicilor publice,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bazate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pe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dovezi,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pentru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 reduce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decalajele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dintre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nivelurile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actuale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și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nivelurile-țintă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ale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competențe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lor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digitale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ro-RO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administrația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600" kern="0" dirty="0" err="1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publică</a:t>
            </a:r>
            <a:r>
              <a:rPr lang="en-US" sz="1600" kern="0" dirty="0">
                <a:latin typeface="Trebuchet MS" panose="020B0603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BC9AE2-1CA6-6DCB-58B3-30F456CC4965}"/>
              </a:ext>
            </a:extLst>
          </p:cNvPr>
          <p:cNvSpPr txBox="1">
            <a:spLocks/>
          </p:cNvSpPr>
          <p:nvPr/>
        </p:nvSpPr>
        <p:spPr>
          <a:xfrm>
            <a:off x="603146" y="1411357"/>
            <a:ext cx="10515600" cy="4712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Considerații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pentru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instituirea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unui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fond al UE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pentru</a:t>
            </a:r>
            <a:r>
              <a:rPr lang="en-US" sz="2000" b="1" kern="0" dirty="0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r>
              <a:rPr lang="en-US" sz="2000" b="1" kern="0" dirty="0" err="1">
                <a:solidFill>
                  <a:srgbClr val="00B0F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digitalizare</a:t>
            </a:r>
            <a:endParaRPr lang="en-US" sz="2000" b="1" dirty="0">
              <a:solidFill>
                <a:srgbClr val="00B0F0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 descr="Fashion designers working together in their studio">
            <a:extLst>
              <a:ext uri="{FF2B5EF4-FFF2-40B4-BE49-F238E27FC236}">
                <a16:creationId xmlns:a16="http://schemas.microsoft.com/office/drawing/2014/main" id="{426E9C46-9DC0-C69E-80F4-823EE2D71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73" y="2474246"/>
            <a:ext cx="3503738" cy="23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40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B78026-4EF1-9DE7-C5A2-45F288EE1B09}"/>
              </a:ext>
            </a:extLst>
          </p:cNvPr>
          <p:cNvSpPr txBox="1"/>
          <p:nvPr/>
        </p:nvSpPr>
        <p:spPr>
          <a:xfrm>
            <a:off x="-1" y="2018091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MULȚUMIM!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C8EBA4-ECBE-B49D-A2C6-9A1CEE6DED8D}"/>
              </a:ext>
            </a:extLst>
          </p:cNvPr>
          <p:cNvGrpSpPr/>
          <p:nvPr/>
        </p:nvGrpSpPr>
        <p:grpSpPr>
          <a:xfrm>
            <a:off x="907329" y="3577204"/>
            <a:ext cx="5841340" cy="1163160"/>
            <a:chOff x="2407920" y="5778389"/>
            <a:chExt cx="4795828" cy="8535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8F09410-342B-7F0F-053D-97148486C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290" y="6296630"/>
              <a:ext cx="1524000" cy="3352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A9942A-3A7F-8CDF-E9C9-A3A4B4D76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568" y="6269198"/>
              <a:ext cx="682752" cy="3413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5D0E6A-9C6F-9D06-C465-1D37AF900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607" y="6269198"/>
              <a:ext cx="737616" cy="36271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1D677C5-BFA7-D63E-56F8-70BCA699F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20" y="5778389"/>
              <a:ext cx="1755648" cy="4175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43FBD-DC38-01CF-2C3F-E389376B7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836" y="6281390"/>
              <a:ext cx="819912" cy="338328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108CDED-4E08-AE87-8685-0AA7AE14F1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909" y="3391888"/>
            <a:ext cx="1508760" cy="150876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3114F46-B718-2AA4-B12F-78349BC3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C81B-D66B-459E-B8C3-DE8E7438CB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2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8C023-364B-D582-3CD8-55D0CCF01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3" y="1676400"/>
            <a:ext cx="10950222" cy="4696178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Etimologic, noțiunea de </a:t>
            </a:r>
            <a:r>
              <a:rPr lang="ro-RO" sz="2000" b="1" i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competență </a:t>
            </a:r>
            <a:r>
              <a:rPr lang="ro-RO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provine din limba franceză </a:t>
            </a:r>
            <a:r>
              <a:rPr lang="ro-RO" sz="2000" b="1" i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,,competence</a:t>
            </a:r>
            <a:r>
              <a:rPr lang="en-US" sz="2000" b="1" i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ro-RO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care înseamnă  aptitudinea unei autorități de a efectua anumite acte. Conform Dicționarului explicativ al limbii române, competența este capacitate a cuiva de a se pronunța asupra unui lucru, pe temeiul unei cunoașteri adânci a problemei în discuție; capacitate a unei autorități, a unui funcționar etc. de a exercita anumite atribuții. </a:t>
            </a: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polul opus regăsim: lipsă de competență, cu sinonimele: ignoranță, incapacitate, necompetență, nepregătire, nepricepere, neștiință, slăbiciune.</a:t>
            </a: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7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4A1BD-D762-9130-7596-513A0C53F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95" y="1563756"/>
            <a:ext cx="11040533" cy="47018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000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o-R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Noțiunea de </a:t>
            </a:r>
            <a:r>
              <a:rPr lang="ro-RO" sz="2000" b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competenţă</a:t>
            </a:r>
            <a:r>
              <a:rPr lang="ro-R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apare încă din 2019 în Codul administrativ și este definită prin art.</a:t>
            </a:r>
            <a:r>
              <a:rPr lang="en-US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o-RO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5 lit.r) ca fiind: ansamblul atribuţiilor stabilite de lege, care conferă autorităţilor şi instituţiilor administraţiei publice drepturi şi obligaţii de a desfăşura, în regim de putere publică şi sub propria responsabilitate, o activitate de natură administrativă. De alăturat în analiza noastră este definiția funcției publice: </a:t>
            </a:r>
            <a:r>
              <a:rPr lang="ro-RO" sz="20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ansamblul atribuţiilor şi responsabilităţilor, stabilite în temeiul legii, în scopul exercitării prerogativelor de putere publică de către autorităţile şi instituţiile publice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D806F-453D-716D-B8D2-DED96A3F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67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44E1D-E701-FFE9-E472-DEA958D32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55" y="1835856"/>
            <a:ext cx="11085689" cy="4803422"/>
          </a:xfrm>
        </p:spPr>
        <p:txBody>
          <a:bodyPr>
            <a:normAutofit/>
          </a:bodyPr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dintre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aceea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reflectată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definiția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de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Codul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 un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ansamblu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atribuții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care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învestit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subiect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drept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public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care le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exercită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-un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putere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publică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exclusiv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un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drept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de-a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accepțiune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aceea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competență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ansamblul</a:t>
            </a:r>
            <a:r>
              <a:rPr lang="en-US" sz="20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calităților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însușirilor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aptitudinilor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expertizei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cunoștințelor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care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trebuie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dețină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titularul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pentru o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exercita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efectiv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parametrii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calitate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necesari</a:t>
            </a:r>
            <a:r>
              <a:rPr lang="en-US" sz="2000" b="1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410AE-A850-940C-9068-8A466387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85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A7A28C-7EA2-3431-DF94-C90C8768A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5DB5CAF-6064-7BFA-B2F8-8DEDECF9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C24BA-DE2E-1C61-06D8-388F2FC23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247" y="95433"/>
            <a:ext cx="7719753" cy="6658522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E9DA935-EF18-86BD-70B7-ADA5401F5E23}"/>
              </a:ext>
            </a:extLst>
          </p:cNvPr>
          <p:cNvSpPr txBox="1">
            <a:spLocks/>
          </p:cNvSpPr>
          <p:nvPr/>
        </p:nvSpPr>
        <p:spPr>
          <a:xfrm>
            <a:off x="1027682" y="863416"/>
            <a:ext cx="3068156" cy="4110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Reforma MRU bazată pe competențe –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fundație: cadrele de competențe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6AD7A-2955-D7DA-716D-004DB939C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13B1F8-B5B6-6075-194E-7E0BE7200301}"/>
              </a:ext>
            </a:extLst>
          </p:cNvPr>
          <p:cNvSpPr txBox="1"/>
          <p:nvPr/>
        </p:nvSpPr>
        <p:spPr>
          <a:xfrm>
            <a:off x="894522" y="1552323"/>
            <a:ext cx="1008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Operaționalizarea cadrelor de competență în administrația publică centrală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E0300D3-4A64-3252-D31F-FEBC22F3F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987049"/>
              </p:ext>
            </p:extLst>
          </p:nvPr>
        </p:nvGraphicFramePr>
        <p:xfrm>
          <a:off x="2773962" y="2312515"/>
          <a:ext cx="4602739" cy="3596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2057">
                  <a:extLst>
                    <a:ext uri="{9D8B030D-6E8A-4147-A177-3AD203B41FA5}">
                      <a16:colId xmlns:a16="http://schemas.microsoft.com/office/drawing/2014/main" val="602139256"/>
                    </a:ext>
                  </a:extLst>
                </a:gridCol>
                <a:gridCol w="2430682">
                  <a:extLst>
                    <a:ext uri="{9D8B030D-6E8A-4147-A177-3AD203B41FA5}">
                      <a16:colId xmlns:a16="http://schemas.microsoft.com/office/drawing/2014/main" val="2265009396"/>
                    </a:ext>
                  </a:extLst>
                </a:gridCol>
              </a:tblGrid>
              <a:tr h="3071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Luna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Nr. </a:t>
                      </a:r>
                      <a:r>
                        <a:rPr lang="en-US" sz="12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posturi</a:t>
                      </a: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2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avizate</a:t>
                      </a:r>
                      <a:r>
                        <a:rPr lang="ro-RO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2024/2025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062065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</a:t>
                      </a:r>
                      <a:r>
                        <a:rPr lang="en-US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eb</a:t>
                      </a:r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1942913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martie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6106055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aprilie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4590891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mai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8795214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iunie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882715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43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6583656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august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0796893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septembrie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3.512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673351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octombrie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369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6038931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noiembrie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2.220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6345336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decembrie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701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046922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ianuarie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3.004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5255455"/>
                  </a:ext>
                </a:extLst>
              </a:tr>
              <a:tr h="2068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2.068</a:t>
                      </a:r>
                      <a:endParaRPr lang="en-US" sz="12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1407226"/>
                  </a:ext>
                </a:extLst>
              </a:tr>
              <a:tr h="60003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TOTAL: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20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66.311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06467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3B276D9-3729-331C-C3EF-8E918292A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237099"/>
              </p:ext>
            </p:extLst>
          </p:nvPr>
        </p:nvGraphicFramePr>
        <p:xfrm>
          <a:off x="7574985" y="2290987"/>
          <a:ext cx="4464193" cy="3617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5572">
                  <a:extLst>
                    <a:ext uri="{9D8B030D-6E8A-4147-A177-3AD203B41FA5}">
                      <a16:colId xmlns:a16="http://schemas.microsoft.com/office/drawing/2014/main" val="2150865486"/>
                    </a:ext>
                  </a:extLst>
                </a:gridCol>
                <a:gridCol w="2598621">
                  <a:extLst>
                    <a:ext uri="{9D8B030D-6E8A-4147-A177-3AD203B41FA5}">
                      <a16:colId xmlns:a16="http://schemas.microsoft.com/office/drawing/2014/main" val="3109559809"/>
                    </a:ext>
                  </a:extLst>
                </a:gridCol>
              </a:tblGrid>
              <a:tr h="508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Luna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Nr. </a:t>
                      </a:r>
                      <a:r>
                        <a:rPr lang="ro-RO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autorități și instituții publice pentru care s-au avizat posturile</a:t>
                      </a:r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2024/2025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8619249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</a:t>
                      </a:r>
                      <a:r>
                        <a:rPr lang="ro-RO" sz="12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6915640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martie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5377683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aprilie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969598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mai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6833975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iunie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5120262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iulie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6842769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august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0025379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septembrie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o-RO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47 </a:t>
                      </a:r>
                      <a:endParaRPr lang="en-US" sz="120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9185475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octombrie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958233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noiembrie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5755501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decembrie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8417887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ianuarie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4504781"/>
                  </a:ext>
                </a:extLst>
              </a:tr>
              <a:tr h="175148">
                <a:tc>
                  <a:txBody>
                    <a:bodyPr/>
                    <a:lstStyle/>
                    <a:p>
                      <a:pPr marL="0" marR="0" lvl="0" indent="0" algn="ctr" defTabSz="6096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februarie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7484247"/>
                  </a:ext>
                </a:extLst>
              </a:tr>
              <a:tr h="5081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TOTAL:</a:t>
                      </a:r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20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2CC"/>
                          </a:highlight>
                          <a:latin typeface="Trebuchet MS" panose="020B0603020202020204" pitchFamily="34" charset="0"/>
                        </a:rPr>
                        <a:t>1.632</a:t>
                      </a: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highlight>
                          <a:srgbClr val="FFF2CC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524462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293061-8638-315F-3E6B-ADDA5DED2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2" y="5021409"/>
            <a:ext cx="2107658" cy="8871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65EC3A-DD8E-B7E6-E539-F2A4FF69A10D}"/>
              </a:ext>
            </a:extLst>
          </p:cNvPr>
          <p:cNvSpPr txBox="1"/>
          <p:nvPr/>
        </p:nvSpPr>
        <p:spPr>
          <a:xfrm>
            <a:off x="567162" y="3286866"/>
            <a:ext cx="173871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Jalon 419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55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4B919-D101-6039-6B68-112112A67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12780EC-2A48-762D-F971-360F11D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CFD621B-2CE8-F1ED-FBC7-C5F64C8014A0}"/>
              </a:ext>
            </a:extLst>
          </p:cNvPr>
          <p:cNvSpPr txBox="1">
            <a:spLocks/>
          </p:cNvSpPr>
          <p:nvPr/>
        </p:nvSpPr>
        <p:spPr>
          <a:xfrm>
            <a:off x="738981" y="1451137"/>
            <a:ext cx="10104437" cy="4110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2000" dirty="0"/>
              <a:t>Reforma MRU bazată pe competențe – </a:t>
            </a:r>
            <a:endParaRPr lang="en-US" sz="2000" dirty="0"/>
          </a:p>
          <a:p>
            <a:pPr algn="ctr"/>
            <a:r>
              <a:rPr lang="ro-RO" sz="1800" b="1" dirty="0">
                <a:solidFill>
                  <a:srgbClr val="00B0F0"/>
                </a:solidFill>
              </a:rPr>
              <a:t>produce deja rezultate: CONCURSUL NAȚIONAL</a:t>
            </a:r>
            <a:endParaRPr lang="en-US" sz="1800" b="1" dirty="0">
              <a:solidFill>
                <a:srgbClr val="00B0F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56B97-B9C1-A64C-BD94-9F68AD47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255"/>
          <a:stretch/>
        </p:blipFill>
        <p:spPr>
          <a:xfrm>
            <a:off x="2871943" y="2404180"/>
            <a:ext cx="8846119" cy="31576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9F2075-1064-F313-3E6A-FC45B3EB6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0" y="5081268"/>
            <a:ext cx="2054225" cy="94488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1F10E6-2607-C403-583F-B44545AEFA55}"/>
              </a:ext>
            </a:extLst>
          </p:cNvPr>
          <p:cNvSpPr txBox="1"/>
          <p:nvPr/>
        </p:nvSpPr>
        <p:spPr>
          <a:xfrm>
            <a:off x="567162" y="3286866"/>
            <a:ext cx="173871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Jalon 417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07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3BFEF-4204-A273-F82E-E1A861331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DDDC22D-A76E-6F8D-A3E9-F09A6DF3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4C81B-D66B-459E-B8C3-DE8E7438CB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8F808202-FCE9-17F6-44BD-009B437B66FD}"/>
              </a:ext>
            </a:extLst>
          </p:cNvPr>
          <p:cNvSpPr txBox="1"/>
          <p:nvPr/>
        </p:nvSpPr>
        <p:spPr>
          <a:xfrm>
            <a:off x="573027" y="1266970"/>
            <a:ext cx="609574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o-RO" sz="2400" b="1" dirty="0">
                <a:solidFill>
                  <a:srgbClr val="00B0F0"/>
                </a:solidFill>
                <a:latin typeface="Arimo Bold"/>
                <a:ea typeface="Arimo Bold"/>
                <a:cs typeface="Arimo Bold"/>
                <a:sym typeface="Arimo Bold"/>
              </a:rPr>
              <a:t>Competențele digitale sunt esențiale pentru concursul național:</a:t>
            </a:r>
            <a:r>
              <a:rPr lang="ro-RO" sz="2400" b="1" dirty="0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Centre </a:t>
            </a:r>
            <a:r>
              <a:rPr lang="en-US" sz="2400" b="1" dirty="0" err="1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moderne</a:t>
            </a:r>
            <a:r>
              <a:rPr lang="en-US" sz="2400" b="1" dirty="0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 de </a:t>
            </a:r>
            <a:r>
              <a:rPr lang="en-US" sz="2400" b="1" dirty="0" err="1">
                <a:solidFill>
                  <a:srgbClr val="003399"/>
                </a:solidFill>
                <a:latin typeface="Arimo Bold"/>
                <a:ea typeface="Arimo Bold"/>
                <a:cs typeface="Arimo Bold"/>
                <a:sym typeface="Arimo Bold"/>
              </a:rPr>
              <a:t>testare</a:t>
            </a:r>
            <a:endParaRPr lang="en-US" sz="2400" b="1" dirty="0">
              <a:solidFill>
                <a:srgbClr val="003399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D3026288-9127-C224-31A3-44188EFB556A}"/>
              </a:ext>
            </a:extLst>
          </p:cNvPr>
          <p:cNvSpPr/>
          <p:nvPr/>
        </p:nvSpPr>
        <p:spPr>
          <a:xfrm>
            <a:off x="0" y="2417498"/>
            <a:ext cx="6251639" cy="3640138"/>
          </a:xfrm>
          <a:custGeom>
            <a:avLst/>
            <a:gdLst/>
            <a:ahLst/>
            <a:cxnLst/>
            <a:rect l="l" t="t" r="r" b="b"/>
            <a:pathLst>
              <a:path w="12503277" h="7280275">
                <a:moveTo>
                  <a:pt x="0" y="0"/>
                </a:moveTo>
                <a:lnTo>
                  <a:pt x="12503277" y="0"/>
                </a:lnTo>
                <a:lnTo>
                  <a:pt x="12503277" y="7280275"/>
                </a:lnTo>
                <a:lnTo>
                  <a:pt x="0" y="7280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42" r="-10642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9A24F95E-6AE7-C238-07D1-8D6CDDFC8E18}"/>
              </a:ext>
            </a:extLst>
          </p:cNvPr>
          <p:cNvGrpSpPr/>
          <p:nvPr/>
        </p:nvGrpSpPr>
        <p:grpSpPr>
          <a:xfrm>
            <a:off x="6786863" y="1774491"/>
            <a:ext cx="4694193" cy="2630694"/>
            <a:chOff x="0" y="0"/>
            <a:chExt cx="9388387" cy="5261388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FEA704F-0A30-8E25-88A0-74DDF2088AFA}"/>
                </a:ext>
              </a:extLst>
            </p:cNvPr>
            <p:cNvSpPr/>
            <p:nvPr/>
          </p:nvSpPr>
          <p:spPr>
            <a:xfrm>
              <a:off x="0" y="0"/>
              <a:ext cx="9388348" cy="5261356"/>
            </a:xfrm>
            <a:custGeom>
              <a:avLst/>
              <a:gdLst/>
              <a:ahLst/>
              <a:cxnLst/>
              <a:rect l="l" t="t" r="r" b="b"/>
              <a:pathLst>
                <a:path w="9388348" h="5261356">
                  <a:moveTo>
                    <a:pt x="0" y="0"/>
                  </a:moveTo>
                  <a:lnTo>
                    <a:pt x="9388348" y="0"/>
                  </a:lnTo>
                  <a:lnTo>
                    <a:pt x="9388348" y="5261356"/>
                  </a:lnTo>
                  <a:lnTo>
                    <a:pt x="0" y="5261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6914" b="-1691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24D1AD10-1B5B-2D3E-C596-77C10193F5CC}"/>
              </a:ext>
            </a:extLst>
          </p:cNvPr>
          <p:cNvSpPr txBox="1"/>
          <p:nvPr/>
        </p:nvSpPr>
        <p:spPr>
          <a:xfrm>
            <a:off x="6194573" y="4643043"/>
            <a:ext cx="1184581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București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450B1A51-A6CC-CE42-68F5-87E8DE63A89B}"/>
              </a:ext>
            </a:extLst>
          </p:cNvPr>
          <p:cNvSpPr txBox="1"/>
          <p:nvPr/>
        </p:nvSpPr>
        <p:spPr>
          <a:xfrm>
            <a:off x="7379155" y="4624056"/>
            <a:ext cx="861489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Ploiești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3F60CA67-40AD-E29F-975A-5192C5CD6A47}"/>
              </a:ext>
            </a:extLst>
          </p:cNvPr>
          <p:cNvSpPr txBox="1"/>
          <p:nvPr/>
        </p:nvSpPr>
        <p:spPr>
          <a:xfrm>
            <a:off x="8443309" y="4623402"/>
            <a:ext cx="1208691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Constanța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0FA7C10D-66D8-B1F8-5C0D-ADEA1A6F36EB}"/>
              </a:ext>
            </a:extLst>
          </p:cNvPr>
          <p:cNvSpPr txBox="1"/>
          <p:nvPr/>
        </p:nvSpPr>
        <p:spPr>
          <a:xfrm>
            <a:off x="9852422" y="4576600"/>
            <a:ext cx="1045935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1799"/>
              </a:lnSpc>
              <a:buFont typeface="Arial"/>
              <a:buChar char="•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Ișalnița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2A662FAE-212F-1776-295B-4E43E117F804}"/>
              </a:ext>
            </a:extLst>
          </p:cNvPr>
          <p:cNvSpPr txBox="1"/>
          <p:nvPr/>
        </p:nvSpPr>
        <p:spPr>
          <a:xfrm>
            <a:off x="6194572" y="4896210"/>
            <a:ext cx="1247270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Timișoara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CD3F1616-E34A-FEA7-465B-A1A04C3EF893}"/>
              </a:ext>
            </a:extLst>
          </p:cNvPr>
          <p:cNvSpPr txBox="1"/>
          <p:nvPr/>
        </p:nvSpPr>
        <p:spPr>
          <a:xfrm>
            <a:off x="7379154" y="4901086"/>
            <a:ext cx="1064154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Suceava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D240FCDF-BC5F-1642-B687-93923DBD702C}"/>
              </a:ext>
            </a:extLst>
          </p:cNvPr>
          <p:cNvSpPr txBox="1"/>
          <p:nvPr/>
        </p:nvSpPr>
        <p:spPr>
          <a:xfrm>
            <a:off x="8443308" y="4901086"/>
            <a:ext cx="975113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Brașov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0B032F45-BDA5-E1C8-F150-7C4F47C20B14}"/>
              </a:ext>
            </a:extLst>
          </p:cNvPr>
          <p:cNvSpPr txBox="1"/>
          <p:nvPr/>
        </p:nvSpPr>
        <p:spPr>
          <a:xfrm>
            <a:off x="9852422" y="4901086"/>
            <a:ext cx="1247270" cy="21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3755" lvl="2" indent="-97918" algn="ctr">
              <a:lnSpc>
                <a:spcPts val="1799"/>
              </a:lnSpc>
              <a:buFont typeface="Arial"/>
              <a:buChar char="⚬"/>
            </a:pPr>
            <a:r>
              <a:rPr lang="en-US" sz="1285">
                <a:solidFill>
                  <a:srgbClr val="003399"/>
                </a:solidFill>
                <a:latin typeface="Canva Sans"/>
                <a:ea typeface="Canva Sans"/>
                <a:cs typeface="Canva Sans"/>
                <a:sym typeface="Canva Sans"/>
              </a:rPr>
              <a:t>Cluj-Napoca</a:t>
            </a:r>
          </a:p>
        </p:txBody>
      </p:sp>
    </p:spTree>
    <p:extLst>
      <p:ext uri="{BB962C8B-B14F-4D97-AF65-F5344CB8AC3E}">
        <p14:creationId xmlns:p14="http://schemas.microsoft.com/office/powerpoint/2010/main" val="14594425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2275</Words>
  <Application>Microsoft Office PowerPoint</Application>
  <PresentationFormat>Widescreen</PresentationFormat>
  <Paragraphs>350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Aptos</vt:lpstr>
      <vt:lpstr>Arial</vt:lpstr>
      <vt:lpstr>Arial Bold</vt:lpstr>
      <vt:lpstr>Arimo Bold</vt:lpstr>
      <vt:lpstr>Calibri</vt:lpstr>
      <vt:lpstr>Calibri Light</vt:lpstr>
      <vt:lpstr>Canva Sans</vt:lpstr>
      <vt:lpstr>Canva Sans Bold</vt:lpstr>
      <vt:lpstr>Canva Sans Italics</vt:lpstr>
      <vt:lpstr>Muli</vt:lpstr>
      <vt:lpstr>Trebuchet MS</vt:lpstr>
      <vt:lpstr>Wingdings</vt:lpstr>
      <vt:lpstr>1_Office Theme</vt:lpstr>
      <vt:lpstr>Office Theme</vt:lpstr>
      <vt:lpstr>2_Office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Carmen Ionela Balanescu</cp:lastModifiedBy>
  <cp:revision>65</cp:revision>
  <dcterms:created xsi:type="dcterms:W3CDTF">2024-08-02T11:44:09Z</dcterms:created>
  <dcterms:modified xsi:type="dcterms:W3CDTF">2025-06-19T09:32:56Z</dcterms:modified>
</cp:coreProperties>
</file>