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87" r:id="rId2"/>
    <p:sldId id="288" r:id="rId3"/>
    <p:sldId id="289" r:id="rId4"/>
    <p:sldId id="279" r:id="rId5"/>
    <p:sldId id="274" r:id="rId6"/>
    <p:sldId id="275" r:id="rId7"/>
    <p:sldId id="276" r:id="rId8"/>
    <p:sldId id="277" r:id="rId9"/>
    <p:sldId id="278" r:id="rId10"/>
    <p:sldId id="291" r:id="rId11"/>
    <p:sldId id="280" r:id="rId12"/>
    <p:sldId id="292" r:id="rId13"/>
    <p:sldId id="281" r:id="rId14"/>
    <p:sldId id="293" r:id="rId15"/>
    <p:sldId id="282" r:id="rId16"/>
    <p:sldId id="294" r:id="rId17"/>
    <p:sldId id="283" r:id="rId18"/>
    <p:sldId id="295" r:id="rId19"/>
    <p:sldId id="284" r:id="rId20"/>
    <p:sldId id="296" r:id="rId21"/>
    <p:sldId id="285" r:id="rId22"/>
    <p:sldId id="297" r:id="rId23"/>
    <p:sldId id="286" r:id="rId24"/>
  </p:sldIdLst>
  <p:sldSz cx="18288000" cy="10287000"/>
  <p:notesSz cx="6858000" cy="9144000"/>
  <p:embeddedFontLs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D5C4C66-E422-4791-92A9-0779028BDEC4}">
          <p14:sldIdLst/>
        </p14:section>
        <p14:section name="Untitled Section" id="{BFAAD207-175F-404B-B1BA-39C0D85A037B}">
          <p14:sldIdLst>
            <p14:sldId id="287"/>
            <p14:sldId id="288"/>
            <p14:sldId id="289"/>
            <p14:sldId id="279"/>
            <p14:sldId id="274"/>
            <p14:sldId id="275"/>
            <p14:sldId id="276"/>
            <p14:sldId id="277"/>
            <p14:sldId id="278"/>
            <p14:sldId id="291"/>
            <p14:sldId id="280"/>
            <p14:sldId id="292"/>
            <p14:sldId id="281"/>
            <p14:sldId id="293"/>
            <p14:sldId id="282"/>
            <p14:sldId id="294"/>
            <p14:sldId id="283"/>
            <p14:sldId id="295"/>
            <p14:sldId id="284"/>
            <p14:sldId id="296"/>
            <p14:sldId id="285"/>
            <p14:sldId id="29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5" autoAdjust="0"/>
    <p:restoredTop sz="94645" autoAdjust="0"/>
  </p:normalViewPr>
  <p:slideViewPr>
    <p:cSldViewPr>
      <p:cViewPr varScale="1">
        <p:scale>
          <a:sx n="74" d="100"/>
          <a:sy n="74" d="100"/>
        </p:scale>
        <p:origin x="3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D5A84-5D36-6443-B03F-6EAF3BECD7F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ACD8-5BF3-5D47-99B6-37BC49C4B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and grey background&#10;&#10;Description automatically generated">
            <a:extLst>
              <a:ext uri="{FF2B5EF4-FFF2-40B4-BE49-F238E27FC236}">
                <a16:creationId xmlns:a16="http://schemas.microsoft.com/office/drawing/2014/main" xmlns="" id="{EDA43C3A-B8EF-56C4-5DDD-62EAB35051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-8475"/>
          <a:stretch/>
        </p:blipFill>
        <p:spPr>
          <a:xfrm>
            <a:off x="0" y="0"/>
            <a:ext cx="18288000" cy="11239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AD634D-92F7-D4BB-2956-1AD0C41B89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FCF9E7-78D5-5A30-BB34-1A4990B583A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E100CCA-B0F3-524B-825B-BD10CA190001}"/>
              </a:ext>
            </a:extLst>
          </p:cNvPr>
          <p:cNvCxnSpPr>
            <a:cxnSpLocks/>
          </p:cNvCxnSpPr>
          <p:nvPr userDrawn="1"/>
        </p:nvCxnSpPr>
        <p:spPr>
          <a:xfrm>
            <a:off x="0" y="36784"/>
            <a:ext cx="18288000" cy="0"/>
          </a:xfrm>
          <a:prstGeom prst="line">
            <a:avLst/>
          </a:prstGeom>
          <a:ln w="76200">
            <a:solidFill>
              <a:srgbClr val="E82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05" y="2705100"/>
            <a:ext cx="9753600" cy="1143000"/>
          </a:xfrm>
        </p:spPr>
        <p:txBody>
          <a:bodyPr>
            <a:noAutofit/>
          </a:bodyPr>
          <a:lstStyle/>
          <a:p>
            <a:r>
              <a:rPr lang="ro-RO" sz="6000" b="1" dirty="0" smtClean="0">
                <a:solidFill>
                  <a:srgbClr val="002060"/>
                </a:solidFill>
              </a:rPr>
              <a:t>MODUL FUNCȚIONAR PUBLIC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219700"/>
            <a:ext cx="16002000" cy="2468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Acest </a:t>
            </a:r>
            <a:r>
              <a:rPr lang="en-US" dirty="0" err="1">
                <a:solidFill>
                  <a:srgbClr val="002060"/>
                </a:solidFill>
              </a:rPr>
              <a:t>Modul</a:t>
            </a:r>
            <a:r>
              <a:rPr lang="en-US" dirty="0">
                <a:solidFill>
                  <a:srgbClr val="002060"/>
                </a:solidFill>
              </a:rPr>
              <a:t> va </a:t>
            </a:r>
            <a:r>
              <a:rPr lang="en-US" dirty="0" err="1">
                <a:solidFill>
                  <a:srgbClr val="002060"/>
                </a:solidFill>
              </a:rPr>
              <a:t>permite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crearea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conturi</a:t>
            </a:r>
            <a:r>
              <a:rPr lang="en-US" dirty="0">
                <a:solidFill>
                  <a:srgbClr val="002060"/>
                </a:solidFill>
              </a:rPr>
              <a:t> pentru </a:t>
            </a:r>
            <a:r>
              <a:rPr lang="en-US" dirty="0" err="1">
                <a:solidFill>
                  <a:srgbClr val="002060"/>
                </a:solidFill>
              </a:rPr>
              <a:t>orice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funcționar</a:t>
            </a:r>
            <a:r>
              <a:rPr lang="en-US" dirty="0">
                <a:solidFill>
                  <a:srgbClr val="002060"/>
                </a:solidFill>
              </a:rPr>
              <a:t> public existent în baza de date a </a:t>
            </a:r>
            <a:r>
              <a:rPr lang="en-US" dirty="0" err="1">
                <a:solidFill>
                  <a:srgbClr val="002060"/>
                </a:solidFill>
              </a:rPr>
              <a:t>Agenției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Înrolarea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se va </a:t>
            </a:r>
            <a:r>
              <a:rPr lang="en-US" dirty="0" err="1">
                <a:solidFill>
                  <a:srgbClr val="002060"/>
                </a:solidFill>
              </a:rPr>
              <a:t>realiza</a:t>
            </a:r>
            <a:r>
              <a:rPr lang="en-US" dirty="0">
                <a:solidFill>
                  <a:srgbClr val="002060"/>
                </a:solidFill>
              </a:rPr>
              <a:t>, din Portal, prin </a:t>
            </a:r>
            <a:r>
              <a:rPr lang="en-US" dirty="0" err="1">
                <a:solidFill>
                  <a:srgbClr val="002060"/>
                </a:solidFill>
              </a:rPr>
              <a:t>intermediul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responsabilului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desemnat</a:t>
            </a:r>
            <a:r>
              <a:rPr lang="en-US" dirty="0">
                <a:solidFill>
                  <a:srgbClr val="002060"/>
                </a:solidFill>
              </a:rPr>
              <a:t> în cadrul </a:t>
            </a:r>
            <a:r>
              <a:rPr lang="en-US" dirty="0" err="1">
                <a:solidFill>
                  <a:srgbClr val="002060"/>
                </a:solidFill>
              </a:rPr>
              <a:t>Instituției</a:t>
            </a:r>
            <a:r>
              <a:rPr lang="en-US" dirty="0">
                <a:solidFill>
                  <a:srgbClr val="002060"/>
                </a:solidFill>
              </a:rPr>
              <a:t> publice </a:t>
            </a:r>
            <a:r>
              <a:rPr lang="en-US" dirty="0" err="1">
                <a:solidFill>
                  <a:srgbClr val="002060"/>
                </a:solidFill>
              </a:rPr>
              <a:t>unde</a:t>
            </a:r>
            <a:r>
              <a:rPr lang="en-US" dirty="0">
                <a:solidFill>
                  <a:srgbClr val="002060"/>
                </a:solidFill>
              </a:rPr>
              <a:t> este </a:t>
            </a:r>
            <a:r>
              <a:rPr lang="en-US" dirty="0" err="1">
                <a:solidFill>
                  <a:srgbClr val="002060"/>
                </a:solidFill>
              </a:rPr>
              <a:t>angajat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funcționarul</a:t>
            </a:r>
            <a:r>
              <a:rPr lang="en-US" dirty="0">
                <a:solidFill>
                  <a:srgbClr val="002060"/>
                </a:solidFill>
              </a:rPr>
              <a:t> public. </a:t>
            </a:r>
          </a:p>
          <a:p>
            <a:endParaRPr lang="en-US" dirty="0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="" xmlns:a16="http://schemas.microsoft.com/office/drawing/2014/main" id="{150F19C4-7ACD-19DD-20D6-B717784A4C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9" y="7842187"/>
            <a:ext cx="3323464" cy="900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="" xmlns:a16="http://schemas.microsoft.com/office/drawing/2014/main" id="{5F021CF0-B8D5-C456-BA9D-ABC9537AB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8399"/>
          <a:stretch/>
        </p:blipFill>
        <p:spPr>
          <a:xfrm>
            <a:off x="11024902" y="7874993"/>
            <a:ext cx="3412379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238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Trebuchet MS" panose="020B0603020202020204" pitchFamily="34" charset="0"/>
              </a:rPr>
              <a:t>Istoric funcționar public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533900"/>
            <a:ext cx="15087600" cy="3505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Utilizatorul funcționar public are posibilitatea de a vizualiza propriul istoric în cadrul instituțiilor publice</a:t>
            </a:r>
            <a:r>
              <a:rPr lang="ro-RO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800" dirty="0">
                <a:latin typeface="Trebuchet MS" panose="020B0603020202020204" pitchFamily="34" charset="0"/>
              </a:rPr>
              <a:t> </a:t>
            </a:r>
            <a:r>
              <a:rPr lang="ro-RO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În </a:t>
            </a:r>
            <a:r>
              <a:rPr lang="ro-RO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fereastra de Istoric funcționar public sunt vizibile informații precum:  denumirea instituției, modalitatea de ocupare, funcția, clasa, gradul profesional </a:t>
            </a:r>
            <a:r>
              <a:rPr lang="ro-RO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etc.</a:t>
            </a:r>
            <a:endParaRPr lang="en-US" sz="2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F3808C74-BB88-C8D4-9881-4877BAF7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19300"/>
            <a:ext cx="13411200" cy="70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sz="4900" b="1" dirty="0">
                <a:solidFill>
                  <a:srgbClr val="002060"/>
                </a:solidFill>
                <a:latin typeface="Trebuchet MS" panose="020B0603020202020204" pitchFamily="34" charset="0"/>
              </a:rPr>
              <a:t>Situația disciplinară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229100"/>
            <a:ext cx="153162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public are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posibilitatea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a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vizualiza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propria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situație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disciplinară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sz="2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sz="2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În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fereastra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Situație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disciplinară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public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sunt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vizibile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informații precum: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Denumirea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instituției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Funcție,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Sancțiune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Data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sancțiunii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Motiv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sancțiune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Status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sancțiune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Data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radiere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6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9CCE0442-AB90-EF76-11B8-D653456F9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66900"/>
            <a:ext cx="13868400" cy="73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552700"/>
            <a:ext cx="8229600" cy="1143000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002060"/>
                </a:solidFill>
              </a:rPr>
              <a:t>Acte </a:t>
            </a:r>
            <a:r>
              <a:rPr lang="ro-RO" b="1" dirty="0" smtClean="0">
                <a:solidFill>
                  <a:srgbClr val="002060"/>
                </a:solidFill>
              </a:rPr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48100"/>
            <a:ext cx="161544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public are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posibilitatea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vizualiza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înregistrările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privind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actele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administrative în ceea ce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privește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activitatea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în cadrul instituțiilor publice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În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această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secțiune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sunt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disponibile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doar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actele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administrative care au fost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preluate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în mod automat de ANFP urmare 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operațiunilor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modificare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structurii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funcții publice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inițiate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autoritățile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și instituțiile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publice.</a:t>
            </a:r>
            <a:endParaRPr lang="ro-RO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Fereastra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de acte administrative este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împărțită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în două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secțiuni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Elementul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diferențiator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este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unul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tehnic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anume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modalitatea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salvare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fișierului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. </a:t>
            </a:r>
            <a:endParaRPr lang="ro-RO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În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secțiunea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Acte administrative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sunt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afișate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documentele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care au fost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încărcate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salvate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după id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fișier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iar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în Acte administrative –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Istoric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sunt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afișate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documentele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care au fost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salvate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folosind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calea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fișier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59093124-F902-E909-EB8E-DCCF13B22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66900"/>
            <a:ext cx="13716000" cy="71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3020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Trebuchet MS" panose="020B0603020202020204" pitchFamily="34" charset="0"/>
              </a:rPr>
              <a:t>Cereri și petiții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467100"/>
            <a:ext cx="15697200" cy="50593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public are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posibilitatea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iniția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trimite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ANFP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cereri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petiții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În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fereastra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deschisă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are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posibilitatea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trimite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ANFP o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cerere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o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petiție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. În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completarea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formularului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trebuie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aleagă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tipul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formular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cerere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petiție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să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completeze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Numele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Prenumele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emailul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adresa de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corespondență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conținutul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efectiv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al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solicitării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. </a:t>
            </a:r>
            <a:endParaRPr lang="ro-RO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Câmpurile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opționale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sunt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: numărul de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telefon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numărul de fax. De asemenea la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finalizarea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formularului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trebuie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semneze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olograf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documentul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cu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ajutorul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mouse-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ului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înainte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generarea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trimiterea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lui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ANFP.</a:t>
            </a:r>
            <a:endParaRPr lang="ro-RO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Documentul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va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primi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în mod automat un număr de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înregistrare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ANFP.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Înregistrarea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va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putea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fi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vizualizată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descărcată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urmărită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ulterior din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secțiunea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Vizualizare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Status și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Răspunsuri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la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Solicitări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și tot în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acea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secțiune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va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primi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rebuchet MS" panose="020B0603020202020204" pitchFamily="34" charset="0"/>
              </a:rPr>
              <a:t>răspunsul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 de la ANFP.</a:t>
            </a:r>
          </a:p>
        </p:txBody>
      </p:sp>
    </p:spTree>
    <p:extLst>
      <p:ext uri="{BB962C8B-B14F-4D97-AF65-F5344CB8AC3E}">
        <p14:creationId xmlns:p14="http://schemas.microsoft.com/office/powerpoint/2010/main" val="36046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FFDA7664-7D06-0728-4C2A-A1ED59D8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66900"/>
            <a:ext cx="13830376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552700"/>
            <a:ext cx="102108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Trebuchet MS" panose="020B0603020202020204" pitchFamily="34" charset="0"/>
              </a:rPr>
              <a:t>Solicitare eliberare cazier administrativ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3701603"/>
            <a:ext cx="159258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public are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posibilitatea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a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iniția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trimite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ANFP o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solicitare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eliberare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cazier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administrativ.</a:t>
            </a:r>
            <a:endParaRPr lang="ro-RO" sz="2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În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fereastra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deschisă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public nu are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nimic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făcut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decat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să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apeleze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butonul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solicitare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cazier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administrativ,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toate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informațiile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fiind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precompletate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sz="2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Aplicatia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va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afișa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un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mesaj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confirmare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trimitere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solicitare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sz="2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Această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solicitare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eliberare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cazier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poate fi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vizualizată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descărcată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din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secțiunea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Vizualizare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Status și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Răspunsuri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la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Solicitări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4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B3DE35EE-4886-4EB6-5952-6866D974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866900"/>
            <a:ext cx="13606473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0" y="2019300"/>
            <a:ext cx="6629400" cy="914400"/>
          </a:xfrm>
        </p:spPr>
        <p:txBody>
          <a:bodyPr/>
          <a:lstStyle/>
          <a:p>
            <a:r>
              <a:rPr lang="ro-RO" b="1" dirty="0" smtClean="0">
                <a:solidFill>
                  <a:srgbClr val="002060"/>
                </a:solidFill>
              </a:rPr>
              <a:t>Procesul de înrolare: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3238500"/>
            <a:ext cx="15925800" cy="60198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Pentru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adăugarea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unui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în portal se va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accesa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secțiunea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Administrare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/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Utilizatori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acționează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butonul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Adăugare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utiliza</a:t>
            </a:r>
            <a:r>
              <a:rPr lang="ro-RO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to</a:t>
            </a:r>
            <a:endParaRPr lang="ro-RO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Se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va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completa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CNP-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funcționarului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public.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Atenție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: CNP-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trebuie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figureze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în baza de date ANFP,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astfel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va fi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afișat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mesajul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eroare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Odată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completat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CNP-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aplicația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va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popula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restul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câmpurilor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cu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datele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asociate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CNP-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ului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respectiv, mai puțin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câmpurile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adresa de email și număr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telefon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câmpuri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care vor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trebui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completate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responsabil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(administrator) al </a:t>
            </a:r>
            <a:r>
              <a:rPr lang="en-US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instituției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După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completarea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email-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ului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numărului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telefon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va fi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activ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butonul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salvare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a informațiilor	</a:t>
            </a:r>
            <a:endParaRPr lang="ro-RO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În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cazul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in care adresa de email a fost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deja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asociata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unui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atunci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aplicația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va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semnala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acest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fapt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și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adăugarea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nu poate fi </a:t>
            </a:r>
            <a:r>
              <a:rPr lang="en-US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finalizată</a:t>
            </a:r>
            <a:endParaRPr lang="ro-RO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va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primi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confirmarea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faptului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ca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a fost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adăugat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cu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succes</a:t>
            </a:r>
            <a:r>
              <a:rPr lang="en-US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614948"/>
            <a:ext cx="107442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Trebuchet MS" panose="020B0603020202020204" pitchFamily="34" charset="0"/>
              </a:rPr>
              <a:t>Vizualizare Status și Răspunsuri la Solicitări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686300"/>
            <a:ext cx="158496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are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acces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la gestionarea și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urmărirea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statusurilor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diverselor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formulare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trimise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ANFP din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secțiunea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Spațiul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Virtual al </a:t>
            </a:r>
            <a:r>
              <a:rPr lang="en-US" sz="2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Funcționarului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sz="2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o-RO" sz="2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De 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asemenea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are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posibilitatea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a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descărca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efectiv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documentul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trimis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ANFP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răspunsul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primit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la ANFP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F61B4D2B-337A-0DAA-4D7D-7C50F2D17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6900"/>
            <a:ext cx="13639800" cy="71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324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Trebuchet MS" panose="020B0603020202020204" pitchFamily="34" charset="0"/>
              </a:rPr>
              <a:t>Avizier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619500"/>
            <a:ext cx="159258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Din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această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secțiune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vizualizează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mesajele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primite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din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partea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ANFP.</a:t>
            </a:r>
            <a:endParaRPr lang="ro-RO" sz="2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sz="16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Aceste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mesaje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trimise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ANFP vor fi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primite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strict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funcționarii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publici care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corespund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criteriilor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selectate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către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expeditorul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mesajelor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printre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aceste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criterii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putând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fi enumerate: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instituții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departamente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roluri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funcții.</a:t>
            </a:r>
            <a:endParaRPr lang="ro-RO" sz="2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o-RO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Exemple</a:t>
            </a:r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mesaje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informări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specifice funcției publice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deținute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funcționarul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public,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informări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participare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la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anumite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sesiuni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instruire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informări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 privind realizarea unor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sondaje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etc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954C834B-8E55-504C-A142-98C865EBE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66900"/>
            <a:ext cx="13568269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00300"/>
            <a:ext cx="16002000" cy="60198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4000" dirty="0">
                <a:latin typeface="Trebuchet MS" panose="020B060302020202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În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acest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moment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pentru care a fost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creat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contul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va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primi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un email cu un cod de </a:t>
            </a:r>
            <a:r>
              <a:rPr lang="en-US" sz="4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autentificare</a:t>
            </a:r>
            <a:r>
              <a:rPr lang="en-US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sz="4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Atenție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atâta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vreme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cat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public nu s-a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logat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în Portal,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administratorul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/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responsabilul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instituției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are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posibilitatea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de a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retrimite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emailul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de logare cu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acel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cod de </a:t>
            </a:r>
            <a:r>
              <a:rPr lang="en-US" sz="4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autentificare</a:t>
            </a:r>
            <a:r>
              <a:rPr lang="en-US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ro-RO" sz="4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De 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asemenea, în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cazul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în care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emailul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necesită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o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actualizare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există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posibilitatea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modificare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email.</a:t>
            </a:r>
            <a:endParaRPr lang="ro-RO" sz="4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Până 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în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acest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punct a fost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creat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un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cont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portal pentru un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public.	</a:t>
            </a:r>
            <a:endParaRPr lang="ro-RO" sz="4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La 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prima logare in Portal a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utilizatorului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funcționar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public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acesta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va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folosi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ca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nume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adresa de email înregistrată,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iar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la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parolă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va introduce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codul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autentificare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primit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pe email. Ulterior el va fi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nevoit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să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își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modifice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parola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iar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la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fiecare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logare în portal, după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introducerea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adresei de email si a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parolei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utilizatorul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va fi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nevoit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sa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introducă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si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codul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autentificare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primit</a:t>
            </a:r>
            <a:r>
              <a:rPr lang="en-US" sz="4000" dirty="0">
                <a:solidFill>
                  <a:srgbClr val="002060"/>
                </a:solidFill>
                <a:latin typeface="Trebuchet MS" panose="020B0603020202020204" pitchFamily="34" charset="0"/>
              </a:rPr>
              <a:t> pe email.</a:t>
            </a:r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NB: </a:t>
            </a:r>
            <a:r>
              <a:rPr lang="en-US" dirty="0" err="1">
                <a:solidFill>
                  <a:srgbClr val="FF0000"/>
                </a:solidFill>
              </a:rPr>
              <a:t>Atenție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orice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utilizator</a:t>
            </a:r>
            <a:r>
              <a:rPr lang="en-US" dirty="0">
                <a:solidFill>
                  <a:srgbClr val="FF0000"/>
                </a:solidFill>
              </a:rPr>
              <a:t> care are </a:t>
            </a:r>
            <a:r>
              <a:rPr lang="en-US" dirty="0" err="1">
                <a:solidFill>
                  <a:srgbClr val="FF0000"/>
                </a:solidFill>
              </a:rPr>
              <a:t>cont</a:t>
            </a:r>
            <a:r>
              <a:rPr lang="en-US" dirty="0">
                <a:solidFill>
                  <a:srgbClr val="FF0000"/>
                </a:solidFill>
              </a:rPr>
              <a:t>/ </a:t>
            </a:r>
            <a:r>
              <a:rPr lang="en-US" dirty="0" err="1">
                <a:solidFill>
                  <a:srgbClr val="FF0000"/>
                </a:solidFill>
              </a:rPr>
              <a:t>acces</a:t>
            </a:r>
            <a:r>
              <a:rPr lang="en-US" dirty="0">
                <a:solidFill>
                  <a:srgbClr val="FF0000"/>
                </a:solidFill>
              </a:rPr>
              <a:t> la Portal va </a:t>
            </a:r>
            <a:r>
              <a:rPr lang="en-US" dirty="0" err="1">
                <a:solidFill>
                  <a:srgbClr val="FF0000"/>
                </a:solidFill>
              </a:rPr>
              <a:t>avea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acces</a:t>
            </a:r>
            <a:r>
              <a:rPr lang="en-US" dirty="0">
                <a:solidFill>
                  <a:srgbClr val="FF0000"/>
                </a:solidFill>
              </a:rPr>
              <a:t> implicit la </a:t>
            </a:r>
            <a:r>
              <a:rPr lang="en-US" dirty="0" err="1">
                <a:solidFill>
                  <a:srgbClr val="FF0000"/>
                </a:solidFill>
              </a:rPr>
              <a:t>secțiunea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Spațiu</a:t>
            </a:r>
            <a:r>
              <a:rPr lang="en-US" dirty="0">
                <a:solidFill>
                  <a:srgbClr val="FF0000"/>
                </a:solidFill>
              </a:rPr>
              <a:t> Virtual al </a:t>
            </a:r>
            <a:r>
              <a:rPr lang="en-US" dirty="0" err="1">
                <a:solidFill>
                  <a:srgbClr val="FF0000"/>
                </a:solidFill>
              </a:rPr>
              <a:t>Funcționarului</a:t>
            </a:r>
            <a:r>
              <a:rPr lang="en-US" dirty="0">
                <a:solidFill>
                  <a:srgbClr val="FF0000"/>
                </a:solidFill>
              </a:rPr>
              <a:t> Public, </a:t>
            </a:r>
            <a:r>
              <a:rPr lang="en-US" dirty="0" err="1">
                <a:solidFill>
                  <a:srgbClr val="FF0000"/>
                </a:solidFill>
              </a:rPr>
              <a:t>fără</a:t>
            </a:r>
            <a:r>
              <a:rPr lang="en-US" dirty="0">
                <a:solidFill>
                  <a:srgbClr val="FF0000"/>
                </a:solidFill>
              </a:rPr>
              <a:t> a fi </a:t>
            </a:r>
            <a:r>
              <a:rPr lang="en-US" dirty="0" err="1">
                <a:solidFill>
                  <a:srgbClr val="FF0000"/>
                </a:solidFill>
              </a:rPr>
              <a:t>nevoie</a:t>
            </a:r>
            <a:r>
              <a:rPr lang="en-US" dirty="0">
                <a:solidFill>
                  <a:srgbClr val="FF0000"/>
                </a:solidFill>
              </a:rPr>
              <a:t> să </a:t>
            </a:r>
            <a:r>
              <a:rPr lang="en-US" dirty="0" err="1">
                <a:solidFill>
                  <a:srgbClr val="FF0000"/>
                </a:solidFill>
              </a:rPr>
              <a:t>aibă</a:t>
            </a:r>
            <a:r>
              <a:rPr lang="en-US" dirty="0">
                <a:solidFill>
                  <a:srgbClr val="FF0000"/>
                </a:solidFill>
              </a:rPr>
              <a:t> un </a:t>
            </a:r>
            <a:r>
              <a:rPr lang="en-US" dirty="0" err="1">
                <a:solidFill>
                  <a:srgbClr val="FF0000"/>
                </a:solidFill>
              </a:rPr>
              <a:t>rol</a:t>
            </a:r>
            <a:r>
              <a:rPr lang="en-US" dirty="0">
                <a:solidFill>
                  <a:srgbClr val="FF0000"/>
                </a:solidFill>
              </a:rPr>
              <a:t> specific </a:t>
            </a:r>
            <a:r>
              <a:rPr lang="en-US" dirty="0" err="1">
                <a:solidFill>
                  <a:srgbClr val="FF0000"/>
                </a:solidFill>
              </a:rPr>
              <a:t>asociat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24077AB8-3970-DACE-3E8A-154427BE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922438"/>
            <a:ext cx="13787075" cy="71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DC3248D4-A0AA-C419-6A12-8EC9D87CD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43100"/>
            <a:ext cx="13639800" cy="69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0658A370-BDC7-9202-7319-714A92347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43100"/>
            <a:ext cx="12954000" cy="68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10A5B53C-B265-CF42-18C3-D438A7CDF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66900"/>
            <a:ext cx="13335000" cy="70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F56A6C5D-795A-90BF-F0BC-A7CE3A491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34128"/>
            <a:ext cx="12877800" cy="58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2D4DCF97-8F2A-AA1E-98DF-98F5C5F7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9300"/>
            <a:ext cx="8153400" cy="67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795</Words>
  <Application>Microsoft Office PowerPoint</Application>
  <PresentationFormat>Custom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Wingdings</vt:lpstr>
      <vt:lpstr>Aptos</vt:lpstr>
      <vt:lpstr>Trebuchet MS</vt:lpstr>
      <vt:lpstr>Arial</vt:lpstr>
      <vt:lpstr>Calibri</vt:lpstr>
      <vt:lpstr>Office Theme</vt:lpstr>
      <vt:lpstr>MODUL FUNCȚIONAR PUBLIC</vt:lpstr>
      <vt:lpstr>Procesul de înrolare: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Istoric funcționar public </vt:lpstr>
      <vt:lpstr>PowerPoint Presentation</vt:lpstr>
      <vt:lpstr>Situația disciplinară </vt:lpstr>
      <vt:lpstr>PowerPoint Presentation</vt:lpstr>
      <vt:lpstr>Acte administrative</vt:lpstr>
      <vt:lpstr>PowerPoint Presentation</vt:lpstr>
      <vt:lpstr>Cereri și petiții </vt:lpstr>
      <vt:lpstr>PowerPoint Presentation</vt:lpstr>
      <vt:lpstr>Solicitare eliberare cazier administrativ </vt:lpstr>
      <vt:lpstr>PowerPoint Presentation</vt:lpstr>
      <vt:lpstr>Vizualizare Status și Răspunsuri la Solicitări </vt:lpstr>
      <vt:lpstr>PowerPoint Presentation</vt:lpstr>
      <vt:lpstr>Avizier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FUNCȚIONAR PUBLIC</dc:title>
  <dc:creator>Adela Nuta</dc:creator>
  <cp:lastModifiedBy>Adela Nuta</cp:lastModifiedBy>
  <cp:revision>43</cp:revision>
  <dcterms:created xsi:type="dcterms:W3CDTF">2006-08-16T00:00:00Z</dcterms:created>
  <dcterms:modified xsi:type="dcterms:W3CDTF">2025-12-05T10:55:12Z</dcterms:modified>
  <dc:identifier>DAGQh32qHC8</dc:identifier>
</cp:coreProperties>
</file>